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9"/>
  </p:notesMasterIdLst>
  <p:sldIdLst>
    <p:sldId id="417" r:id="rId2"/>
    <p:sldId id="455" r:id="rId3"/>
    <p:sldId id="494" r:id="rId4"/>
    <p:sldId id="499" r:id="rId5"/>
    <p:sldId id="500" r:id="rId6"/>
    <p:sldId id="495" r:id="rId7"/>
    <p:sldId id="497" r:id="rId8"/>
    <p:sldId id="481" r:id="rId9"/>
    <p:sldId id="482" r:id="rId10"/>
    <p:sldId id="483" r:id="rId11"/>
    <p:sldId id="442" r:id="rId12"/>
    <p:sldId id="484" r:id="rId13"/>
    <p:sldId id="498" r:id="rId14"/>
    <p:sldId id="448" r:id="rId15"/>
    <p:sldId id="446" r:id="rId16"/>
    <p:sldId id="454" r:id="rId17"/>
    <p:sldId id="468" r:id="rId18"/>
    <p:sldId id="457" r:id="rId19"/>
    <p:sldId id="487" r:id="rId20"/>
    <p:sldId id="441" r:id="rId21"/>
    <p:sldId id="502" r:id="rId22"/>
    <p:sldId id="501" r:id="rId23"/>
    <p:sldId id="488" r:id="rId24"/>
    <p:sldId id="489" r:id="rId25"/>
    <p:sldId id="490" r:id="rId26"/>
    <p:sldId id="491" r:id="rId27"/>
    <p:sldId id="492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E7E7"/>
    <a:srgbClr val="008000"/>
    <a:srgbClr val="FFDBDB"/>
    <a:srgbClr val="FFF3F3"/>
    <a:srgbClr val="CC3300"/>
    <a:srgbClr val="FF9933"/>
    <a:srgbClr val="FBEAA3"/>
    <a:srgbClr val="E68D4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>
      <p:cViewPr varScale="1">
        <p:scale>
          <a:sx n="100" d="100"/>
          <a:sy n="100" d="100"/>
        </p:scale>
        <p:origin x="-111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D77ADF-B867-45F6-864E-7BC60C67B4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74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A7439D-F4E1-49D3-9B58-DB9B0E22DD1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7B0B4DDF-7BD4-472D-B40B-CD9F22C5BD50}" type="slidenum">
              <a:rPr lang="nl-NL" sz="1200">
                <a:latin typeface="Times New Roman" pitchFamily="18" charset="0"/>
              </a:rPr>
              <a:pPr algn="r"/>
              <a:t>1</a:t>
            </a:fld>
            <a:endParaRPr lang="nl-NL" sz="1200">
              <a:latin typeface="Times New Roman" pitchFamily="18" charset="0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C697F4-51C6-4411-87D1-053A01706156}" type="slidenum">
              <a:rPr lang="en-GB" smtClean="0"/>
              <a:pPr eaLnBrk="1" hangingPunct="1"/>
              <a:t>2</a:t>
            </a:fld>
            <a:endParaRPr lang="en-GB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5EE093D-115C-4F60-B284-494FAB0B243E}" type="slidenum">
              <a:rPr lang="nl-NL" sz="1200"/>
              <a:pPr algn="r" eaLnBrk="1" hangingPunct="1"/>
              <a:t>2</a:t>
            </a:fld>
            <a:endParaRPr lang="nl-NL" sz="120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24977" indent="-278837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15349" indent="-22307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61489" indent="-22307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07630" indent="-223070" eaLnBrk="0" hangingPunct="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53770" indent="-2230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99909" indent="-2230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46049" indent="-2230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92189" indent="-22307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2652E3-3575-49BD-BC67-80EC96E57475}" type="slidenum">
              <a:rPr lang="nl-NL" sz="1200"/>
              <a:pPr eaLnBrk="1" hangingPunct="1"/>
              <a:t>13</a:t>
            </a:fld>
            <a:endParaRPr lang="nl-NL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The 'Tree Model' - A Strategic approach to the Integration of Sustainable Development in Higher Education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Niko Roorda, nroorda@planet.nl, www.linkedin.com/in/nikoroorda</a:t>
            </a:r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129F0-5528-4AAD-B21B-66A1D53AA69B}" type="slidenum">
              <a:rPr lang="nl-NL"/>
              <a:pPr/>
              <a:t>15</a:t>
            </a:fld>
            <a:endParaRPr lang="nl-NL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720A2-3FB1-43A9-BD3D-B84F9B33B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041D-C024-4228-8F6E-366E01162B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76C93-4C73-4976-9882-97B9058E6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E5FC-3E33-4318-A5BF-88E936127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428A-042E-4780-A625-C3B9F3AA3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43D38-0119-4685-8942-D3033643B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B4DD-6A26-480E-806C-A41BF9EB9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4A256-3B13-4CC2-B11A-FAF13847D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2418C-288D-44AE-AB03-9A51616E6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C6140-AEB0-4850-A6C7-ED3F0A4BC2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218A9-9B00-4439-8D4C-75CC9D15A5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4615CE-9C6E-4B27-862B-6E39A7F1CA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57200" y="3865215"/>
            <a:ext cx="815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44624"/>
            <a:ext cx="8143875" cy="3808412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ESD Assessment </a:t>
            </a:r>
            <a: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&amp; Certification </a:t>
            </a:r>
            <a: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</a:t>
            </a:r>
            <a:br>
              <a:rPr lang="en-US" b="1" i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6600" b="1" i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AISHE</a:t>
            </a:r>
            <a:endParaRPr lang="nl-NL" sz="32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57200" y="3789015"/>
            <a:ext cx="8153400" cy="0"/>
          </a:xfrm>
          <a:prstGeom prst="line">
            <a:avLst/>
          </a:prstGeom>
          <a:noFill/>
          <a:ln w="698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444725" y="4310384"/>
            <a:ext cx="625455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nl-NL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Niko </a:t>
            </a:r>
            <a:r>
              <a:rPr lang="nl-NL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Roorda</a:t>
            </a:r>
            <a:r>
              <a:rPr lang="nl-NL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nl-NL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PhD</a:t>
            </a:r>
          </a:p>
          <a:p>
            <a:pPr algn="ctr" eaLnBrk="0" hangingPunct="0">
              <a:spcBef>
                <a:spcPct val="50000"/>
              </a:spcBef>
            </a:pPr>
            <a:r>
              <a:rPr lang="nl-NL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Avans University, Netherlands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nroorda@planet.nl </a:t>
            </a:r>
            <a:endParaRPr lang="nl-NL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63239" y="-2259632"/>
            <a:ext cx="19320815" cy="13460882"/>
          </a:xfrm>
          <a:prstGeom prst="rect">
            <a:avLst/>
          </a:prstGeom>
          <a:effectLst>
            <a:outerShdw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3424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/>
          <p:cNvSpPr/>
          <p:nvPr/>
        </p:nvSpPr>
        <p:spPr>
          <a:xfrm>
            <a:off x="0" y="0"/>
            <a:ext cx="2699792" cy="6858000"/>
          </a:xfrm>
          <a:prstGeom prst="rect">
            <a:avLst/>
          </a:prstGeom>
          <a:solidFill>
            <a:schemeClr val="bg1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61"/>
          <p:cNvGrpSpPr/>
          <p:nvPr/>
        </p:nvGrpSpPr>
        <p:grpSpPr>
          <a:xfrm>
            <a:off x="4729163" y="3146425"/>
            <a:ext cx="2405062" cy="1463675"/>
            <a:chOff x="1350963" y="423863"/>
            <a:chExt cx="2405062" cy="1463675"/>
          </a:xfrm>
        </p:grpSpPr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1350963" y="423863"/>
              <a:ext cx="2403475" cy="1463675"/>
            </a:xfrm>
            <a:prstGeom prst="rect">
              <a:avLst/>
            </a:prstGeom>
            <a:solidFill>
              <a:srgbClr val="E8E8E8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26" name="Rectangle 10"/>
            <p:cNvSpPr>
              <a:spLocks noChangeArrowheads="1"/>
            </p:cNvSpPr>
            <p:nvPr/>
          </p:nvSpPr>
          <p:spPr bwMode="auto">
            <a:xfrm>
              <a:off x="2101850" y="1001713"/>
              <a:ext cx="277812" cy="920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2628900" y="942975"/>
              <a:ext cx="274637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>
              <a:off x="1538288" y="922338"/>
              <a:ext cx="279400" cy="40163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29" name="Rectangle 13"/>
            <p:cNvSpPr>
              <a:spLocks noChangeArrowheads="1"/>
            </p:cNvSpPr>
            <p:nvPr/>
          </p:nvSpPr>
          <p:spPr bwMode="auto">
            <a:xfrm>
              <a:off x="2254250" y="655638"/>
              <a:ext cx="277812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0" name="Rectangle 14"/>
            <p:cNvSpPr>
              <a:spLocks noChangeArrowheads="1"/>
            </p:cNvSpPr>
            <p:nvPr/>
          </p:nvSpPr>
          <p:spPr bwMode="auto">
            <a:xfrm>
              <a:off x="2038350" y="1273175"/>
              <a:ext cx="277812" cy="920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1" name="Rectangle 15"/>
            <p:cNvSpPr>
              <a:spLocks noChangeArrowheads="1"/>
            </p:cNvSpPr>
            <p:nvPr/>
          </p:nvSpPr>
          <p:spPr bwMode="auto">
            <a:xfrm>
              <a:off x="2976563" y="700088"/>
              <a:ext cx="279400" cy="88900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2" name="Rectangle 16"/>
            <p:cNvSpPr>
              <a:spLocks noChangeArrowheads="1"/>
            </p:cNvSpPr>
            <p:nvPr/>
          </p:nvSpPr>
          <p:spPr bwMode="auto">
            <a:xfrm>
              <a:off x="2741613" y="1166813"/>
              <a:ext cx="273050" cy="88900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3" name="Rectangle 17"/>
            <p:cNvSpPr>
              <a:spLocks noChangeArrowheads="1"/>
            </p:cNvSpPr>
            <p:nvPr/>
          </p:nvSpPr>
          <p:spPr bwMode="auto">
            <a:xfrm>
              <a:off x="2417763" y="1584325"/>
              <a:ext cx="274637" cy="920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4" name="Rectangle 18"/>
            <p:cNvSpPr>
              <a:spLocks noChangeArrowheads="1"/>
            </p:cNvSpPr>
            <p:nvPr/>
          </p:nvSpPr>
          <p:spPr bwMode="auto">
            <a:xfrm>
              <a:off x="3116263" y="1377950"/>
              <a:ext cx="274637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635" name="Rectangle 19"/>
            <p:cNvSpPr>
              <a:spLocks noChangeArrowheads="1"/>
            </p:cNvSpPr>
            <p:nvPr/>
          </p:nvSpPr>
          <p:spPr bwMode="auto">
            <a:xfrm>
              <a:off x="1350963" y="423863"/>
              <a:ext cx="2405062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11676" name="Rectangle 60"/>
          <p:cNvSpPr>
            <a:spLocks noChangeArrowheads="1"/>
          </p:cNvSpPr>
          <p:nvPr/>
        </p:nvSpPr>
        <p:spPr bwMode="auto">
          <a:xfrm>
            <a:off x="4618038" y="3146425"/>
            <a:ext cx="26590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1677" name="Rectangle 61"/>
          <p:cNvSpPr>
            <a:spLocks noChangeArrowheads="1"/>
          </p:cNvSpPr>
          <p:nvPr/>
        </p:nvSpPr>
        <p:spPr bwMode="auto">
          <a:xfrm>
            <a:off x="3522663" y="3144838"/>
            <a:ext cx="4822825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1678" name="Rectangle 62"/>
          <p:cNvSpPr>
            <a:spLocks noChangeArrowheads="1"/>
          </p:cNvSpPr>
          <p:nvPr/>
        </p:nvSpPr>
        <p:spPr bwMode="auto">
          <a:xfrm>
            <a:off x="2862263" y="1306513"/>
            <a:ext cx="61420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3" name="Group 64"/>
          <p:cNvGrpSpPr/>
          <p:nvPr/>
        </p:nvGrpSpPr>
        <p:grpSpPr>
          <a:xfrm>
            <a:off x="4730750" y="3146425"/>
            <a:ext cx="2403475" cy="1463675"/>
            <a:chOff x="4730750" y="3146425"/>
            <a:chExt cx="2403475" cy="1463675"/>
          </a:xfrm>
        </p:grpSpPr>
        <p:sp>
          <p:nvSpPr>
            <p:cNvPr id="137" name="Rectangle 28"/>
            <p:cNvSpPr>
              <a:spLocks noChangeArrowheads="1"/>
            </p:cNvSpPr>
            <p:nvPr/>
          </p:nvSpPr>
          <p:spPr bwMode="auto">
            <a:xfrm>
              <a:off x="4730750" y="3146425"/>
              <a:ext cx="2403475" cy="1463675"/>
            </a:xfrm>
            <a:prstGeom prst="rect">
              <a:avLst/>
            </a:prstGeom>
            <a:solidFill>
              <a:srgbClr val="E8E8E8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8" name="Line 29"/>
            <p:cNvSpPr>
              <a:spLocks noChangeShapeType="1"/>
            </p:cNvSpPr>
            <p:nvPr/>
          </p:nvSpPr>
          <p:spPr bwMode="auto">
            <a:xfrm>
              <a:off x="5322888" y="3629025"/>
              <a:ext cx="1301750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9" name="Line 30"/>
            <p:cNvSpPr>
              <a:spLocks noChangeShapeType="1"/>
            </p:cNvSpPr>
            <p:nvPr/>
          </p:nvSpPr>
          <p:spPr bwMode="auto">
            <a:xfrm>
              <a:off x="5322888" y="3852863"/>
              <a:ext cx="1301750" cy="15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0" name="Freeform 31"/>
            <p:cNvSpPr>
              <a:spLocks/>
            </p:cNvSpPr>
            <p:nvPr/>
          </p:nvSpPr>
          <p:spPr bwMode="auto">
            <a:xfrm>
              <a:off x="5437188" y="3425825"/>
              <a:ext cx="1173162" cy="204787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109" y="0"/>
                </a:cxn>
                <a:cxn ang="0">
                  <a:pos x="109" y="0"/>
                </a:cxn>
                <a:cxn ang="0">
                  <a:pos x="0" y="129"/>
                </a:cxn>
              </a:cxnLst>
              <a:rect l="0" t="0" r="r" b="b"/>
              <a:pathLst>
                <a:path w="739" h="129">
                  <a:moveTo>
                    <a:pt x="739" y="0"/>
                  </a:moveTo>
                  <a:lnTo>
                    <a:pt x="109" y="0"/>
                  </a:lnTo>
                  <a:lnTo>
                    <a:pt x="109" y="0"/>
                  </a:lnTo>
                  <a:lnTo>
                    <a:pt x="0" y="129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1" name="Freeform 32"/>
            <p:cNvSpPr>
              <a:spLocks/>
            </p:cNvSpPr>
            <p:nvPr/>
          </p:nvSpPr>
          <p:spPr bwMode="auto">
            <a:xfrm>
              <a:off x="5437188" y="3857625"/>
              <a:ext cx="1203325" cy="293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185"/>
                </a:cxn>
                <a:cxn ang="0">
                  <a:pos x="113" y="185"/>
                </a:cxn>
                <a:cxn ang="0">
                  <a:pos x="758" y="185"/>
                </a:cxn>
              </a:cxnLst>
              <a:rect l="0" t="0" r="r" b="b"/>
              <a:pathLst>
                <a:path w="758" h="185">
                  <a:moveTo>
                    <a:pt x="0" y="0"/>
                  </a:moveTo>
                  <a:lnTo>
                    <a:pt x="113" y="185"/>
                  </a:lnTo>
                  <a:lnTo>
                    <a:pt x="113" y="185"/>
                  </a:lnTo>
                  <a:lnTo>
                    <a:pt x="758" y="185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2" name="Freeform 33"/>
            <p:cNvSpPr>
              <a:spLocks/>
            </p:cNvSpPr>
            <p:nvPr/>
          </p:nvSpPr>
          <p:spPr bwMode="auto">
            <a:xfrm>
              <a:off x="6010275" y="4000500"/>
              <a:ext cx="604837" cy="150812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381" y="0"/>
                </a:cxn>
              </a:cxnLst>
              <a:rect l="0" t="0" r="r" b="b"/>
              <a:pathLst>
                <a:path w="381" h="95">
                  <a:moveTo>
                    <a:pt x="0" y="95"/>
                  </a:moveTo>
                  <a:lnTo>
                    <a:pt x="50" y="0"/>
                  </a:lnTo>
                  <a:lnTo>
                    <a:pt x="50" y="0"/>
                  </a:lnTo>
                  <a:lnTo>
                    <a:pt x="381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3" name="Line 34"/>
            <p:cNvSpPr>
              <a:spLocks noChangeShapeType="1"/>
            </p:cNvSpPr>
            <p:nvPr/>
          </p:nvSpPr>
          <p:spPr bwMode="auto">
            <a:xfrm>
              <a:off x="5994400" y="3857625"/>
              <a:ext cx="95250" cy="141287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5541963" y="3581400"/>
              <a:ext cx="279400" cy="920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6010275" y="3581400"/>
              <a:ext cx="277812" cy="920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6" name="Rectangle 39"/>
            <p:cNvSpPr>
              <a:spLocks noChangeArrowheads="1"/>
            </p:cNvSpPr>
            <p:nvPr/>
          </p:nvSpPr>
          <p:spPr bwMode="auto">
            <a:xfrm>
              <a:off x="5673725" y="3378200"/>
              <a:ext cx="277812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7" name="Rectangle 40"/>
            <p:cNvSpPr>
              <a:spLocks noChangeArrowheads="1"/>
            </p:cNvSpPr>
            <p:nvPr/>
          </p:nvSpPr>
          <p:spPr bwMode="auto">
            <a:xfrm>
              <a:off x="5541963" y="3805238"/>
              <a:ext cx="279400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8" name="Rectangle 41"/>
            <p:cNvSpPr>
              <a:spLocks noChangeArrowheads="1"/>
            </p:cNvSpPr>
            <p:nvPr/>
          </p:nvSpPr>
          <p:spPr bwMode="auto">
            <a:xfrm>
              <a:off x="6121400" y="3378200"/>
              <a:ext cx="277812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9" name="Rectangle 42"/>
            <p:cNvSpPr>
              <a:spLocks noChangeArrowheads="1"/>
            </p:cNvSpPr>
            <p:nvPr/>
          </p:nvSpPr>
          <p:spPr bwMode="auto">
            <a:xfrm>
              <a:off x="6121400" y="3805238"/>
              <a:ext cx="277812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0" name="Rectangle 43"/>
            <p:cNvSpPr>
              <a:spLocks noChangeArrowheads="1"/>
            </p:cNvSpPr>
            <p:nvPr/>
          </p:nvSpPr>
          <p:spPr bwMode="auto">
            <a:xfrm>
              <a:off x="5694363" y="4105275"/>
              <a:ext cx="273050" cy="90487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1" name="Rectangle 44"/>
            <p:cNvSpPr>
              <a:spLocks noChangeArrowheads="1"/>
            </p:cNvSpPr>
            <p:nvPr/>
          </p:nvSpPr>
          <p:spPr bwMode="auto">
            <a:xfrm>
              <a:off x="6121400" y="3952875"/>
              <a:ext cx="277812" cy="93662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2" name="Rectangle 45"/>
            <p:cNvSpPr>
              <a:spLocks noChangeArrowheads="1"/>
            </p:cNvSpPr>
            <p:nvPr/>
          </p:nvSpPr>
          <p:spPr bwMode="auto">
            <a:xfrm>
              <a:off x="6572250" y="3397250"/>
              <a:ext cx="203200" cy="790575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3" name="Rectangle 48"/>
            <p:cNvSpPr>
              <a:spLocks noChangeArrowheads="1"/>
            </p:cNvSpPr>
            <p:nvPr/>
          </p:nvSpPr>
          <p:spPr bwMode="auto">
            <a:xfrm>
              <a:off x="5078413" y="3552825"/>
              <a:ext cx="277812" cy="398462"/>
            </a:xfrm>
            <a:prstGeom prst="rect">
              <a:avLst/>
            </a:prstGeom>
            <a:solidFill>
              <a:srgbClr val="FFFF90"/>
            </a:solidFill>
            <a:ln w="2">
              <a:solidFill>
                <a:srgbClr val="19003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179512" y="0"/>
            <a:ext cx="199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Stage 1: Ad hoc activities</a:t>
            </a:r>
            <a:endParaRPr lang="nl-NL" sz="1400" dirty="0">
              <a:latin typeface="Calibri" pitchFamily="34" charset="0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79512" y="1753071"/>
            <a:ext cx="135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Stage 2: Process</a:t>
            </a:r>
            <a:endParaRPr lang="nl-NL" sz="1400" dirty="0">
              <a:latin typeface="Calibri" pitchFamily="34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79512" y="3553271"/>
            <a:ext cx="1324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Stage 3: System</a:t>
            </a:r>
            <a:endParaRPr lang="nl-NL" sz="1400" dirty="0">
              <a:latin typeface="Calibri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79512" y="5425479"/>
            <a:ext cx="1218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Stage 4: Chain</a:t>
            </a:r>
            <a:endParaRPr lang="nl-NL" sz="1400" dirty="0">
              <a:latin typeface="Calibri" pitchFamily="34" charset="0"/>
            </a:endParaRPr>
          </a:p>
        </p:txBody>
      </p:sp>
      <p:grpSp>
        <p:nvGrpSpPr>
          <p:cNvPr id="4" name="Group 256"/>
          <p:cNvGrpSpPr/>
          <p:nvPr/>
        </p:nvGrpSpPr>
        <p:grpSpPr>
          <a:xfrm>
            <a:off x="4637088" y="3146425"/>
            <a:ext cx="2625724" cy="1463675"/>
            <a:chOff x="4637088" y="3146425"/>
            <a:chExt cx="2625724" cy="1463675"/>
          </a:xfrm>
        </p:grpSpPr>
        <p:grpSp>
          <p:nvGrpSpPr>
            <p:cNvPr id="5" name="Group 64"/>
            <p:cNvGrpSpPr/>
            <p:nvPr/>
          </p:nvGrpSpPr>
          <p:grpSpPr>
            <a:xfrm>
              <a:off x="4730750" y="3146425"/>
              <a:ext cx="2403475" cy="1463675"/>
              <a:chOff x="4730750" y="3146425"/>
              <a:chExt cx="2403475" cy="1463675"/>
            </a:xfrm>
          </p:grpSpPr>
          <p:sp>
            <p:nvSpPr>
              <p:cNvPr id="224" name="Rectangle 28"/>
              <p:cNvSpPr>
                <a:spLocks noChangeArrowheads="1"/>
              </p:cNvSpPr>
              <p:nvPr/>
            </p:nvSpPr>
            <p:spPr bwMode="auto">
              <a:xfrm>
                <a:off x="4730750" y="3146425"/>
                <a:ext cx="2403475" cy="1463675"/>
              </a:xfrm>
              <a:prstGeom prst="rect">
                <a:avLst/>
              </a:prstGeom>
              <a:solidFill>
                <a:srgbClr val="E8E8E8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29"/>
              <p:cNvSpPr>
                <a:spLocks noChangeShapeType="1"/>
              </p:cNvSpPr>
              <p:nvPr/>
            </p:nvSpPr>
            <p:spPr bwMode="auto">
              <a:xfrm>
                <a:off x="5322888" y="3629025"/>
                <a:ext cx="13017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30"/>
              <p:cNvSpPr>
                <a:spLocks noChangeShapeType="1"/>
              </p:cNvSpPr>
              <p:nvPr/>
            </p:nvSpPr>
            <p:spPr bwMode="auto">
              <a:xfrm>
                <a:off x="5322888" y="3852863"/>
                <a:ext cx="13017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Freeform 31"/>
              <p:cNvSpPr>
                <a:spLocks/>
              </p:cNvSpPr>
              <p:nvPr/>
            </p:nvSpPr>
            <p:spPr bwMode="auto">
              <a:xfrm>
                <a:off x="5437188" y="3425825"/>
                <a:ext cx="1173162" cy="204787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0" y="129"/>
                  </a:cxn>
                </a:cxnLst>
                <a:rect l="0" t="0" r="r" b="b"/>
                <a:pathLst>
                  <a:path w="739" h="129">
                    <a:moveTo>
                      <a:pt x="739" y="0"/>
                    </a:moveTo>
                    <a:lnTo>
                      <a:pt x="109" y="0"/>
                    </a:lnTo>
                    <a:lnTo>
                      <a:pt x="109" y="0"/>
                    </a:lnTo>
                    <a:lnTo>
                      <a:pt x="0" y="1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Freeform 32"/>
              <p:cNvSpPr>
                <a:spLocks/>
              </p:cNvSpPr>
              <p:nvPr/>
            </p:nvSpPr>
            <p:spPr bwMode="auto">
              <a:xfrm>
                <a:off x="5437188" y="3857625"/>
                <a:ext cx="1203325" cy="2936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185"/>
                  </a:cxn>
                  <a:cxn ang="0">
                    <a:pos x="113" y="185"/>
                  </a:cxn>
                  <a:cxn ang="0">
                    <a:pos x="758" y="185"/>
                  </a:cxn>
                </a:cxnLst>
                <a:rect l="0" t="0" r="r" b="b"/>
                <a:pathLst>
                  <a:path w="758" h="185">
                    <a:moveTo>
                      <a:pt x="0" y="0"/>
                    </a:moveTo>
                    <a:lnTo>
                      <a:pt x="113" y="185"/>
                    </a:lnTo>
                    <a:lnTo>
                      <a:pt x="113" y="185"/>
                    </a:lnTo>
                    <a:lnTo>
                      <a:pt x="758" y="18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Freeform 33"/>
              <p:cNvSpPr>
                <a:spLocks/>
              </p:cNvSpPr>
              <p:nvPr/>
            </p:nvSpPr>
            <p:spPr bwMode="auto">
              <a:xfrm>
                <a:off x="6010275" y="4000500"/>
                <a:ext cx="604837" cy="150812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381" y="0"/>
                  </a:cxn>
                </a:cxnLst>
                <a:rect l="0" t="0" r="r" b="b"/>
                <a:pathLst>
                  <a:path w="381" h="95">
                    <a:moveTo>
                      <a:pt x="0" y="95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38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34"/>
              <p:cNvSpPr>
                <a:spLocks noChangeShapeType="1"/>
              </p:cNvSpPr>
              <p:nvPr/>
            </p:nvSpPr>
            <p:spPr bwMode="auto">
              <a:xfrm>
                <a:off x="5994400" y="3857625"/>
                <a:ext cx="95250" cy="1412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Rectangle 37"/>
              <p:cNvSpPr>
                <a:spLocks noChangeArrowheads="1"/>
              </p:cNvSpPr>
              <p:nvPr/>
            </p:nvSpPr>
            <p:spPr bwMode="auto">
              <a:xfrm>
                <a:off x="5541963" y="3581400"/>
                <a:ext cx="279400" cy="920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Rectangle 38"/>
              <p:cNvSpPr>
                <a:spLocks noChangeArrowheads="1"/>
              </p:cNvSpPr>
              <p:nvPr/>
            </p:nvSpPr>
            <p:spPr bwMode="auto">
              <a:xfrm>
                <a:off x="6010275" y="3581400"/>
                <a:ext cx="277812" cy="920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Rectangle 39"/>
              <p:cNvSpPr>
                <a:spLocks noChangeArrowheads="1"/>
              </p:cNvSpPr>
              <p:nvPr/>
            </p:nvSpPr>
            <p:spPr bwMode="auto">
              <a:xfrm>
                <a:off x="5673725" y="3378200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Rectangle 40"/>
              <p:cNvSpPr>
                <a:spLocks noChangeArrowheads="1"/>
              </p:cNvSpPr>
              <p:nvPr/>
            </p:nvSpPr>
            <p:spPr bwMode="auto">
              <a:xfrm>
                <a:off x="5541963" y="3805238"/>
                <a:ext cx="279400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Rectangle 41"/>
              <p:cNvSpPr>
                <a:spLocks noChangeArrowheads="1"/>
              </p:cNvSpPr>
              <p:nvPr/>
            </p:nvSpPr>
            <p:spPr bwMode="auto">
              <a:xfrm>
                <a:off x="6121400" y="3378200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Rectangle 42"/>
              <p:cNvSpPr>
                <a:spLocks noChangeArrowheads="1"/>
              </p:cNvSpPr>
              <p:nvPr/>
            </p:nvSpPr>
            <p:spPr bwMode="auto">
              <a:xfrm>
                <a:off x="6121400" y="3805238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Rectangle 43"/>
              <p:cNvSpPr>
                <a:spLocks noChangeArrowheads="1"/>
              </p:cNvSpPr>
              <p:nvPr/>
            </p:nvSpPr>
            <p:spPr bwMode="auto">
              <a:xfrm>
                <a:off x="5694363" y="4105275"/>
                <a:ext cx="273050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Rectangle 44"/>
              <p:cNvSpPr>
                <a:spLocks noChangeArrowheads="1"/>
              </p:cNvSpPr>
              <p:nvPr/>
            </p:nvSpPr>
            <p:spPr bwMode="auto">
              <a:xfrm>
                <a:off x="6121400" y="3952875"/>
                <a:ext cx="277812" cy="93662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Rectangle 45"/>
              <p:cNvSpPr>
                <a:spLocks noChangeArrowheads="1"/>
              </p:cNvSpPr>
              <p:nvPr/>
            </p:nvSpPr>
            <p:spPr bwMode="auto">
              <a:xfrm>
                <a:off x="6572250" y="3397250"/>
                <a:ext cx="203200" cy="7905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Rectangle 48"/>
              <p:cNvSpPr>
                <a:spLocks noChangeArrowheads="1"/>
              </p:cNvSpPr>
              <p:nvPr/>
            </p:nvSpPr>
            <p:spPr bwMode="auto">
              <a:xfrm>
                <a:off x="5078413" y="3552825"/>
                <a:ext cx="277812" cy="398462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6" name="Group 62"/>
            <p:cNvGrpSpPr/>
            <p:nvPr/>
          </p:nvGrpSpPr>
          <p:grpSpPr>
            <a:xfrm>
              <a:off x="4637088" y="3722688"/>
              <a:ext cx="2625724" cy="750887"/>
              <a:chOff x="4637088" y="3722688"/>
              <a:chExt cx="2625724" cy="750887"/>
            </a:xfrm>
          </p:grpSpPr>
          <p:sp>
            <p:nvSpPr>
              <p:cNvPr id="242" name="Line 35"/>
              <p:cNvSpPr>
                <a:spLocks noChangeShapeType="1"/>
              </p:cNvSpPr>
              <p:nvPr/>
            </p:nvSpPr>
            <p:spPr bwMode="auto">
              <a:xfrm>
                <a:off x="6732588" y="3784600"/>
                <a:ext cx="498475" cy="1587"/>
              </a:xfrm>
              <a:prstGeom prst="line">
                <a:avLst/>
              </a:pr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Freeform 36"/>
              <p:cNvSpPr>
                <a:spLocks/>
              </p:cNvSpPr>
              <p:nvPr/>
            </p:nvSpPr>
            <p:spPr bwMode="auto">
              <a:xfrm>
                <a:off x="7175500" y="3746500"/>
                <a:ext cx="87312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4"/>
                  </a:cxn>
                  <a:cxn ang="0">
                    <a:pos x="0" y="47"/>
                  </a:cxn>
                  <a:cxn ang="0">
                    <a:pos x="55" y="24"/>
                  </a:cxn>
                  <a:cxn ang="0">
                    <a:pos x="0" y="0"/>
                  </a:cxn>
                </a:cxnLst>
                <a:rect l="0" t="0" r="r" b="b"/>
                <a:pathLst>
                  <a:path w="55" h="47">
                    <a:moveTo>
                      <a:pt x="0" y="0"/>
                    </a:moveTo>
                    <a:lnTo>
                      <a:pt x="25" y="24"/>
                    </a:lnTo>
                    <a:lnTo>
                      <a:pt x="0" y="47"/>
                    </a:lnTo>
                    <a:lnTo>
                      <a:pt x="5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46"/>
              <p:cNvSpPr>
                <a:spLocks noChangeShapeType="1"/>
              </p:cNvSpPr>
              <p:nvPr/>
            </p:nvSpPr>
            <p:spPr bwMode="auto">
              <a:xfrm>
                <a:off x="4637088" y="3783013"/>
                <a:ext cx="403225" cy="1587"/>
              </a:xfrm>
              <a:prstGeom prst="line">
                <a:avLst/>
              </a:pr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Freeform 47"/>
              <p:cNvSpPr>
                <a:spLocks/>
              </p:cNvSpPr>
              <p:nvPr/>
            </p:nvSpPr>
            <p:spPr bwMode="auto">
              <a:xfrm>
                <a:off x="4984750" y="3744913"/>
                <a:ext cx="88900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4"/>
                  </a:cxn>
                  <a:cxn ang="0">
                    <a:pos x="0" y="48"/>
                  </a:cxn>
                  <a:cxn ang="0">
                    <a:pos x="56" y="24"/>
                  </a:cxn>
                  <a:cxn ang="0">
                    <a:pos x="0" y="0"/>
                  </a:cxn>
                </a:cxnLst>
                <a:rect l="0" t="0" r="r" b="b"/>
                <a:pathLst>
                  <a:path w="56" h="48">
                    <a:moveTo>
                      <a:pt x="0" y="0"/>
                    </a:moveTo>
                    <a:lnTo>
                      <a:pt x="25" y="24"/>
                    </a:lnTo>
                    <a:lnTo>
                      <a:pt x="0" y="48"/>
                    </a:lnTo>
                    <a:lnTo>
                      <a:pt x="5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Freeform 49"/>
              <p:cNvSpPr>
                <a:spLocks/>
              </p:cNvSpPr>
              <p:nvPr/>
            </p:nvSpPr>
            <p:spPr bwMode="auto">
              <a:xfrm>
                <a:off x="4832350" y="3844925"/>
                <a:ext cx="76200" cy="8890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4" y="31"/>
                  </a:cxn>
                  <a:cxn ang="0">
                    <a:pos x="48" y="56"/>
                  </a:cxn>
                  <a:cxn ang="0">
                    <a:pos x="24" y="0"/>
                  </a:cxn>
                  <a:cxn ang="0">
                    <a:pos x="0" y="56"/>
                  </a:cxn>
                </a:cxnLst>
                <a:rect l="0" t="0" r="r" b="b"/>
                <a:pathLst>
                  <a:path w="48" h="56">
                    <a:moveTo>
                      <a:pt x="0" y="56"/>
                    </a:moveTo>
                    <a:lnTo>
                      <a:pt x="24" y="31"/>
                    </a:lnTo>
                    <a:lnTo>
                      <a:pt x="48" y="56"/>
                    </a:lnTo>
                    <a:lnTo>
                      <a:pt x="24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Freeform 50"/>
              <p:cNvSpPr>
                <a:spLocks/>
              </p:cNvSpPr>
              <p:nvPr/>
            </p:nvSpPr>
            <p:spPr bwMode="auto">
              <a:xfrm>
                <a:off x="4870450" y="3876675"/>
                <a:ext cx="1800225" cy="574675"/>
              </a:xfrm>
              <a:custGeom>
                <a:avLst/>
                <a:gdLst/>
                <a:ahLst/>
                <a:cxnLst>
                  <a:cxn ang="0">
                    <a:pos x="189" y="362"/>
                  </a:cxn>
                  <a:cxn ang="0">
                    <a:pos x="185" y="362"/>
                  </a:cxn>
                  <a:cxn ang="0">
                    <a:pos x="177" y="362"/>
                  </a:cxn>
                  <a:cxn ang="0">
                    <a:pos x="170" y="361"/>
                  </a:cxn>
                  <a:cxn ang="0">
                    <a:pos x="163" y="360"/>
                  </a:cxn>
                  <a:cxn ang="0">
                    <a:pos x="156" y="359"/>
                  </a:cxn>
                  <a:cxn ang="0">
                    <a:pos x="149" y="357"/>
                  </a:cxn>
                  <a:cxn ang="0">
                    <a:pos x="143" y="355"/>
                  </a:cxn>
                  <a:cxn ang="0">
                    <a:pos x="136" y="354"/>
                  </a:cxn>
                  <a:cxn ang="0">
                    <a:pos x="130" y="352"/>
                  </a:cxn>
                  <a:cxn ang="0">
                    <a:pos x="124" y="349"/>
                  </a:cxn>
                  <a:cxn ang="0">
                    <a:pos x="118" y="347"/>
                  </a:cxn>
                  <a:cxn ang="0">
                    <a:pos x="113" y="345"/>
                  </a:cxn>
                  <a:cxn ang="0">
                    <a:pos x="107" y="342"/>
                  </a:cxn>
                  <a:cxn ang="0">
                    <a:pos x="102" y="339"/>
                  </a:cxn>
                  <a:cxn ang="0">
                    <a:pos x="97" y="337"/>
                  </a:cxn>
                  <a:cxn ang="0">
                    <a:pos x="92" y="334"/>
                  </a:cxn>
                  <a:cxn ang="0">
                    <a:pos x="86" y="330"/>
                  </a:cxn>
                  <a:cxn ang="0">
                    <a:pos x="82" y="327"/>
                  </a:cxn>
                  <a:cxn ang="0">
                    <a:pos x="77" y="324"/>
                  </a:cxn>
                  <a:cxn ang="0">
                    <a:pos x="73" y="320"/>
                  </a:cxn>
                  <a:cxn ang="0">
                    <a:pos x="68" y="317"/>
                  </a:cxn>
                  <a:cxn ang="0">
                    <a:pos x="64" y="313"/>
                  </a:cxn>
                  <a:cxn ang="0">
                    <a:pos x="60" y="309"/>
                  </a:cxn>
                  <a:cxn ang="0">
                    <a:pos x="56" y="305"/>
                  </a:cxn>
                  <a:cxn ang="0">
                    <a:pos x="52" y="301"/>
                  </a:cxn>
                  <a:cxn ang="0">
                    <a:pos x="48" y="297"/>
                  </a:cxn>
                  <a:cxn ang="0">
                    <a:pos x="45" y="293"/>
                  </a:cxn>
                  <a:cxn ang="0">
                    <a:pos x="41" y="289"/>
                  </a:cxn>
                  <a:cxn ang="0">
                    <a:pos x="38" y="284"/>
                  </a:cxn>
                  <a:cxn ang="0">
                    <a:pos x="34" y="279"/>
                  </a:cxn>
                  <a:cxn ang="0">
                    <a:pos x="31" y="274"/>
                  </a:cxn>
                  <a:cxn ang="0">
                    <a:pos x="28" y="270"/>
                  </a:cxn>
                  <a:cxn ang="0">
                    <a:pos x="25" y="265"/>
                  </a:cxn>
                  <a:cxn ang="0">
                    <a:pos x="22" y="260"/>
                  </a:cxn>
                  <a:cxn ang="0">
                    <a:pos x="20" y="255"/>
                  </a:cxn>
                  <a:cxn ang="0">
                    <a:pos x="17" y="249"/>
                  </a:cxn>
                  <a:cxn ang="0">
                    <a:pos x="15" y="244"/>
                  </a:cxn>
                  <a:cxn ang="0">
                    <a:pos x="12" y="238"/>
                  </a:cxn>
                  <a:cxn ang="0">
                    <a:pos x="10" y="232"/>
                  </a:cxn>
                  <a:cxn ang="0">
                    <a:pos x="8" y="226"/>
                  </a:cxn>
                  <a:cxn ang="0">
                    <a:pos x="7" y="220"/>
                  </a:cxn>
                  <a:cxn ang="0">
                    <a:pos x="5" y="214"/>
                  </a:cxn>
                  <a:cxn ang="0">
                    <a:pos x="3" y="208"/>
                  </a:cxn>
                  <a:cxn ang="0">
                    <a:pos x="2" y="201"/>
                  </a:cxn>
                  <a:cxn ang="0">
                    <a:pos x="1" y="195"/>
                  </a:cxn>
                  <a:cxn ang="0">
                    <a:pos x="1" y="188"/>
                  </a:cxn>
                  <a:cxn ang="0">
                    <a:pos x="0" y="181"/>
                  </a:cxn>
                  <a:cxn ang="0">
                    <a:pos x="0" y="173"/>
                  </a:cxn>
                  <a:cxn ang="0">
                    <a:pos x="0" y="166"/>
                  </a:cxn>
                  <a:cxn ang="0">
                    <a:pos x="0" y="157"/>
                  </a:cxn>
                  <a:cxn ang="0">
                    <a:pos x="0" y="0"/>
                  </a:cxn>
                </a:cxnLst>
                <a:rect l="0" t="0" r="r" b="b"/>
                <a:pathLst>
                  <a:path w="1134" h="362">
                    <a:moveTo>
                      <a:pt x="1134" y="362"/>
                    </a:moveTo>
                    <a:lnTo>
                      <a:pt x="189" y="362"/>
                    </a:lnTo>
                    <a:lnTo>
                      <a:pt x="189" y="362"/>
                    </a:lnTo>
                    <a:lnTo>
                      <a:pt x="185" y="362"/>
                    </a:lnTo>
                    <a:lnTo>
                      <a:pt x="181" y="362"/>
                    </a:lnTo>
                    <a:lnTo>
                      <a:pt x="177" y="362"/>
                    </a:lnTo>
                    <a:lnTo>
                      <a:pt x="174" y="361"/>
                    </a:lnTo>
                    <a:lnTo>
                      <a:pt x="170" y="361"/>
                    </a:lnTo>
                    <a:lnTo>
                      <a:pt x="166" y="360"/>
                    </a:lnTo>
                    <a:lnTo>
                      <a:pt x="163" y="360"/>
                    </a:lnTo>
                    <a:lnTo>
                      <a:pt x="159" y="359"/>
                    </a:lnTo>
                    <a:lnTo>
                      <a:pt x="156" y="359"/>
                    </a:lnTo>
                    <a:lnTo>
                      <a:pt x="152" y="358"/>
                    </a:lnTo>
                    <a:lnTo>
                      <a:pt x="149" y="357"/>
                    </a:lnTo>
                    <a:lnTo>
                      <a:pt x="146" y="356"/>
                    </a:lnTo>
                    <a:lnTo>
                      <a:pt x="143" y="355"/>
                    </a:lnTo>
                    <a:lnTo>
                      <a:pt x="139" y="355"/>
                    </a:lnTo>
                    <a:lnTo>
                      <a:pt x="136" y="354"/>
                    </a:lnTo>
                    <a:lnTo>
                      <a:pt x="133" y="353"/>
                    </a:lnTo>
                    <a:lnTo>
                      <a:pt x="130" y="352"/>
                    </a:lnTo>
                    <a:lnTo>
                      <a:pt x="127" y="351"/>
                    </a:lnTo>
                    <a:lnTo>
                      <a:pt x="124" y="349"/>
                    </a:lnTo>
                    <a:lnTo>
                      <a:pt x="121" y="348"/>
                    </a:lnTo>
                    <a:lnTo>
                      <a:pt x="118" y="347"/>
                    </a:lnTo>
                    <a:lnTo>
                      <a:pt x="116" y="346"/>
                    </a:lnTo>
                    <a:lnTo>
                      <a:pt x="113" y="345"/>
                    </a:lnTo>
                    <a:lnTo>
                      <a:pt x="110" y="343"/>
                    </a:lnTo>
                    <a:lnTo>
                      <a:pt x="107" y="342"/>
                    </a:lnTo>
                    <a:lnTo>
                      <a:pt x="105" y="341"/>
                    </a:lnTo>
                    <a:lnTo>
                      <a:pt x="102" y="339"/>
                    </a:lnTo>
                    <a:lnTo>
                      <a:pt x="99" y="338"/>
                    </a:lnTo>
                    <a:lnTo>
                      <a:pt x="97" y="337"/>
                    </a:lnTo>
                    <a:lnTo>
                      <a:pt x="94" y="335"/>
                    </a:lnTo>
                    <a:lnTo>
                      <a:pt x="92" y="334"/>
                    </a:lnTo>
                    <a:lnTo>
                      <a:pt x="89" y="332"/>
                    </a:lnTo>
                    <a:lnTo>
                      <a:pt x="86" y="330"/>
                    </a:lnTo>
                    <a:lnTo>
                      <a:pt x="84" y="329"/>
                    </a:lnTo>
                    <a:lnTo>
                      <a:pt x="82" y="327"/>
                    </a:lnTo>
                    <a:lnTo>
                      <a:pt x="80" y="326"/>
                    </a:lnTo>
                    <a:lnTo>
                      <a:pt x="77" y="324"/>
                    </a:lnTo>
                    <a:lnTo>
                      <a:pt x="75" y="322"/>
                    </a:lnTo>
                    <a:lnTo>
                      <a:pt x="73" y="320"/>
                    </a:lnTo>
                    <a:lnTo>
                      <a:pt x="70" y="318"/>
                    </a:lnTo>
                    <a:lnTo>
                      <a:pt x="68" y="317"/>
                    </a:lnTo>
                    <a:lnTo>
                      <a:pt x="66" y="315"/>
                    </a:lnTo>
                    <a:lnTo>
                      <a:pt x="64" y="313"/>
                    </a:lnTo>
                    <a:lnTo>
                      <a:pt x="62" y="311"/>
                    </a:lnTo>
                    <a:lnTo>
                      <a:pt x="60" y="309"/>
                    </a:lnTo>
                    <a:lnTo>
                      <a:pt x="58" y="307"/>
                    </a:lnTo>
                    <a:lnTo>
                      <a:pt x="56" y="305"/>
                    </a:lnTo>
                    <a:lnTo>
                      <a:pt x="54" y="303"/>
                    </a:lnTo>
                    <a:lnTo>
                      <a:pt x="52" y="301"/>
                    </a:lnTo>
                    <a:lnTo>
                      <a:pt x="50" y="299"/>
                    </a:lnTo>
                    <a:lnTo>
                      <a:pt x="48" y="297"/>
                    </a:lnTo>
                    <a:lnTo>
                      <a:pt x="46" y="295"/>
                    </a:lnTo>
                    <a:lnTo>
                      <a:pt x="45" y="293"/>
                    </a:lnTo>
                    <a:lnTo>
                      <a:pt x="43" y="291"/>
                    </a:lnTo>
                    <a:lnTo>
                      <a:pt x="41" y="289"/>
                    </a:lnTo>
                    <a:lnTo>
                      <a:pt x="39" y="286"/>
                    </a:lnTo>
                    <a:lnTo>
                      <a:pt x="38" y="284"/>
                    </a:lnTo>
                    <a:lnTo>
                      <a:pt x="36" y="282"/>
                    </a:lnTo>
                    <a:lnTo>
                      <a:pt x="34" y="279"/>
                    </a:lnTo>
                    <a:lnTo>
                      <a:pt x="32" y="277"/>
                    </a:lnTo>
                    <a:lnTo>
                      <a:pt x="31" y="274"/>
                    </a:lnTo>
                    <a:lnTo>
                      <a:pt x="30" y="272"/>
                    </a:lnTo>
                    <a:lnTo>
                      <a:pt x="28" y="270"/>
                    </a:lnTo>
                    <a:lnTo>
                      <a:pt x="26" y="267"/>
                    </a:lnTo>
                    <a:lnTo>
                      <a:pt x="25" y="265"/>
                    </a:lnTo>
                    <a:lnTo>
                      <a:pt x="24" y="262"/>
                    </a:lnTo>
                    <a:lnTo>
                      <a:pt x="22" y="260"/>
                    </a:lnTo>
                    <a:lnTo>
                      <a:pt x="21" y="257"/>
                    </a:lnTo>
                    <a:lnTo>
                      <a:pt x="20" y="255"/>
                    </a:lnTo>
                    <a:lnTo>
                      <a:pt x="18" y="252"/>
                    </a:lnTo>
                    <a:lnTo>
                      <a:pt x="17" y="249"/>
                    </a:lnTo>
                    <a:lnTo>
                      <a:pt x="16" y="247"/>
                    </a:lnTo>
                    <a:lnTo>
                      <a:pt x="15" y="244"/>
                    </a:lnTo>
                    <a:lnTo>
                      <a:pt x="13" y="241"/>
                    </a:lnTo>
                    <a:lnTo>
                      <a:pt x="12" y="238"/>
                    </a:lnTo>
                    <a:lnTo>
                      <a:pt x="11" y="235"/>
                    </a:lnTo>
                    <a:lnTo>
                      <a:pt x="10" y="232"/>
                    </a:lnTo>
                    <a:lnTo>
                      <a:pt x="9" y="230"/>
                    </a:lnTo>
                    <a:lnTo>
                      <a:pt x="8" y="226"/>
                    </a:lnTo>
                    <a:lnTo>
                      <a:pt x="7" y="224"/>
                    </a:lnTo>
                    <a:lnTo>
                      <a:pt x="7" y="220"/>
                    </a:lnTo>
                    <a:lnTo>
                      <a:pt x="6" y="218"/>
                    </a:lnTo>
                    <a:lnTo>
                      <a:pt x="5" y="214"/>
                    </a:lnTo>
                    <a:lnTo>
                      <a:pt x="4" y="211"/>
                    </a:lnTo>
                    <a:lnTo>
                      <a:pt x="3" y="208"/>
                    </a:lnTo>
                    <a:lnTo>
                      <a:pt x="3" y="205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1" y="195"/>
                    </a:lnTo>
                    <a:lnTo>
                      <a:pt x="1" y="191"/>
                    </a:lnTo>
                    <a:lnTo>
                      <a:pt x="1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0" y="0"/>
                    </a:lnTo>
                  </a:path>
                </a:pathLst>
              </a:cu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Freeform 51"/>
              <p:cNvSpPr>
                <a:spLocks/>
              </p:cNvSpPr>
              <p:nvPr/>
            </p:nvSpPr>
            <p:spPr bwMode="auto">
              <a:xfrm>
                <a:off x="6670675" y="4398963"/>
                <a:ext cx="93662" cy="74612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30" y="28"/>
                  </a:cxn>
                  <a:cxn ang="0">
                    <a:pos x="50" y="0"/>
                  </a:cxn>
                  <a:cxn ang="0">
                    <a:pos x="0" y="33"/>
                  </a:cxn>
                  <a:cxn ang="0">
                    <a:pos x="59" y="47"/>
                  </a:cxn>
                </a:cxnLst>
                <a:rect l="0" t="0" r="r" b="b"/>
                <a:pathLst>
                  <a:path w="59" h="47">
                    <a:moveTo>
                      <a:pt x="59" y="47"/>
                    </a:moveTo>
                    <a:lnTo>
                      <a:pt x="30" y="28"/>
                    </a:lnTo>
                    <a:lnTo>
                      <a:pt x="50" y="0"/>
                    </a:lnTo>
                    <a:lnTo>
                      <a:pt x="0" y="33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Freeform 52"/>
              <p:cNvSpPr>
                <a:spLocks/>
              </p:cNvSpPr>
              <p:nvPr/>
            </p:nvSpPr>
            <p:spPr bwMode="auto">
              <a:xfrm>
                <a:off x="6696075" y="3802063"/>
                <a:ext cx="265112" cy="647700"/>
              </a:xfrm>
              <a:custGeom>
                <a:avLst/>
                <a:gdLst/>
                <a:ahLst/>
                <a:cxnLst>
                  <a:cxn ang="0">
                    <a:pos x="3" y="408"/>
                  </a:cxn>
                  <a:cxn ang="0">
                    <a:pos x="10" y="406"/>
                  </a:cxn>
                  <a:cxn ang="0">
                    <a:pos x="17" y="405"/>
                  </a:cxn>
                  <a:cxn ang="0">
                    <a:pos x="24" y="404"/>
                  </a:cxn>
                  <a:cxn ang="0">
                    <a:pos x="30" y="402"/>
                  </a:cxn>
                  <a:cxn ang="0">
                    <a:pos x="36" y="400"/>
                  </a:cxn>
                  <a:cxn ang="0">
                    <a:pos x="42" y="398"/>
                  </a:cxn>
                  <a:cxn ang="0">
                    <a:pos x="48" y="396"/>
                  </a:cxn>
                  <a:cxn ang="0">
                    <a:pos x="54" y="394"/>
                  </a:cxn>
                  <a:cxn ang="0">
                    <a:pos x="59" y="392"/>
                  </a:cxn>
                  <a:cxn ang="0">
                    <a:pos x="65" y="389"/>
                  </a:cxn>
                  <a:cxn ang="0">
                    <a:pos x="70" y="386"/>
                  </a:cxn>
                  <a:cxn ang="0">
                    <a:pos x="75" y="383"/>
                  </a:cxn>
                  <a:cxn ang="0">
                    <a:pos x="80" y="380"/>
                  </a:cxn>
                  <a:cxn ang="0">
                    <a:pos x="85" y="377"/>
                  </a:cxn>
                  <a:cxn ang="0">
                    <a:pos x="89" y="374"/>
                  </a:cxn>
                  <a:cxn ang="0">
                    <a:pos x="94" y="371"/>
                  </a:cxn>
                  <a:cxn ang="0">
                    <a:pos x="98" y="367"/>
                  </a:cxn>
                  <a:cxn ang="0">
                    <a:pos x="102" y="363"/>
                  </a:cxn>
                  <a:cxn ang="0">
                    <a:pos x="107" y="360"/>
                  </a:cxn>
                  <a:cxn ang="0">
                    <a:pos x="111" y="356"/>
                  </a:cxn>
                  <a:cxn ang="0">
                    <a:pos x="115" y="352"/>
                  </a:cxn>
                  <a:cxn ang="0">
                    <a:pos x="118" y="348"/>
                  </a:cxn>
                  <a:cxn ang="0">
                    <a:pos x="122" y="344"/>
                  </a:cxn>
                  <a:cxn ang="0">
                    <a:pos x="125" y="340"/>
                  </a:cxn>
                  <a:cxn ang="0">
                    <a:pos x="129" y="336"/>
                  </a:cxn>
                  <a:cxn ang="0">
                    <a:pos x="132" y="331"/>
                  </a:cxn>
                  <a:cxn ang="0">
                    <a:pos x="135" y="326"/>
                  </a:cxn>
                  <a:cxn ang="0">
                    <a:pos x="138" y="322"/>
                  </a:cxn>
                  <a:cxn ang="0">
                    <a:pos x="141" y="317"/>
                  </a:cxn>
                  <a:cxn ang="0">
                    <a:pos x="144" y="312"/>
                  </a:cxn>
                  <a:cxn ang="0">
                    <a:pos x="147" y="307"/>
                  </a:cxn>
                  <a:cxn ang="0">
                    <a:pos x="149" y="302"/>
                  </a:cxn>
                  <a:cxn ang="0">
                    <a:pos x="152" y="297"/>
                  </a:cxn>
                  <a:cxn ang="0">
                    <a:pos x="154" y="291"/>
                  </a:cxn>
                  <a:cxn ang="0">
                    <a:pos x="156" y="286"/>
                  </a:cxn>
                  <a:cxn ang="0">
                    <a:pos x="158" y="280"/>
                  </a:cxn>
                  <a:cxn ang="0">
                    <a:pos x="160" y="274"/>
                  </a:cxn>
                  <a:cxn ang="0">
                    <a:pos x="161" y="268"/>
                  </a:cxn>
                  <a:cxn ang="0">
                    <a:pos x="163" y="262"/>
                  </a:cxn>
                  <a:cxn ang="0">
                    <a:pos x="164" y="256"/>
                  </a:cxn>
                  <a:cxn ang="0">
                    <a:pos x="165" y="250"/>
                  </a:cxn>
                  <a:cxn ang="0">
                    <a:pos x="166" y="243"/>
                  </a:cxn>
                  <a:cxn ang="0">
                    <a:pos x="167" y="236"/>
                  </a:cxn>
                  <a:cxn ang="0">
                    <a:pos x="167" y="229"/>
                  </a:cxn>
                  <a:cxn ang="0">
                    <a:pos x="167" y="222"/>
                  </a:cxn>
                  <a:cxn ang="0">
                    <a:pos x="167" y="214"/>
                  </a:cxn>
                  <a:cxn ang="0">
                    <a:pos x="167" y="206"/>
                  </a:cxn>
                  <a:cxn ang="0">
                    <a:pos x="167" y="0"/>
                  </a:cxn>
                </a:cxnLst>
                <a:rect l="0" t="0" r="r" b="b"/>
                <a:pathLst>
                  <a:path w="167" h="408">
                    <a:moveTo>
                      <a:pt x="0" y="408"/>
                    </a:moveTo>
                    <a:lnTo>
                      <a:pt x="3" y="408"/>
                    </a:lnTo>
                    <a:lnTo>
                      <a:pt x="7" y="407"/>
                    </a:lnTo>
                    <a:lnTo>
                      <a:pt x="10" y="406"/>
                    </a:lnTo>
                    <a:lnTo>
                      <a:pt x="14" y="406"/>
                    </a:lnTo>
                    <a:lnTo>
                      <a:pt x="17" y="405"/>
                    </a:lnTo>
                    <a:lnTo>
                      <a:pt x="21" y="405"/>
                    </a:lnTo>
                    <a:lnTo>
                      <a:pt x="24" y="404"/>
                    </a:lnTo>
                    <a:lnTo>
                      <a:pt x="27" y="403"/>
                    </a:lnTo>
                    <a:lnTo>
                      <a:pt x="30" y="402"/>
                    </a:lnTo>
                    <a:lnTo>
                      <a:pt x="33" y="401"/>
                    </a:lnTo>
                    <a:lnTo>
                      <a:pt x="36" y="400"/>
                    </a:lnTo>
                    <a:lnTo>
                      <a:pt x="39" y="400"/>
                    </a:lnTo>
                    <a:lnTo>
                      <a:pt x="42" y="398"/>
                    </a:lnTo>
                    <a:lnTo>
                      <a:pt x="45" y="397"/>
                    </a:lnTo>
                    <a:lnTo>
                      <a:pt x="48" y="396"/>
                    </a:lnTo>
                    <a:lnTo>
                      <a:pt x="51" y="395"/>
                    </a:lnTo>
                    <a:lnTo>
                      <a:pt x="54" y="394"/>
                    </a:lnTo>
                    <a:lnTo>
                      <a:pt x="57" y="393"/>
                    </a:lnTo>
                    <a:lnTo>
                      <a:pt x="59" y="392"/>
                    </a:lnTo>
                    <a:lnTo>
                      <a:pt x="62" y="390"/>
                    </a:lnTo>
                    <a:lnTo>
                      <a:pt x="65" y="389"/>
                    </a:lnTo>
                    <a:lnTo>
                      <a:pt x="67" y="388"/>
                    </a:lnTo>
                    <a:lnTo>
                      <a:pt x="70" y="386"/>
                    </a:lnTo>
                    <a:lnTo>
                      <a:pt x="72" y="385"/>
                    </a:lnTo>
                    <a:lnTo>
                      <a:pt x="75" y="383"/>
                    </a:lnTo>
                    <a:lnTo>
                      <a:pt x="77" y="382"/>
                    </a:lnTo>
                    <a:lnTo>
                      <a:pt x="80" y="380"/>
                    </a:lnTo>
                    <a:lnTo>
                      <a:pt x="82" y="379"/>
                    </a:lnTo>
                    <a:lnTo>
                      <a:pt x="85" y="377"/>
                    </a:lnTo>
                    <a:lnTo>
                      <a:pt x="87" y="375"/>
                    </a:lnTo>
                    <a:lnTo>
                      <a:pt x="89" y="374"/>
                    </a:lnTo>
                    <a:lnTo>
                      <a:pt x="92" y="372"/>
                    </a:lnTo>
                    <a:lnTo>
                      <a:pt x="94" y="371"/>
                    </a:lnTo>
                    <a:lnTo>
                      <a:pt x="96" y="369"/>
                    </a:lnTo>
                    <a:lnTo>
                      <a:pt x="98" y="367"/>
                    </a:lnTo>
                    <a:lnTo>
                      <a:pt x="100" y="365"/>
                    </a:lnTo>
                    <a:lnTo>
                      <a:pt x="102" y="363"/>
                    </a:lnTo>
                    <a:lnTo>
                      <a:pt x="105" y="362"/>
                    </a:lnTo>
                    <a:lnTo>
                      <a:pt x="107" y="360"/>
                    </a:lnTo>
                    <a:lnTo>
                      <a:pt x="109" y="358"/>
                    </a:lnTo>
                    <a:lnTo>
                      <a:pt x="111" y="356"/>
                    </a:lnTo>
                    <a:lnTo>
                      <a:pt x="113" y="354"/>
                    </a:lnTo>
                    <a:lnTo>
                      <a:pt x="115" y="352"/>
                    </a:lnTo>
                    <a:lnTo>
                      <a:pt x="116" y="350"/>
                    </a:lnTo>
                    <a:lnTo>
                      <a:pt x="118" y="348"/>
                    </a:lnTo>
                    <a:lnTo>
                      <a:pt x="120" y="346"/>
                    </a:lnTo>
                    <a:lnTo>
                      <a:pt x="122" y="344"/>
                    </a:lnTo>
                    <a:lnTo>
                      <a:pt x="123" y="342"/>
                    </a:lnTo>
                    <a:lnTo>
                      <a:pt x="125" y="340"/>
                    </a:lnTo>
                    <a:lnTo>
                      <a:pt x="127" y="338"/>
                    </a:lnTo>
                    <a:lnTo>
                      <a:pt x="129" y="336"/>
                    </a:lnTo>
                    <a:lnTo>
                      <a:pt x="130" y="333"/>
                    </a:lnTo>
                    <a:lnTo>
                      <a:pt x="132" y="331"/>
                    </a:lnTo>
                    <a:lnTo>
                      <a:pt x="134" y="329"/>
                    </a:lnTo>
                    <a:lnTo>
                      <a:pt x="135" y="326"/>
                    </a:lnTo>
                    <a:lnTo>
                      <a:pt x="137" y="324"/>
                    </a:lnTo>
                    <a:lnTo>
                      <a:pt x="138" y="322"/>
                    </a:lnTo>
                    <a:lnTo>
                      <a:pt x="140" y="319"/>
                    </a:lnTo>
                    <a:lnTo>
                      <a:pt x="141" y="317"/>
                    </a:lnTo>
                    <a:lnTo>
                      <a:pt x="143" y="315"/>
                    </a:lnTo>
                    <a:lnTo>
                      <a:pt x="144" y="312"/>
                    </a:lnTo>
                    <a:lnTo>
                      <a:pt x="145" y="310"/>
                    </a:lnTo>
                    <a:lnTo>
                      <a:pt x="147" y="307"/>
                    </a:lnTo>
                    <a:lnTo>
                      <a:pt x="148" y="304"/>
                    </a:lnTo>
                    <a:lnTo>
                      <a:pt x="149" y="302"/>
                    </a:lnTo>
                    <a:lnTo>
                      <a:pt x="150" y="299"/>
                    </a:lnTo>
                    <a:lnTo>
                      <a:pt x="152" y="297"/>
                    </a:lnTo>
                    <a:lnTo>
                      <a:pt x="153" y="294"/>
                    </a:lnTo>
                    <a:lnTo>
                      <a:pt x="154" y="291"/>
                    </a:lnTo>
                    <a:lnTo>
                      <a:pt x="155" y="288"/>
                    </a:lnTo>
                    <a:lnTo>
                      <a:pt x="156" y="286"/>
                    </a:lnTo>
                    <a:lnTo>
                      <a:pt x="157" y="283"/>
                    </a:lnTo>
                    <a:lnTo>
                      <a:pt x="158" y="280"/>
                    </a:lnTo>
                    <a:lnTo>
                      <a:pt x="159" y="277"/>
                    </a:lnTo>
                    <a:lnTo>
                      <a:pt x="160" y="274"/>
                    </a:lnTo>
                    <a:lnTo>
                      <a:pt x="161" y="271"/>
                    </a:lnTo>
                    <a:lnTo>
                      <a:pt x="161" y="268"/>
                    </a:lnTo>
                    <a:lnTo>
                      <a:pt x="162" y="265"/>
                    </a:lnTo>
                    <a:lnTo>
                      <a:pt x="163" y="262"/>
                    </a:lnTo>
                    <a:lnTo>
                      <a:pt x="163" y="259"/>
                    </a:lnTo>
                    <a:lnTo>
                      <a:pt x="164" y="256"/>
                    </a:lnTo>
                    <a:lnTo>
                      <a:pt x="165" y="253"/>
                    </a:lnTo>
                    <a:lnTo>
                      <a:pt x="165" y="250"/>
                    </a:lnTo>
                    <a:lnTo>
                      <a:pt x="165" y="246"/>
                    </a:lnTo>
                    <a:lnTo>
                      <a:pt x="166" y="243"/>
                    </a:lnTo>
                    <a:lnTo>
                      <a:pt x="166" y="240"/>
                    </a:lnTo>
                    <a:lnTo>
                      <a:pt x="167" y="236"/>
                    </a:lnTo>
                    <a:lnTo>
                      <a:pt x="167" y="233"/>
                    </a:lnTo>
                    <a:lnTo>
                      <a:pt x="167" y="229"/>
                    </a:lnTo>
                    <a:lnTo>
                      <a:pt x="167" y="225"/>
                    </a:lnTo>
                    <a:lnTo>
                      <a:pt x="167" y="222"/>
                    </a:lnTo>
                    <a:lnTo>
                      <a:pt x="167" y="218"/>
                    </a:lnTo>
                    <a:lnTo>
                      <a:pt x="167" y="214"/>
                    </a:lnTo>
                    <a:lnTo>
                      <a:pt x="167" y="210"/>
                    </a:lnTo>
                    <a:lnTo>
                      <a:pt x="167" y="206"/>
                    </a:lnTo>
                    <a:lnTo>
                      <a:pt x="167" y="206"/>
                    </a:lnTo>
                    <a:lnTo>
                      <a:pt x="167" y="0"/>
                    </a:lnTo>
                  </a:path>
                </a:pathLst>
              </a:cu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Freeform 53"/>
              <p:cNvSpPr>
                <a:spLocks/>
              </p:cNvSpPr>
              <p:nvPr/>
            </p:nvSpPr>
            <p:spPr bwMode="auto">
              <a:xfrm>
                <a:off x="6853238" y="3738563"/>
                <a:ext cx="211137" cy="8731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7"/>
                  </a:cxn>
                  <a:cxn ang="0">
                    <a:pos x="66" y="55"/>
                  </a:cxn>
                  <a:cxn ang="0">
                    <a:pos x="133" y="27"/>
                  </a:cxn>
                  <a:cxn ang="0">
                    <a:pos x="66" y="0"/>
                  </a:cxn>
                </a:cxnLst>
                <a:rect l="0" t="0" r="r" b="b"/>
                <a:pathLst>
                  <a:path w="133" h="55">
                    <a:moveTo>
                      <a:pt x="66" y="0"/>
                    </a:moveTo>
                    <a:lnTo>
                      <a:pt x="0" y="27"/>
                    </a:lnTo>
                    <a:lnTo>
                      <a:pt x="66" y="55"/>
                    </a:lnTo>
                    <a:lnTo>
                      <a:pt x="133" y="2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Freeform 54"/>
              <p:cNvSpPr>
                <a:spLocks/>
              </p:cNvSpPr>
              <p:nvPr/>
            </p:nvSpPr>
            <p:spPr bwMode="auto">
              <a:xfrm>
                <a:off x="6853238" y="3738563"/>
                <a:ext cx="211137" cy="8890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8"/>
                  </a:cxn>
                  <a:cxn ang="0">
                    <a:pos x="67" y="56"/>
                  </a:cxn>
                  <a:cxn ang="0">
                    <a:pos x="133" y="28"/>
                  </a:cxn>
                  <a:cxn ang="0">
                    <a:pos x="67" y="0"/>
                  </a:cxn>
                  <a:cxn ang="0">
                    <a:pos x="67" y="5"/>
                  </a:cxn>
                  <a:cxn ang="0">
                    <a:pos x="121" y="28"/>
                  </a:cxn>
                  <a:cxn ang="0">
                    <a:pos x="67" y="50"/>
                  </a:cxn>
                  <a:cxn ang="0">
                    <a:pos x="13" y="28"/>
                  </a:cxn>
                  <a:cxn ang="0">
                    <a:pos x="67" y="5"/>
                  </a:cxn>
                  <a:cxn ang="0">
                    <a:pos x="67" y="0"/>
                  </a:cxn>
                </a:cxnLst>
                <a:rect l="0" t="0" r="r" b="b"/>
                <a:pathLst>
                  <a:path w="133" h="56">
                    <a:moveTo>
                      <a:pt x="67" y="0"/>
                    </a:moveTo>
                    <a:lnTo>
                      <a:pt x="0" y="28"/>
                    </a:lnTo>
                    <a:lnTo>
                      <a:pt x="67" y="56"/>
                    </a:lnTo>
                    <a:lnTo>
                      <a:pt x="133" y="28"/>
                    </a:lnTo>
                    <a:lnTo>
                      <a:pt x="67" y="0"/>
                    </a:lnTo>
                    <a:lnTo>
                      <a:pt x="67" y="5"/>
                    </a:lnTo>
                    <a:lnTo>
                      <a:pt x="121" y="28"/>
                    </a:lnTo>
                    <a:lnTo>
                      <a:pt x="67" y="50"/>
                    </a:lnTo>
                    <a:lnTo>
                      <a:pt x="13" y="28"/>
                    </a:lnTo>
                    <a:lnTo>
                      <a:pt x="67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Oval 55"/>
              <p:cNvSpPr>
                <a:spLocks noChangeArrowheads="1"/>
              </p:cNvSpPr>
              <p:nvPr/>
            </p:nvSpPr>
            <p:spPr bwMode="auto">
              <a:xfrm>
                <a:off x="4810125" y="3722688"/>
                <a:ext cx="114300" cy="114300"/>
              </a:xfrm>
              <a:prstGeom prst="ellipse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56"/>
              <p:cNvSpPr>
                <a:spLocks noChangeShapeType="1"/>
              </p:cNvSpPr>
              <p:nvPr/>
            </p:nvSpPr>
            <p:spPr bwMode="auto">
              <a:xfrm>
                <a:off x="4838700" y="3752850"/>
                <a:ext cx="61912" cy="603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57"/>
              <p:cNvSpPr>
                <a:spLocks noChangeShapeType="1"/>
              </p:cNvSpPr>
              <p:nvPr/>
            </p:nvSpPr>
            <p:spPr bwMode="auto">
              <a:xfrm flipV="1">
                <a:off x="4838700" y="3752850"/>
                <a:ext cx="61912" cy="603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Rectangle 58"/>
              <p:cNvSpPr>
                <a:spLocks noChangeArrowheads="1"/>
              </p:cNvSpPr>
              <p:nvPr/>
            </p:nvSpPr>
            <p:spPr bwMode="auto">
              <a:xfrm>
                <a:off x="4835525" y="3748088"/>
                <a:ext cx="63500" cy="6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Rectangle 59"/>
              <p:cNvSpPr>
                <a:spLocks noChangeArrowheads="1"/>
              </p:cNvSpPr>
              <p:nvPr/>
            </p:nvSpPr>
            <p:spPr bwMode="auto">
              <a:xfrm>
                <a:off x="4810125" y="3722688"/>
                <a:ext cx="114300" cy="115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7" name="Group 259"/>
          <p:cNvGrpSpPr/>
          <p:nvPr/>
        </p:nvGrpSpPr>
        <p:grpSpPr>
          <a:xfrm>
            <a:off x="3522663" y="3144838"/>
            <a:ext cx="4826000" cy="1470024"/>
            <a:chOff x="3522663" y="3144838"/>
            <a:chExt cx="4826000" cy="1470024"/>
          </a:xfrm>
        </p:grpSpPr>
        <p:grpSp>
          <p:nvGrpSpPr>
            <p:cNvPr id="8" name="Group 63"/>
            <p:cNvGrpSpPr/>
            <p:nvPr/>
          </p:nvGrpSpPr>
          <p:grpSpPr>
            <a:xfrm>
              <a:off x="3522663" y="3144838"/>
              <a:ext cx="4826000" cy="1470024"/>
              <a:chOff x="3522663" y="3144838"/>
              <a:chExt cx="4826000" cy="1470024"/>
            </a:xfrm>
          </p:grpSpPr>
          <p:sp>
            <p:nvSpPr>
              <p:cNvPr id="298" name="Rectangle 22"/>
              <p:cNvSpPr>
                <a:spLocks noChangeArrowheads="1"/>
              </p:cNvSpPr>
              <p:nvPr/>
            </p:nvSpPr>
            <p:spPr bwMode="auto">
              <a:xfrm>
                <a:off x="7205663" y="3146425"/>
                <a:ext cx="1138237" cy="1463675"/>
              </a:xfrm>
              <a:prstGeom prst="rect">
                <a:avLst/>
              </a:prstGeom>
              <a:solidFill>
                <a:srgbClr val="E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9" name="Freeform 23"/>
              <p:cNvSpPr>
                <a:spLocks/>
              </p:cNvSpPr>
              <p:nvPr/>
            </p:nvSpPr>
            <p:spPr bwMode="auto">
              <a:xfrm>
                <a:off x="7205663" y="3146425"/>
                <a:ext cx="1143000" cy="1468437"/>
              </a:xfrm>
              <a:custGeom>
                <a:avLst/>
                <a:gdLst/>
                <a:ahLst/>
                <a:cxnLst>
                  <a:cxn ang="0">
                    <a:pos x="72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925"/>
                  </a:cxn>
                  <a:cxn ang="0">
                    <a:pos x="0" y="925"/>
                  </a:cxn>
                  <a:cxn ang="0">
                    <a:pos x="720" y="925"/>
                  </a:cxn>
                </a:cxnLst>
                <a:rect l="0" t="0" r="r" b="b"/>
                <a:pathLst>
                  <a:path w="720" h="925">
                    <a:moveTo>
                      <a:pt x="72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925"/>
                    </a:lnTo>
                    <a:lnTo>
                      <a:pt x="0" y="925"/>
                    </a:lnTo>
                    <a:lnTo>
                      <a:pt x="720" y="92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0" name="Rectangle 24"/>
              <p:cNvSpPr>
                <a:spLocks noChangeArrowheads="1"/>
              </p:cNvSpPr>
              <p:nvPr/>
            </p:nvSpPr>
            <p:spPr bwMode="auto">
              <a:xfrm>
                <a:off x="7202488" y="3144838"/>
                <a:ext cx="1143000" cy="1468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1" name="Rectangle 25"/>
              <p:cNvSpPr>
                <a:spLocks noChangeArrowheads="1"/>
              </p:cNvSpPr>
              <p:nvPr/>
            </p:nvSpPr>
            <p:spPr bwMode="auto">
              <a:xfrm>
                <a:off x="3524250" y="3146425"/>
                <a:ext cx="1138237" cy="1463675"/>
              </a:xfrm>
              <a:prstGeom prst="rect">
                <a:avLst/>
              </a:prstGeom>
              <a:solidFill>
                <a:srgbClr val="E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2" name="Freeform 26"/>
              <p:cNvSpPr>
                <a:spLocks/>
              </p:cNvSpPr>
              <p:nvPr/>
            </p:nvSpPr>
            <p:spPr bwMode="auto">
              <a:xfrm>
                <a:off x="3524250" y="3146425"/>
                <a:ext cx="1143000" cy="14684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0" y="0"/>
                  </a:cxn>
                  <a:cxn ang="0">
                    <a:pos x="720" y="0"/>
                  </a:cxn>
                  <a:cxn ang="0">
                    <a:pos x="720" y="925"/>
                  </a:cxn>
                  <a:cxn ang="0">
                    <a:pos x="720" y="925"/>
                  </a:cxn>
                  <a:cxn ang="0">
                    <a:pos x="0" y="925"/>
                  </a:cxn>
                </a:cxnLst>
                <a:rect l="0" t="0" r="r" b="b"/>
                <a:pathLst>
                  <a:path w="720" h="925">
                    <a:moveTo>
                      <a:pt x="0" y="0"/>
                    </a:moveTo>
                    <a:lnTo>
                      <a:pt x="720" y="0"/>
                    </a:lnTo>
                    <a:lnTo>
                      <a:pt x="720" y="0"/>
                    </a:lnTo>
                    <a:lnTo>
                      <a:pt x="720" y="925"/>
                    </a:lnTo>
                    <a:lnTo>
                      <a:pt x="720" y="925"/>
                    </a:lnTo>
                    <a:lnTo>
                      <a:pt x="0" y="92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3" name="Rectangle 27"/>
              <p:cNvSpPr>
                <a:spLocks noChangeArrowheads="1"/>
              </p:cNvSpPr>
              <p:nvPr/>
            </p:nvSpPr>
            <p:spPr bwMode="auto">
              <a:xfrm>
                <a:off x="3522663" y="3144838"/>
                <a:ext cx="1143000" cy="1468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9" name="Group 64"/>
            <p:cNvGrpSpPr/>
            <p:nvPr/>
          </p:nvGrpSpPr>
          <p:grpSpPr>
            <a:xfrm>
              <a:off x="4730750" y="3146425"/>
              <a:ext cx="2403475" cy="1463675"/>
              <a:chOff x="4730750" y="3146425"/>
              <a:chExt cx="2403475" cy="1463675"/>
            </a:xfrm>
          </p:grpSpPr>
          <p:sp>
            <p:nvSpPr>
              <p:cNvPr id="281" name="Rectangle 28"/>
              <p:cNvSpPr>
                <a:spLocks noChangeArrowheads="1"/>
              </p:cNvSpPr>
              <p:nvPr/>
            </p:nvSpPr>
            <p:spPr bwMode="auto">
              <a:xfrm>
                <a:off x="4730750" y="3146425"/>
                <a:ext cx="2403475" cy="1463675"/>
              </a:xfrm>
              <a:prstGeom prst="rect">
                <a:avLst/>
              </a:prstGeom>
              <a:solidFill>
                <a:srgbClr val="E8E8E8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9"/>
              <p:cNvSpPr>
                <a:spLocks noChangeShapeType="1"/>
              </p:cNvSpPr>
              <p:nvPr/>
            </p:nvSpPr>
            <p:spPr bwMode="auto">
              <a:xfrm>
                <a:off x="5322888" y="3629025"/>
                <a:ext cx="13017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30"/>
              <p:cNvSpPr>
                <a:spLocks noChangeShapeType="1"/>
              </p:cNvSpPr>
              <p:nvPr/>
            </p:nvSpPr>
            <p:spPr bwMode="auto">
              <a:xfrm>
                <a:off x="5322888" y="3852863"/>
                <a:ext cx="1301750" cy="15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Freeform 31"/>
              <p:cNvSpPr>
                <a:spLocks/>
              </p:cNvSpPr>
              <p:nvPr/>
            </p:nvSpPr>
            <p:spPr bwMode="auto">
              <a:xfrm>
                <a:off x="5437188" y="3425825"/>
                <a:ext cx="1173162" cy="204787"/>
              </a:xfrm>
              <a:custGeom>
                <a:avLst/>
                <a:gdLst/>
                <a:ahLst/>
                <a:cxnLst>
                  <a:cxn ang="0">
                    <a:pos x="739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0" y="129"/>
                  </a:cxn>
                </a:cxnLst>
                <a:rect l="0" t="0" r="r" b="b"/>
                <a:pathLst>
                  <a:path w="739" h="129">
                    <a:moveTo>
                      <a:pt x="739" y="0"/>
                    </a:moveTo>
                    <a:lnTo>
                      <a:pt x="109" y="0"/>
                    </a:lnTo>
                    <a:lnTo>
                      <a:pt x="109" y="0"/>
                    </a:lnTo>
                    <a:lnTo>
                      <a:pt x="0" y="129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Freeform 32"/>
              <p:cNvSpPr>
                <a:spLocks/>
              </p:cNvSpPr>
              <p:nvPr/>
            </p:nvSpPr>
            <p:spPr bwMode="auto">
              <a:xfrm>
                <a:off x="5437188" y="3857625"/>
                <a:ext cx="1203325" cy="2936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3" y="185"/>
                  </a:cxn>
                  <a:cxn ang="0">
                    <a:pos x="113" y="185"/>
                  </a:cxn>
                  <a:cxn ang="0">
                    <a:pos x="758" y="185"/>
                  </a:cxn>
                </a:cxnLst>
                <a:rect l="0" t="0" r="r" b="b"/>
                <a:pathLst>
                  <a:path w="758" h="185">
                    <a:moveTo>
                      <a:pt x="0" y="0"/>
                    </a:moveTo>
                    <a:lnTo>
                      <a:pt x="113" y="185"/>
                    </a:lnTo>
                    <a:lnTo>
                      <a:pt x="113" y="185"/>
                    </a:lnTo>
                    <a:lnTo>
                      <a:pt x="758" y="185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Freeform 33"/>
              <p:cNvSpPr>
                <a:spLocks/>
              </p:cNvSpPr>
              <p:nvPr/>
            </p:nvSpPr>
            <p:spPr bwMode="auto">
              <a:xfrm>
                <a:off x="6010275" y="4000500"/>
                <a:ext cx="604837" cy="150812"/>
              </a:xfrm>
              <a:custGeom>
                <a:avLst/>
                <a:gdLst/>
                <a:ahLst/>
                <a:cxnLst>
                  <a:cxn ang="0">
                    <a:pos x="0" y="95"/>
                  </a:cxn>
                  <a:cxn ang="0">
                    <a:pos x="50" y="0"/>
                  </a:cxn>
                  <a:cxn ang="0">
                    <a:pos x="50" y="0"/>
                  </a:cxn>
                  <a:cxn ang="0">
                    <a:pos x="381" y="0"/>
                  </a:cxn>
                </a:cxnLst>
                <a:rect l="0" t="0" r="r" b="b"/>
                <a:pathLst>
                  <a:path w="381" h="95">
                    <a:moveTo>
                      <a:pt x="0" y="95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381" y="0"/>
                    </a:lnTo>
                  </a:path>
                </a:pathLst>
              </a:cu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34"/>
              <p:cNvSpPr>
                <a:spLocks noChangeShapeType="1"/>
              </p:cNvSpPr>
              <p:nvPr/>
            </p:nvSpPr>
            <p:spPr bwMode="auto">
              <a:xfrm>
                <a:off x="5994400" y="3857625"/>
                <a:ext cx="95250" cy="141287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Rectangle 37"/>
              <p:cNvSpPr>
                <a:spLocks noChangeArrowheads="1"/>
              </p:cNvSpPr>
              <p:nvPr/>
            </p:nvSpPr>
            <p:spPr bwMode="auto">
              <a:xfrm>
                <a:off x="5541963" y="3581400"/>
                <a:ext cx="279400" cy="920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Rectangle 38"/>
              <p:cNvSpPr>
                <a:spLocks noChangeArrowheads="1"/>
              </p:cNvSpPr>
              <p:nvPr/>
            </p:nvSpPr>
            <p:spPr bwMode="auto">
              <a:xfrm>
                <a:off x="6010275" y="3581400"/>
                <a:ext cx="277812" cy="920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Rectangle 39"/>
              <p:cNvSpPr>
                <a:spLocks noChangeArrowheads="1"/>
              </p:cNvSpPr>
              <p:nvPr/>
            </p:nvSpPr>
            <p:spPr bwMode="auto">
              <a:xfrm>
                <a:off x="5673725" y="3378200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Rectangle 40"/>
              <p:cNvSpPr>
                <a:spLocks noChangeArrowheads="1"/>
              </p:cNvSpPr>
              <p:nvPr/>
            </p:nvSpPr>
            <p:spPr bwMode="auto">
              <a:xfrm>
                <a:off x="5541963" y="3805238"/>
                <a:ext cx="279400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Rectangle 41"/>
              <p:cNvSpPr>
                <a:spLocks noChangeArrowheads="1"/>
              </p:cNvSpPr>
              <p:nvPr/>
            </p:nvSpPr>
            <p:spPr bwMode="auto">
              <a:xfrm>
                <a:off x="6121400" y="3378200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Rectangle 42"/>
              <p:cNvSpPr>
                <a:spLocks noChangeArrowheads="1"/>
              </p:cNvSpPr>
              <p:nvPr/>
            </p:nvSpPr>
            <p:spPr bwMode="auto">
              <a:xfrm>
                <a:off x="6121400" y="3805238"/>
                <a:ext cx="277812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Rectangle 43"/>
              <p:cNvSpPr>
                <a:spLocks noChangeArrowheads="1"/>
              </p:cNvSpPr>
              <p:nvPr/>
            </p:nvSpPr>
            <p:spPr bwMode="auto">
              <a:xfrm>
                <a:off x="5694363" y="4105275"/>
                <a:ext cx="273050" cy="90487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Rectangle 44"/>
              <p:cNvSpPr>
                <a:spLocks noChangeArrowheads="1"/>
              </p:cNvSpPr>
              <p:nvPr/>
            </p:nvSpPr>
            <p:spPr bwMode="auto">
              <a:xfrm>
                <a:off x="6121400" y="3952875"/>
                <a:ext cx="277812" cy="93662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Rectangle 45"/>
              <p:cNvSpPr>
                <a:spLocks noChangeArrowheads="1"/>
              </p:cNvSpPr>
              <p:nvPr/>
            </p:nvSpPr>
            <p:spPr bwMode="auto">
              <a:xfrm>
                <a:off x="6572250" y="3397250"/>
                <a:ext cx="203200" cy="790575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7" name="Rectangle 48"/>
              <p:cNvSpPr>
                <a:spLocks noChangeArrowheads="1"/>
              </p:cNvSpPr>
              <p:nvPr/>
            </p:nvSpPr>
            <p:spPr bwMode="auto">
              <a:xfrm>
                <a:off x="5078413" y="3552825"/>
                <a:ext cx="277812" cy="398462"/>
              </a:xfrm>
              <a:prstGeom prst="rect">
                <a:avLst/>
              </a:prstGeom>
              <a:solidFill>
                <a:srgbClr val="FFFF90"/>
              </a:solidFill>
              <a:ln w="2">
                <a:solidFill>
                  <a:srgbClr val="1900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0" name="Group 62"/>
            <p:cNvGrpSpPr/>
            <p:nvPr/>
          </p:nvGrpSpPr>
          <p:grpSpPr>
            <a:xfrm>
              <a:off x="4637088" y="3722688"/>
              <a:ext cx="2625724" cy="750887"/>
              <a:chOff x="4637088" y="3722688"/>
              <a:chExt cx="2625724" cy="750887"/>
            </a:xfrm>
          </p:grpSpPr>
          <p:sp>
            <p:nvSpPr>
              <p:cNvPr id="266" name="Line 35"/>
              <p:cNvSpPr>
                <a:spLocks noChangeShapeType="1"/>
              </p:cNvSpPr>
              <p:nvPr/>
            </p:nvSpPr>
            <p:spPr bwMode="auto">
              <a:xfrm>
                <a:off x="6732588" y="3784600"/>
                <a:ext cx="498475" cy="1587"/>
              </a:xfrm>
              <a:prstGeom prst="line">
                <a:avLst/>
              </a:pr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Freeform 36"/>
              <p:cNvSpPr>
                <a:spLocks/>
              </p:cNvSpPr>
              <p:nvPr/>
            </p:nvSpPr>
            <p:spPr bwMode="auto">
              <a:xfrm>
                <a:off x="7175500" y="3746500"/>
                <a:ext cx="87312" cy="746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4"/>
                  </a:cxn>
                  <a:cxn ang="0">
                    <a:pos x="0" y="47"/>
                  </a:cxn>
                  <a:cxn ang="0">
                    <a:pos x="55" y="24"/>
                  </a:cxn>
                  <a:cxn ang="0">
                    <a:pos x="0" y="0"/>
                  </a:cxn>
                </a:cxnLst>
                <a:rect l="0" t="0" r="r" b="b"/>
                <a:pathLst>
                  <a:path w="55" h="47">
                    <a:moveTo>
                      <a:pt x="0" y="0"/>
                    </a:moveTo>
                    <a:lnTo>
                      <a:pt x="25" y="24"/>
                    </a:lnTo>
                    <a:lnTo>
                      <a:pt x="0" y="47"/>
                    </a:lnTo>
                    <a:lnTo>
                      <a:pt x="5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46"/>
              <p:cNvSpPr>
                <a:spLocks noChangeShapeType="1"/>
              </p:cNvSpPr>
              <p:nvPr/>
            </p:nvSpPr>
            <p:spPr bwMode="auto">
              <a:xfrm>
                <a:off x="4637088" y="3783013"/>
                <a:ext cx="403225" cy="1587"/>
              </a:xfrm>
              <a:prstGeom prst="line">
                <a:avLst/>
              </a:pr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Freeform 47"/>
              <p:cNvSpPr>
                <a:spLocks/>
              </p:cNvSpPr>
              <p:nvPr/>
            </p:nvSpPr>
            <p:spPr bwMode="auto">
              <a:xfrm>
                <a:off x="4984750" y="3744913"/>
                <a:ext cx="88900" cy="76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4"/>
                  </a:cxn>
                  <a:cxn ang="0">
                    <a:pos x="0" y="48"/>
                  </a:cxn>
                  <a:cxn ang="0">
                    <a:pos x="56" y="24"/>
                  </a:cxn>
                  <a:cxn ang="0">
                    <a:pos x="0" y="0"/>
                  </a:cxn>
                </a:cxnLst>
                <a:rect l="0" t="0" r="r" b="b"/>
                <a:pathLst>
                  <a:path w="56" h="48">
                    <a:moveTo>
                      <a:pt x="0" y="0"/>
                    </a:moveTo>
                    <a:lnTo>
                      <a:pt x="25" y="24"/>
                    </a:lnTo>
                    <a:lnTo>
                      <a:pt x="0" y="48"/>
                    </a:lnTo>
                    <a:lnTo>
                      <a:pt x="56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Freeform 49"/>
              <p:cNvSpPr>
                <a:spLocks/>
              </p:cNvSpPr>
              <p:nvPr/>
            </p:nvSpPr>
            <p:spPr bwMode="auto">
              <a:xfrm>
                <a:off x="4832350" y="3844925"/>
                <a:ext cx="76200" cy="8890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24" y="31"/>
                  </a:cxn>
                  <a:cxn ang="0">
                    <a:pos x="48" y="56"/>
                  </a:cxn>
                  <a:cxn ang="0">
                    <a:pos x="24" y="0"/>
                  </a:cxn>
                  <a:cxn ang="0">
                    <a:pos x="0" y="56"/>
                  </a:cxn>
                </a:cxnLst>
                <a:rect l="0" t="0" r="r" b="b"/>
                <a:pathLst>
                  <a:path w="48" h="56">
                    <a:moveTo>
                      <a:pt x="0" y="56"/>
                    </a:moveTo>
                    <a:lnTo>
                      <a:pt x="24" y="31"/>
                    </a:lnTo>
                    <a:lnTo>
                      <a:pt x="48" y="56"/>
                    </a:lnTo>
                    <a:lnTo>
                      <a:pt x="24" y="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Freeform 50"/>
              <p:cNvSpPr>
                <a:spLocks/>
              </p:cNvSpPr>
              <p:nvPr/>
            </p:nvSpPr>
            <p:spPr bwMode="auto">
              <a:xfrm>
                <a:off x="4870450" y="3876675"/>
                <a:ext cx="1800225" cy="574675"/>
              </a:xfrm>
              <a:custGeom>
                <a:avLst/>
                <a:gdLst/>
                <a:ahLst/>
                <a:cxnLst>
                  <a:cxn ang="0">
                    <a:pos x="189" y="362"/>
                  </a:cxn>
                  <a:cxn ang="0">
                    <a:pos x="185" y="362"/>
                  </a:cxn>
                  <a:cxn ang="0">
                    <a:pos x="177" y="362"/>
                  </a:cxn>
                  <a:cxn ang="0">
                    <a:pos x="170" y="361"/>
                  </a:cxn>
                  <a:cxn ang="0">
                    <a:pos x="163" y="360"/>
                  </a:cxn>
                  <a:cxn ang="0">
                    <a:pos x="156" y="359"/>
                  </a:cxn>
                  <a:cxn ang="0">
                    <a:pos x="149" y="357"/>
                  </a:cxn>
                  <a:cxn ang="0">
                    <a:pos x="143" y="355"/>
                  </a:cxn>
                  <a:cxn ang="0">
                    <a:pos x="136" y="354"/>
                  </a:cxn>
                  <a:cxn ang="0">
                    <a:pos x="130" y="352"/>
                  </a:cxn>
                  <a:cxn ang="0">
                    <a:pos x="124" y="349"/>
                  </a:cxn>
                  <a:cxn ang="0">
                    <a:pos x="118" y="347"/>
                  </a:cxn>
                  <a:cxn ang="0">
                    <a:pos x="113" y="345"/>
                  </a:cxn>
                  <a:cxn ang="0">
                    <a:pos x="107" y="342"/>
                  </a:cxn>
                  <a:cxn ang="0">
                    <a:pos x="102" y="339"/>
                  </a:cxn>
                  <a:cxn ang="0">
                    <a:pos x="97" y="337"/>
                  </a:cxn>
                  <a:cxn ang="0">
                    <a:pos x="92" y="334"/>
                  </a:cxn>
                  <a:cxn ang="0">
                    <a:pos x="86" y="330"/>
                  </a:cxn>
                  <a:cxn ang="0">
                    <a:pos x="82" y="327"/>
                  </a:cxn>
                  <a:cxn ang="0">
                    <a:pos x="77" y="324"/>
                  </a:cxn>
                  <a:cxn ang="0">
                    <a:pos x="73" y="320"/>
                  </a:cxn>
                  <a:cxn ang="0">
                    <a:pos x="68" y="317"/>
                  </a:cxn>
                  <a:cxn ang="0">
                    <a:pos x="64" y="313"/>
                  </a:cxn>
                  <a:cxn ang="0">
                    <a:pos x="60" y="309"/>
                  </a:cxn>
                  <a:cxn ang="0">
                    <a:pos x="56" y="305"/>
                  </a:cxn>
                  <a:cxn ang="0">
                    <a:pos x="52" y="301"/>
                  </a:cxn>
                  <a:cxn ang="0">
                    <a:pos x="48" y="297"/>
                  </a:cxn>
                  <a:cxn ang="0">
                    <a:pos x="45" y="293"/>
                  </a:cxn>
                  <a:cxn ang="0">
                    <a:pos x="41" y="289"/>
                  </a:cxn>
                  <a:cxn ang="0">
                    <a:pos x="38" y="284"/>
                  </a:cxn>
                  <a:cxn ang="0">
                    <a:pos x="34" y="279"/>
                  </a:cxn>
                  <a:cxn ang="0">
                    <a:pos x="31" y="274"/>
                  </a:cxn>
                  <a:cxn ang="0">
                    <a:pos x="28" y="270"/>
                  </a:cxn>
                  <a:cxn ang="0">
                    <a:pos x="25" y="265"/>
                  </a:cxn>
                  <a:cxn ang="0">
                    <a:pos x="22" y="260"/>
                  </a:cxn>
                  <a:cxn ang="0">
                    <a:pos x="20" y="255"/>
                  </a:cxn>
                  <a:cxn ang="0">
                    <a:pos x="17" y="249"/>
                  </a:cxn>
                  <a:cxn ang="0">
                    <a:pos x="15" y="244"/>
                  </a:cxn>
                  <a:cxn ang="0">
                    <a:pos x="12" y="238"/>
                  </a:cxn>
                  <a:cxn ang="0">
                    <a:pos x="10" y="232"/>
                  </a:cxn>
                  <a:cxn ang="0">
                    <a:pos x="8" y="226"/>
                  </a:cxn>
                  <a:cxn ang="0">
                    <a:pos x="7" y="220"/>
                  </a:cxn>
                  <a:cxn ang="0">
                    <a:pos x="5" y="214"/>
                  </a:cxn>
                  <a:cxn ang="0">
                    <a:pos x="3" y="208"/>
                  </a:cxn>
                  <a:cxn ang="0">
                    <a:pos x="2" y="201"/>
                  </a:cxn>
                  <a:cxn ang="0">
                    <a:pos x="1" y="195"/>
                  </a:cxn>
                  <a:cxn ang="0">
                    <a:pos x="1" y="188"/>
                  </a:cxn>
                  <a:cxn ang="0">
                    <a:pos x="0" y="181"/>
                  </a:cxn>
                  <a:cxn ang="0">
                    <a:pos x="0" y="173"/>
                  </a:cxn>
                  <a:cxn ang="0">
                    <a:pos x="0" y="166"/>
                  </a:cxn>
                  <a:cxn ang="0">
                    <a:pos x="0" y="157"/>
                  </a:cxn>
                  <a:cxn ang="0">
                    <a:pos x="0" y="0"/>
                  </a:cxn>
                </a:cxnLst>
                <a:rect l="0" t="0" r="r" b="b"/>
                <a:pathLst>
                  <a:path w="1134" h="362">
                    <a:moveTo>
                      <a:pt x="1134" y="362"/>
                    </a:moveTo>
                    <a:lnTo>
                      <a:pt x="189" y="362"/>
                    </a:lnTo>
                    <a:lnTo>
                      <a:pt x="189" y="362"/>
                    </a:lnTo>
                    <a:lnTo>
                      <a:pt x="185" y="362"/>
                    </a:lnTo>
                    <a:lnTo>
                      <a:pt x="181" y="362"/>
                    </a:lnTo>
                    <a:lnTo>
                      <a:pt x="177" y="362"/>
                    </a:lnTo>
                    <a:lnTo>
                      <a:pt x="174" y="361"/>
                    </a:lnTo>
                    <a:lnTo>
                      <a:pt x="170" y="361"/>
                    </a:lnTo>
                    <a:lnTo>
                      <a:pt x="166" y="360"/>
                    </a:lnTo>
                    <a:lnTo>
                      <a:pt x="163" y="360"/>
                    </a:lnTo>
                    <a:lnTo>
                      <a:pt x="159" y="359"/>
                    </a:lnTo>
                    <a:lnTo>
                      <a:pt x="156" y="359"/>
                    </a:lnTo>
                    <a:lnTo>
                      <a:pt x="152" y="358"/>
                    </a:lnTo>
                    <a:lnTo>
                      <a:pt x="149" y="357"/>
                    </a:lnTo>
                    <a:lnTo>
                      <a:pt x="146" y="356"/>
                    </a:lnTo>
                    <a:lnTo>
                      <a:pt x="143" y="355"/>
                    </a:lnTo>
                    <a:lnTo>
                      <a:pt x="139" y="355"/>
                    </a:lnTo>
                    <a:lnTo>
                      <a:pt x="136" y="354"/>
                    </a:lnTo>
                    <a:lnTo>
                      <a:pt x="133" y="353"/>
                    </a:lnTo>
                    <a:lnTo>
                      <a:pt x="130" y="352"/>
                    </a:lnTo>
                    <a:lnTo>
                      <a:pt x="127" y="351"/>
                    </a:lnTo>
                    <a:lnTo>
                      <a:pt x="124" y="349"/>
                    </a:lnTo>
                    <a:lnTo>
                      <a:pt x="121" y="348"/>
                    </a:lnTo>
                    <a:lnTo>
                      <a:pt x="118" y="347"/>
                    </a:lnTo>
                    <a:lnTo>
                      <a:pt x="116" y="346"/>
                    </a:lnTo>
                    <a:lnTo>
                      <a:pt x="113" y="345"/>
                    </a:lnTo>
                    <a:lnTo>
                      <a:pt x="110" y="343"/>
                    </a:lnTo>
                    <a:lnTo>
                      <a:pt x="107" y="342"/>
                    </a:lnTo>
                    <a:lnTo>
                      <a:pt x="105" y="341"/>
                    </a:lnTo>
                    <a:lnTo>
                      <a:pt x="102" y="339"/>
                    </a:lnTo>
                    <a:lnTo>
                      <a:pt x="99" y="338"/>
                    </a:lnTo>
                    <a:lnTo>
                      <a:pt x="97" y="337"/>
                    </a:lnTo>
                    <a:lnTo>
                      <a:pt x="94" y="335"/>
                    </a:lnTo>
                    <a:lnTo>
                      <a:pt x="92" y="334"/>
                    </a:lnTo>
                    <a:lnTo>
                      <a:pt x="89" y="332"/>
                    </a:lnTo>
                    <a:lnTo>
                      <a:pt x="86" y="330"/>
                    </a:lnTo>
                    <a:lnTo>
                      <a:pt x="84" y="329"/>
                    </a:lnTo>
                    <a:lnTo>
                      <a:pt x="82" y="327"/>
                    </a:lnTo>
                    <a:lnTo>
                      <a:pt x="80" y="326"/>
                    </a:lnTo>
                    <a:lnTo>
                      <a:pt x="77" y="324"/>
                    </a:lnTo>
                    <a:lnTo>
                      <a:pt x="75" y="322"/>
                    </a:lnTo>
                    <a:lnTo>
                      <a:pt x="73" y="320"/>
                    </a:lnTo>
                    <a:lnTo>
                      <a:pt x="70" y="318"/>
                    </a:lnTo>
                    <a:lnTo>
                      <a:pt x="68" y="317"/>
                    </a:lnTo>
                    <a:lnTo>
                      <a:pt x="66" y="315"/>
                    </a:lnTo>
                    <a:lnTo>
                      <a:pt x="64" y="313"/>
                    </a:lnTo>
                    <a:lnTo>
                      <a:pt x="62" y="311"/>
                    </a:lnTo>
                    <a:lnTo>
                      <a:pt x="60" y="309"/>
                    </a:lnTo>
                    <a:lnTo>
                      <a:pt x="58" y="307"/>
                    </a:lnTo>
                    <a:lnTo>
                      <a:pt x="56" y="305"/>
                    </a:lnTo>
                    <a:lnTo>
                      <a:pt x="54" y="303"/>
                    </a:lnTo>
                    <a:lnTo>
                      <a:pt x="52" y="301"/>
                    </a:lnTo>
                    <a:lnTo>
                      <a:pt x="50" y="299"/>
                    </a:lnTo>
                    <a:lnTo>
                      <a:pt x="48" y="297"/>
                    </a:lnTo>
                    <a:lnTo>
                      <a:pt x="46" y="295"/>
                    </a:lnTo>
                    <a:lnTo>
                      <a:pt x="45" y="293"/>
                    </a:lnTo>
                    <a:lnTo>
                      <a:pt x="43" y="291"/>
                    </a:lnTo>
                    <a:lnTo>
                      <a:pt x="41" y="289"/>
                    </a:lnTo>
                    <a:lnTo>
                      <a:pt x="39" y="286"/>
                    </a:lnTo>
                    <a:lnTo>
                      <a:pt x="38" y="284"/>
                    </a:lnTo>
                    <a:lnTo>
                      <a:pt x="36" y="282"/>
                    </a:lnTo>
                    <a:lnTo>
                      <a:pt x="34" y="279"/>
                    </a:lnTo>
                    <a:lnTo>
                      <a:pt x="32" y="277"/>
                    </a:lnTo>
                    <a:lnTo>
                      <a:pt x="31" y="274"/>
                    </a:lnTo>
                    <a:lnTo>
                      <a:pt x="30" y="272"/>
                    </a:lnTo>
                    <a:lnTo>
                      <a:pt x="28" y="270"/>
                    </a:lnTo>
                    <a:lnTo>
                      <a:pt x="26" y="267"/>
                    </a:lnTo>
                    <a:lnTo>
                      <a:pt x="25" y="265"/>
                    </a:lnTo>
                    <a:lnTo>
                      <a:pt x="24" y="262"/>
                    </a:lnTo>
                    <a:lnTo>
                      <a:pt x="22" y="260"/>
                    </a:lnTo>
                    <a:lnTo>
                      <a:pt x="21" y="257"/>
                    </a:lnTo>
                    <a:lnTo>
                      <a:pt x="20" y="255"/>
                    </a:lnTo>
                    <a:lnTo>
                      <a:pt x="18" y="252"/>
                    </a:lnTo>
                    <a:lnTo>
                      <a:pt x="17" y="249"/>
                    </a:lnTo>
                    <a:lnTo>
                      <a:pt x="16" y="247"/>
                    </a:lnTo>
                    <a:lnTo>
                      <a:pt x="15" y="244"/>
                    </a:lnTo>
                    <a:lnTo>
                      <a:pt x="13" y="241"/>
                    </a:lnTo>
                    <a:lnTo>
                      <a:pt x="12" y="238"/>
                    </a:lnTo>
                    <a:lnTo>
                      <a:pt x="11" y="235"/>
                    </a:lnTo>
                    <a:lnTo>
                      <a:pt x="10" y="232"/>
                    </a:lnTo>
                    <a:lnTo>
                      <a:pt x="9" y="230"/>
                    </a:lnTo>
                    <a:lnTo>
                      <a:pt x="8" y="226"/>
                    </a:lnTo>
                    <a:lnTo>
                      <a:pt x="7" y="224"/>
                    </a:lnTo>
                    <a:lnTo>
                      <a:pt x="7" y="220"/>
                    </a:lnTo>
                    <a:lnTo>
                      <a:pt x="6" y="218"/>
                    </a:lnTo>
                    <a:lnTo>
                      <a:pt x="5" y="214"/>
                    </a:lnTo>
                    <a:lnTo>
                      <a:pt x="4" y="211"/>
                    </a:lnTo>
                    <a:lnTo>
                      <a:pt x="3" y="208"/>
                    </a:lnTo>
                    <a:lnTo>
                      <a:pt x="3" y="205"/>
                    </a:lnTo>
                    <a:lnTo>
                      <a:pt x="2" y="201"/>
                    </a:lnTo>
                    <a:lnTo>
                      <a:pt x="2" y="198"/>
                    </a:lnTo>
                    <a:lnTo>
                      <a:pt x="1" y="195"/>
                    </a:lnTo>
                    <a:lnTo>
                      <a:pt x="1" y="191"/>
                    </a:lnTo>
                    <a:lnTo>
                      <a:pt x="1" y="188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77"/>
                    </a:lnTo>
                    <a:lnTo>
                      <a:pt x="0" y="173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0" y="161"/>
                    </a:lnTo>
                    <a:lnTo>
                      <a:pt x="0" y="157"/>
                    </a:lnTo>
                    <a:lnTo>
                      <a:pt x="0" y="158"/>
                    </a:lnTo>
                    <a:lnTo>
                      <a:pt x="0" y="0"/>
                    </a:lnTo>
                  </a:path>
                </a:pathLst>
              </a:cu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Freeform 51"/>
              <p:cNvSpPr>
                <a:spLocks/>
              </p:cNvSpPr>
              <p:nvPr/>
            </p:nvSpPr>
            <p:spPr bwMode="auto">
              <a:xfrm>
                <a:off x="6670675" y="4398963"/>
                <a:ext cx="93662" cy="74612"/>
              </a:xfrm>
              <a:custGeom>
                <a:avLst/>
                <a:gdLst/>
                <a:ahLst/>
                <a:cxnLst>
                  <a:cxn ang="0">
                    <a:pos x="59" y="47"/>
                  </a:cxn>
                  <a:cxn ang="0">
                    <a:pos x="30" y="28"/>
                  </a:cxn>
                  <a:cxn ang="0">
                    <a:pos x="50" y="0"/>
                  </a:cxn>
                  <a:cxn ang="0">
                    <a:pos x="0" y="33"/>
                  </a:cxn>
                  <a:cxn ang="0">
                    <a:pos x="59" y="47"/>
                  </a:cxn>
                </a:cxnLst>
                <a:rect l="0" t="0" r="r" b="b"/>
                <a:pathLst>
                  <a:path w="59" h="47">
                    <a:moveTo>
                      <a:pt x="59" y="47"/>
                    </a:moveTo>
                    <a:lnTo>
                      <a:pt x="30" y="28"/>
                    </a:lnTo>
                    <a:lnTo>
                      <a:pt x="50" y="0"/>
                    </a:lnTo>
                    <a:lnTo>
                      <a:pt x="0" y="33"/>
                    </a:lnTo>
                    <a:lnTo>
                      <a:pt x="59" y="47"/>
                    </a:lnTo>
                    <a:close/>
                  </a:path>
                </a:pathLst>
              </a:custGeom>
              <a:solidFill>
                <a:srgbClr val="A00000"/>
              </a:solidFill>
              <a:ln w="0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Freeform 52"/>
              <p:cNvSpPr>
                <a:spLocks/>
              </p:cNvSpPr>
              <p:nvPr/>
            </p:nvSpPr>
            <p:spPr bwMode="auto">
              <a:xfrm>
                <a:off x="6696075" y="3802063"/>
                <a:ext cx="265112" cy="647700"/>
              </a:xfrm>
              <a:custGeom>
                <a:avLst/>
                <a:gdLst/>
                <a:ahLst/>
                <a:cxnLst>
                  <a:cxn ang="0">
                    <a:pos x="3" y="408"/>
                  </a:cxn>
                  <a:cxn ang="0">
                    <a:pos x="10" y="406"/>
                  </a:cxn>
                  <a:cxn ang="0">
                    <a:pos x="17" y="405"/>
                  </a:cxn>
                  <a:cxn ang="0">
                    <a:pos x="24" y="404"/>
                  </a:cxn>
                  <a:cxn ang="0">
                    <a:pos x="30" y="402"/>
                  </a:cxn>
                  <a:cxn ang="0">
                    <a:pos x="36" y="400"/>
                  </a:cxn>
                  <a:cxn ang="0">
                    <a:pos x="42" y="398"/>
                  </a:cxn>
                  <a:cxn ang="0">
                    <a:pos x="48" y="396"/>
                  </a:cxn>
                  <a:cxn ang="0">
                    <a:pos x="54" y="394"/>
                  </a:cxn>
                  <a:cxn ang="0">
                    <a:pos x="59" y="392"/>
                  </a:cxn>
                  <a:cxn ang="0">
                    <a:pos x="65" y="389"/>
                  </a:cxn>
                  <a:cxn ang="0">
                    <a:pos x="70" y="386"/>
                  </a:cxn>
                  <a:cxn ang="0">
                    <a:pos x="75" y="383"/>
                  </a:cxn>
                  <a:cxn ang="0">
                    <a:pos x="80" y="380"/>
                  </a:cxn>
                  <a:cxn ang="0">
                    <a:pos x="85" y="377"/>
                  </a:cxn>
                  <a:cxn ang="0">
                    <a:pos x="89" y="374"/>
                  </a:cxn>
                  <a:cxn ang="0">
                    <a:pos x="94" y="371"/>
                  </a:cxn>
                  <a:cxn ang="0">
                    <a:pos x="98" y="367"/>
                  </a:cxn>
                  <a:cxn ang="0">
                    <a:pos x="102" y="363"/>
                  </a:cxn>
                  <a:cxn ang="0">
                    <a:pos x="107" y="360"/>
                  </a:cxn>
                  <a:cxn ang="0">
                    <a:pos x="111" y="356"/>
                  </a:cxn>
                  <a:cxn ang="0">
                    <a:pos x="115" y="352"/>
                  </a:cxn>
                  <a:cxn ang="0">
                    <a:pos x="118" y="348"/>
                  </a:cxn>
                  <a:cxn ang="0">
                    <a:pos x="122" y="344"/>
                  </a:cxn>
                  <a:cxn ang="0">
                    <a:pos x="125" y="340"/>
                  </a:cxn>
                  <a:cxn ang="0">
                    <a:pos x="129" y="336"/>
                  </a:cxn>
                  <a:cxn ang="0">
                    <a:pos x="132" y="331"/>
                  </a:cxn>
                  <a:cxn ang="0">
                    <a:pos x="135" y="326"/>
                  </a:cxn>
                  <a:cxn ang="0">
                    <a:pos x="138" y="322"/>
                  </a:cxn>
                  <a:cxn ang="0">
                    <a:pos x="141" y="317"/>
                  </a:cxn>
                  <a:cxn ang="0">
                    <a:pos x="144" y="312"/>
                  </a:cxn>
                  <a:cxn ang="0">
                    <a:pos x="147" y="307"/>
                  </a:cxn>
                  <a:cxn ang="0">
                    <a:pos x="149" y="302"/>
                  </a:cxn>
                  <a:cxn ang="0">
                    <a:pos x="152" y="297"/>
                  </a:cxn>
                  <a:cxn ang="0">
                    <a:pos x="154" y="291"/>
                  </a:cxn>
                  <a:cxn ang="0">
                    <a:pos x="156" y="286"/>
                  </a:cxn>
                  <a:cxn ang="0">
                    <a:pos x="158" y="280"/>
                  </a:cxn>
                  <a:cxn ang="0">
                    <a:pos x="160" y="274"/>
                  </a:cxn>
                  <a:cxn ang="0">
                    <a:pos x="161" y="268"/>
                  </a:cxn>
                  <a:cxn ang="0">
                    <a:pos x="163" y="262"/>
                  </a:cxn>
                  <a:cxn ang="0">
                    <a:pos x="164" y="256"/>
                  </a:cxn>
                  <a:cxn ang="0">
                    <a:pos x="165" y="250"/>
                  </a:cxn>
                  <a:cxn ang="0">
                    <a:pos x="166" y="243"/>
                  </a:cxn>
                  <a:cxn ang="0">
                    <a:pos x="167" y="236"/>
                  </a:cxn>
                  <a:cxn ang="0">
                    <a:pos x="167" y="229"/>
                  </a:cxn>
                  <a:cxn ang="0">
                    <a:pos x="167" y="222"/>
                  </a:cxn>
                  <a:cxn ang="0">
                    <a:pos x="167" y="214"/>
                  </a:cxn>
                  <a:cxn ang="0">
                    <a:pos x="167" y="206"/>
                  </a:cxn>
                  <a:cxn ang="0">
                    <a:pos x="167" y="0"/>
                  </a:cxn>
                </a:cxnLst>
                <a:rect l="0" t="0" r="r" b="b"/>
                <a:pathLst>
                  <a:path w="167" h="408">
                    <a:moveTo>
                      <a:pt x="0" y="408"/>
                    </a:moveTo>
                    <a:lnTo>
                      <a:pt x="3" y="408"/>
                    </a:lnTo>
                    <a:lnTo>
                      <a:pt x="7" y="407"/>
                    </a:lnTo>
                    <a:lnTo>
                      <a:pt x="10" y="406"/>
                    </a:lnTo>
                    <a:lnTo>
                      <a:pt x="14" y="406"/>
                    </a:lnTo>
                    <a:lnTo>
                      <a:pt x="17" y="405"/>
                    </a:lnTo>
                    <a:lnTo>
                      <a:pt x="21" y="405"/>
                    </a:lnTo>
                    <a:lnTo>
                      <a:pt x="24" y="404"/>
                    </a:lnTo>
                    <a:lnTo>
                      <a:pt x="27" y="403"/>
                    </a:lnTo>
                    <a:lnTo>
                      <a:pt x="30" y="402"/>
                    </a:lnTo>
                    <a:lnTo>
                      <a:pt x="33" y="401"/>
                    </a:lnTo>
                    <a:lnTo>
                      <a:pt x="36" y="400"/>
                    </a:lnTo>
                    <a:lnTo>
                      <a:pt x="39" y="400"/>
                    </a:lnTo>
                    <a:lnTo>
                      <a:pt x="42" y="398"/>
                    </a:lnTo>
                    <a:lnTo>
                      <a:pt x="45" y="397"/>
                    </a:lnTo>
                    <a:lnTo>
                      <a:pt x="48" y="396"/>
                    </a:lnTo>
                    <a:lnTo>
                      <a:pt x="51" y="395"/>
                    </a:lnTo>
                    <a:lnTo>
                      <a:pt x="54" y="394"/>
                    </a:lnTo>
                    <a:lnTo>
                      <a:pt x="57" y="393"/>
                    </a:lnTo>
                    <a:lnTo>
                      <a:pt x="59" y="392"/>
                    </a:lnTo>
                    <a:lnTo>
                      <a:pt x="62" y="390"/>
                    </a:lnTo>
                    <a:lnTo>
                      <a:pt x="65" y="389"/>
                    </a:lnTo>
                    <a:lnTo>
                      <a:pt x="67" y="388"/>
                    </a:lnTo>
                    <a:lnTo>
                      <a:pt x="70" y="386"/>
                    </a:lnTo>
                    <a:lnTo>
                      <a:pt x="72" y="385"/>
                    </a:lnTo>
                    <a:lnTo>
                      <a:pt x="75" y="383"/>
                    </a:lnTo>
                    <a:lnTo>
                      <a:pt x="77" y="382"/>
                    </a:lnTo>
                    <a:lnTo>
                      <a:pt x="80" y="380"/>
                    </a:lnTo>
                    <a:lnTo>
                      <a:pt x="82" y="379"/>
                    </a:lnTo>
                    <a:lnTo>
                      <a:pt x="85" y="377"/>
                    </a:lnTo>
                    <a:lnTo>
                      <a:pt x="87" y="375"/>
                    </a:lnTo>
                    <a:lnTo>
                      <a:pt x="89" y="374"/>
                    </a:lnTo>
                    <a:lnTo>
                      <a:pt x="92" y="372"/>
                    </a:lnTo>
                    <a:lnTo>
                      <a:pt x="94" y="371"/>
                    </a:lnTo>
                    <a:lnTo>
                      <a:pt x="96" y="369"/>
                    </a:lnTo>
                    <a:lnTo>
                      <a:pt x="98" y="367"/>
                    </a:lnTo>
                    <a:lnTo>
                      <a:pt x="100" y="365"/>
                    </a:lnTo>
                    <a:lnTo>
                      <a:pt x="102" y="363"/>
                    </a:lnTo>
                    <a:lnTo>
                      <a:pt x="105" y="362"/>
                    </a:lnTo>
                    <a:lnTo>
                      <a:pt x="107" y="360"/>
                    </a:lnTo>
                    <a:lnTo>
                      <a:pt x="109" y="358"/>
                    </a:lnTo>
                    <a:lnTo>
                      <a:pt x="111" y="356"/>
                    </a:lnTo>
                    <a:lnTo>
                      <a:pt x="113" y="354"/>
                    </a:lnTo>
                    <a:lnTo>
                      <a:pt x="115" y="352"/>
                    </a:lnTo>
                    <a:lnTo>
                      <a:pt x="116" y="350"/>
                    </a:lnTo>
                    <a:lnTo>
                      <a:pt x="118" y="348"/>
                    </a:lnTo>
                    <a:lnTo>
                      <a:pt x="120" y="346"/>
                    </a:lnTo>
                    <a:lnTo>
                      <a:pt x="122" y="344"/>
                    </a:lnTo>
                    <a:lnTo>
                      <a:pt x="123" y="342"/>
                    </a:lnTo>
                    <a:lnTo>
                      <a:pt x="125" y="340"/>
                    </a:lnTo>
                    <a:lnTo>
                      <a:pt x="127" y="338"/>
                    </a:lnTo>
                    <a:lnTo>
                      <a:pt x="129" y="336"/>
                    </a:lnTo>
                    <a:lnTo>
                      <a:pt x="130" y="333"/>
                    </a:lnTo>
                    <a:lnTo>
                      <a:pt x="132" y="331"/>
                    </a:lnTo>
                    <a:lnTo>
                      <a:pt x="134" y="329"/>
                    </a:lnTo>
                    <a:lnTo>
                      <a:pt x="135" y="326"/>
                    </a:lnTo>
                    <a:lnTo>
                      <a:pt x="137" y="324"/>
                    </a:lnTo>
                    <a:lnTo>
                      <a:pt x="138" y="322"/>
                    </a:lnTo>
                    <a:lnTo>
                      <a:pt x="140" y="319"/>
                    </a:lnTo>
                    <a:lnTo>
                      <a:pt x="141" y="317"/>
                    </a:lnTo>
                    <a:lnTo>
                      <a:pt x="143" y="315"/>
                    </a:lnTo>
                    <a:lnTo>
                      <a:pt x="144" y="312"/>
                    </a:lnTo>
                    <a:lnTo>
                      <a:pt x="145" y="310"/>
                    </a:lnTo>
                    <a:lnTo>
                      <a:pt x="147" y="307"/>
                    </a:lnTo>
                    <a:lnTo>
                      <a:pt x="148" y="304"/>
                    </a:lnTo>
                    <a:lnTo>
                      <a:pt x="149" y="302"/>
                    </a:lnTo>
                    <a:lnTo>
                      <a:pt x="150" y="299"/>
                    </a:lnTo>
                    <a:lnTo>
                      <a:pt x="152" y="297"/>
                    </a:lnTo>
                    <a:lnTo>
                      <a:pt x="153" y="294"/>
                    </a:lnTo>
                    <a:lnTo>
                      <a:pt x="154" y="291"/>
                    </a:lnTo>
                    <a:lnTo>
                      <a:pt x="155" y="288"/>
                    </a:lnTo>
                    <a:lnTo>
                      <a:pt x="156" y="286"/>
                    </a:lnTo>
                    <a:lnTo>
                      <a:pt x="157" y="283"/>
                    </a:lnTo>
                    <a:lnTo>
                      <a:pt x="158" y="280"/>
                    </a:lnTo>
                    <a:lnTo>
                      <a:pt x="159" y="277"/>
                    </a:lnTo>
                    <a:lnTo>
                      <a:pt x="160" y="274"/>
                    </a:lnTo>
                    <a:lnTo>
                      <a:pt x="161" y="271"/>
                    </a:lnTo>
                    <a:lnTo>
                      <a:pt x="161" y="268"/>
                    </a:lnTo>
                    <a:lnTo>
                      <a:pt x="162" y="265"/>
                    </a:lnTo>
                    <a:lnTo>
                      <a:pt x="163" y="262"/>
                    </a:lnTo>
                    <a:lnTo>
                      <a:pt x="163" y="259"/>
                    </a:lnTo>
                    <a:lnTo>
                      <a:pt x="164" y="256"/>
                    </a:lnTo>
                    <a:lnTo>
                      <a:pt x="165" y="253"/>
                    </a:lnTo>
                    <a:lnTo>
                      <a:pt x="165" y="250"/>
                    </a:lnTo>
                    <a:lnTo>
                      <a:pt x="165" y="246"/>
                    </a:lnTo>
                    <a:lnTo>
                      <a:pt x="166" y="243"/>
                    </a:lnTo>
                    <a:lnTo>
                      <a:pt x="166" y="240"/>
                    </a:lnTo>
                    <a:lnTo>
                      <a:pt x="167" y="236"/>
                    </a:lnTo>
                    <a:lnTo>
                      <a:pt x="167" y="233"/>
                    </a:lnTo>
                    <a:lnTo>
                      <a:pt x="167" y="229"/>
                    </a:lnTo>
                    <a:lnTo>
                      <a:pt x="167" y="225"/>
                    </a:lnTo>
                    <a:lnTo>
                      <a:pt x="167" y="222"/>
                    </a:lnTo>
                    <a:lnTo>
                      <a:pt x="167" y="218"/>
                    </a:lnTo>
                    <a:lnTo>
                      <a:pt x="167" y="214"/>
                    </a:lnTo>
                    <a:lnTo>
                      <a:pt x="167" y="210"/>
                    </a:lnTo>
                    <a:lnTo>
                      <a:pt x="167" y="206"/>
                    </a:lnTo>
                    <a:lnTo>
                      <a:pt x="167" y="206"/>
                    </a:lnTo>
                    <a:lnTo>
                      <a:pt x="167" y="0"/>
                    </a:lnTo>
                  </a:path>
                </a:pathLst>
              </a:custGeom>
              <a:noFill/>
              <a:ln w="9">
                <a:solidFill>
                  <a:srgbClr val="A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Freeform 53"/>
              <p:cNvSpPr>
                <a:spLocks/>
              </p:cNvSpPr>
              <p:nvPr/>
            </p:nvSpPr>
            <p:spPr bwMode="auto">
              <a:xfrm>
                <a:off x="6853238" y="3738563"/>
                <a:ext cx="211137" cy="8731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7"/>
                  </a:cxn>
                  <a:cxn ang="0">
                    <a:pos x="66" y="55"/>
                  </a:cxn>
                  <a:cxn ang="0">
                    <a:pos x="133" y="27"/>
                  </a:cxn>
                  <a:cxn ang="0">
                    <a:pos x="66" y="0"/>
                  </a:cxn>
                </a:cxnLst>
                <a:rect l="0" t="0" r="r" b="b"/>
                <a:pathLst>
                  <a:path w="133" h="55">
                    <a:moveTo>
                      <a:pt x="66" y="0"/>
                    </a:moveTo>
                    <a:lnTo>
                      <a:pt x="0" y="27"/>
                    </a:lnTo>
                    <a:lnTo>
                      <a:pt x="66" y="55"/>
                    </a:lnTo>
                    <a:lnTo>
                      <a:pt x="133" y="2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5" name="Freeform 54"/>
              <p:cNvSpPr>
                <a:spLocks/>
              </p:cNvSpPr>
              <p:nvPr/>
            </p:nvSpPr>
            <p:spPr bwMode="auto">
              <a:xfrm>
                <a:off x="6853238" y="3738563"/>
                <a:ext cx="211137" cy="88900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0" y="28"/>
                  </a:cxn>
                  <a:cxn ang="0">
                    <a:pos x="67" y="56"/>
                  </a:cxn>
                  <a:cxn ang="0">
                    <a:pos x="133" y="28"/>
                  </a:cxn>
                  <a:cxn ang="0">
                    <a:pos x="67" y="0"/>
                  </a:cxn>
                  <a:cxn ang="0">
                    <a:pos x="67" y="5"/>
                  </a:cxn>
                  <a:cxn ang="0">
                    <a:pos x="121" y="28"/>
                  </a:cxn>
                  <a:cxn ang="0">
                    <a:pos x="67" y="50"/>
                  </a:cxn>
                  <a:cxn ang="0">
                    <a:pos x="13" y="28"/>
                  </a:cxn>
                  <a:cxn ang="0">
                    <a:pos x="67" y="5"/>
                  </a:cxn>
                  <a:cxn ang="0">
                    <a:pos x="67" y="0"/>
                  </a:cxn>
                </a:cxnLst>
                <a:rect l="0" t="0" r="r" b="b"/>
                <a:pathLst>
                  <a:path w="133" h="56">
                    <a:moveTo>
                      <a:pt x="67" y="0"/>
                    </a:moveTo>
                    <a:lnTo>
                      <a:pt x="0" y="28"/>
                    </a:lnTo>
                    <a:lnTo>
                      <a:pt x="67" y="56"/>
                    </a:lnTo>
                    <a:lnTo>
                      <a:pt x="133" y="28"/>
                    </a:lnTo>
                    <a:lnTo>
                      <a:pt x="67" y="0"/>
                    </a:lnTo>
                    <a:lnTo>
                      <a:pt x="67" y="5"/>
                    </a:lnTo>
                    <a:lnTo>
                      <a:pt x="121" y="28"/>
                    </a:lnTo>
                    <a:lnTo>
                      <a:pt x="67" y="50"/>
                    </a:lnTo>
                    <a:lnTo>
                      <a:pt x="13" y="28"/>
                    </a:lnTo>
                    <a:lnTo>
                      <a:pt x="67" y="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Oval 55"/>
              <p:cNvSpPr>
                <a:spLocks noChangeArrowheads="1"/>
              </p:cNvSpPr>
              <p:nvPr/>
            </p:nvSpPr>
            <p:spPr bwMode="auto">
              <a:xfrm>
                <a:off x="4810125" y="3722688"/>
                <a:ext cx="114300" cy="114300"/>
              </a:xfrm>
              <a:prstGeom prst="ellipse">
                <a:avLst/>
              </a:prstGeom>
              <a:solidFill>
                <a:srgbClr val="FFFFFF"/>
              </a:solidFill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56"/>
              <p:cNvSpPr>
                <a:spLocks noChangeShapeType="1"/>
              </p:cNvSpPr>
              <p:nvPr/>
            </p:nvSpPr>
            <p:spPr bwMode="auto">
              <a:xfrm>
                <a:off x="4838700" y="3752850"/>
                <a:ext cx="61912" cy="603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57"/>
              <p:cNvSpPr>
                <a:spLocks noChangeShapeType="1"/>
              </p:cNvSpPr>
              <p:nvPr/>
            </p:nvSpPr>
            <p:spPr bwMode="auto">
              <a:xfrm flipV="1">
                <a:off x="4838700" y="3752850"/>
                <a:ext cx="61912" cy="60325"/>
              </a:xfrm>
              <a:prstGeom prst="line">
                <a:avLst/>
              </a:prstGeom>
              <a:noFill/>
              <a:ln w="4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Rectangle 58"/>
              <p:cNvSpPr>
                <a:spLocks noChangeArrowheads="1"/>
              </p:cNvSpPr>
              <p:nvPr/>
            </p:nvSpPr>
            <p:spPr bwMode="auto">
              <a:xfrm>
                <a:off x="4835525" y="3748088"/>
                <a:ext cx="63500" cy="6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Rectangle 59"/>
              <p:cNvSpPr>
                <a:spLocks noChangeArrowheads="1"/>
              </p:cNvSpPr>
              <p:nvPr/>
            </p:nvSpPr>
            <p:spPr bwMode="auto">
              <a:xfrm>
                <a:off x="4810125" y="3722688"/>
                <a:ext cx="114300" cy="115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64" name="Rectangle 60"/>
            <p:cNvSpPr>
              <a:spLocks noChangeArrowheads="1"/>
            </p:cNvSpPr>
            <p:nvPr/>
          </p:nvSpPr>
          <p:spPr bwMode="auto">
            <a:xfrm>
              <a:off x="4618038" y="3146425"/>
              <a:ext cx="2659062" cy="146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5" name="Rectangle 61"/>
            <p:cNvSpPr>
              <a:spLocks noChangeArrowheads="1"/>
            </p:cNvSpPr>
            <p:nvPr/>
          </p:nvSpPr>
          <p:spPr bwMode="auto">
            <a:xfrm>
              <a:off x="3522663" y="3144838"/>
              <a:ext cx="4822825" cy="146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1" name="Group 303"/>
          <p:cNvGrpSpPr/>
          <p:nvPr/>
        </p:nvGrpSpPr>
        <p:grpSpPr>
          <a:xfrm>
            <a:off x="3105150" y="2011363"/>
            <a:ext cx="5662612" cy="3738562"/>
            <a:chOff x="3105150" y="2011363"/>
            <a:chExt cx="5662612" cy="3738562"/>
          </a:xfrm>
        </p:grpSpPr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105150" y="2011363"/>
              <a:ext cx="5662612" cy="3738562"/>
            </a:xfrm>
            <a:custGeom>
              <a:avLst/>
              <a:gdLst/>
              <a:ahLst/>
              <a:cxnLst>
                <a:cxn ang="0">
                  <a:pos x="3" y="1116"/>
                </a:cxn>
                <a:cxn ang="0">
                  <a:pos x="21" y="996"/>
                </a:cxn>
                <a:cxn ang="0">
                  <a:pos x="55" y="884"/>
                </a:cxn>
                <a:cxn ang="0">
                  <a:pos x="108" y="771"/>
                </a:cxn>
                <a:cxn ang="0">
                  <a:pos x="176" y="665"/>
                </a:cxn>
                <a:cxn ang="0">
                  <a:pos x="258" y="566"/>
                </a:cxn>
                <a:cxn ang="0">
                  <a:pos x="354" y="471"/>
                </a:cxn>
                <a:cxn ang="0">
                  <a:pos x="462" y="385"/>
                </a:cxn>
                <a:cxn ang="0">
                  <a:pos x="583" y="304"/>
                </a:cxn>
                <a:cxn ang="0">
                  <a:pos x="717" y="232"/>
                </a:cxn>
                <a:cxn ang="0">
                  <a:pos x="860" y="170"/>
                </a:cxn>
                <a:cxn ang="0">
                  <a:pos x="1012" y="115"/>
                </a:cxn>
                <a:cxn ang="0">
                  <a:pos x="1170" y="71"/>
                </a:cxn>
                <a:cxn ang="0">
                  <a:pos x="1338" y="37"/>
                </a:cxn>
                <a:cxn ang="0">
                  <a:pos x="1511" y="14"/>
                </a:cxn>
                <a:cxn ang="0">
                  <a:pos x="1878" y="0"/>
                </a:cxn>
                <a:cxn ang="0">
                  <a:pos x="2055" y="14"/>
                </a:cxn>
                <a:cxn ang="0">
                  <a:pos x="2232" y="37"/>
                </a:cxn>
                <a:cxn ang="0">
                  <a:pos x="2394" y="71"/>
                </a:cxn>
                <a:cxn ang="0">
                  <a:pos x="2555" y="115"/>
                </a:cxn>
                <a:cxn ang="0">
                  <a:pos x="2707" y="170"/>
                </a:cxn>
                <a:cxn ang="0">
                  <a:pos x="2980" y="304"/>
                </a:cxn>
                <a:cxn ang="0">
                  <a:pos x="3160" y="427"/>
                </a:cxn>
                <a:cxn ang="0">
                  <a:pos x="3263" y="519"/>
                </a:cxn>
                <a:cxn ang="0">
                  <a:pos x="3350" y="614"/>
                </a:cxn>
                <a:cxn ang="0">
                  <a:pos x="3428" y="720"/>
                </a:cxn>
                <a:cxn ang="0">
                  <a:pos x="3487" y="826"/>
                </a:cxn>
                <a:cxn ang="0">
                  <a:pos x="3530" y="938"/>
                </a:cxn>
                <a:cxn ang="0">
                  <a:pos x="3558" y="1058"/>
                </a:cxn>
                <a:cxn ang="0">
                  <a:pos x="3567" y="1178"/>
                </a:cxn>
                <a:cxn ang="0">
                  <a:pos x="3558" y="1297"/>
                </a:cxn>
                <a:cxn ang="0">
                  <a:pos x="3530" y="1413"/>
                </a:cxn>
                <a:cxn ang="0">
                  <a:pos x="3487" y="1526"/>
                </a:cxn>
                <a:cxn ang="0">
                  <a:pos x="3428" y="1635"/>
                </a:cxn>
                <a:cxn ang="0">
                  <a:pos x="3350" y="1737"/>
                </a:cxn>
                <a:cxn ang="0">
                  <a:pos x="3263" y="1836"/>
                </a:cxn>
                <a:cxn ang="0">
                  <a:pos x="3160" y="1928"/>
                </a:cxn>
                <a:cxn ang="0">
                  <a:pos x="2980" y="2051"/>
                </a:cxn>
                <a:cxn ang="0">
                  <a:pos x="2707" y="2185"/>
                </a:cxn>
                <a:cxn ang="0">
                  <a:pos x="2555" y="2239"/>
                </a:cxn>
                <a:cxn ang="0">
                  <a:pos x="2394" y="2284"/>
                </a:cxn>
                <a:cxn ang="0">
                  <a:pos x="2232" y="2318"/>
                </a:cxn>
                <a:cxn ang="0">
                  <a:pos x="2055" y="2341"/>
                </a:cxn>
                <a:cxn ang="0">
                  <a:pos x="1878" y="2355"/>
                </a:cxn>
                <a:cxn ang="0">
                  <a:pos x="1511" y="2341"/>
                </a:cxn>
                <a:cxn ang="0">
                  <a:pos x="1338" y="2318"/>
                </a:cxn>
                <a:cxn ang="0">
                  <a:pos x="1170" y="2284"/>
                </a:cxn>
                <a:cxn ang="0">
                  <a:pos x="1012" y="2239"/>
                </a:cxn>
                <a:cxn ang="0">
                  <a:pos x="860" y="2185"/>
                </a:cxn>
                <a:cxn ang="0">
                  <a:pos x="717" y="2123"/>
                </a:cxn>
                <a:cxn ang="0">
                  <a:pos x="583" y="2051"/>
                </a:cxn>
                <a:cxn ang="0">
                  <a:pos x="462" y="1969"/>
                </a:cxn>
                <a:cxn ang="0">
                  <a:pos x="354" y="1884"/>
                </a:cxn>
                <a:cxn ang="0">
                  <a:pos x="258" y="1789"/>
                </a:cxn>
                <a:cxn ang="0">
                  <a:pos x="139" y="1635"/>
                </a:cxn>
                <a:cxn ang="0">
                  <a:pos x="80" y="1526"/>
                </a:cxn>
                <a:cxn ang="0">
                  <a:pos x="37" y="1413"/>
                </a:cxn>
                <a:cxn ang="0">
                  <a:pos x="9" y="1297"/>
                </a:cxn>
                <a:cxn ang="0">
                  <a:pos x="0" y="1178"/>
                </a:cxn>
              </a:cxnLst>
              <a:rect l="0" t="0" r="r" b="b"/>
              <a:pathLst>
                <a:path w="3567" h="2355">
                  <a:moveTo>
                    <a:pt x="0" y="1178"/>
                  </a:moveTo>
                  <a:lnTo>
                    <a:pt x="3" y="1116"/>
                  </a:lnTo>
                  <a:lnTo>
                    <a:pt x="9" y="1058"/>
                  </a:lnTo>
                  <a:lnTo>
                    <a:pt x="21" y="996"/>
                  </a:lnTo>
                  <a:lnTo>
                    <a:pt x="37" y="938"/>
                  </a:lnTo>
                  <a:lnTo>
                    <a:pt x="55" y="884"/>
                  </a:lnTo>
                  <a:lnTo>
                    <a:pt x="80" y="826"/>
                  </a:lnTo>
                  <a:lnTo>
                    <a:pt x="108" y="771"/>
                  </a:lnTo>
                  <a:lnTo>
                    <a:pt x="139" y="720"/>
                  </a:lnTo>
                  <a:lnTo>
                    <a:pt x="176" y="665"/>
                  </a:lnTo>
                  <a:lnTo>
                    <a:pt x="214" y="614"/>
                  </a:lnTo>
                  <a:lnTo>
                    <a:pt x="258" y="566"/>
                  </a:lnTo>
                  <a:lnTo>
                    <a:pt x="304" y="519"/>
                  </a:lnTo>
                  <a:lnTo>
                    <a:pt x="354" y="471"/>
                  </a:lnTo>
                  <a:lnTo>
                    <a:pt x="406" y="427"/>
                  </a:lnTo>
                  <a:lnTo>
                    <a:pt x="462" y="385"/>
                  </a:lnTo>
                  <a:lnTo>
                    <a:pt x="521" y="344"/>
                  </a:lnTo>
                  <a:lnTo>
                    <a:pt x="583" y="304"/>
                  </a:lnTo>
                  <a:lnTo>
                    <a:pt x="649" y="269"/>
                  </a:lnTo>
                  <a:lnTo>
                    <a:pt x="717" y="232"/>
                  </a:lnTo>
                  <a:lnTo>
                    <a:pt x="785" y="201"/>
                  </a:lnTo>
                  <a:lnTo>
                    <a:pt x="860" y="170"/>
                  </a:lnTo>
                  <a:lnTo>
                    <a:pt x="934" y="143"/>
                  </a:lnTo>
                  <a:lnTo>
                    <a:pt x="1012" y="115"/>
                  </a:lnTo>
                  <a:lnTo>
                    <a:pt x="1090" y="92"/>
                  </a:lnTo>
                  <a:lnTo>
                    <a:pt x="1170" y="71"/>
                  </a:lnTo>
                  <a:lnTo>
                    <a:pt x="1254" y="51"/>
                  </a:lnTo>
                  <a:lnTo>
                    <a:pt x="1338" y="37"/>
                  </a:lnTo>
                  <a:lnTo>
                    <a:pt x="1424" y="23"/>
                  </a:lnTo>
                  <a:lnTo>
                    <a:pt x="1511" y="14"/>
                  </a:lnTo>
                  <a:lnTo>
                    <a:pt x="1692" y="0"/>
                  </a:lnTo>
                  <a:lnTo>
                    <a:pt x="1878" y="0"/>
                  </a:lnTo>
                  <a:lnTo>
                    <a:pt x="1968" y="6"/>
                  </a:lnTo>
                  <a:lnTo>
                    <a:pt x="2055" y="14"/>
                  </a:lnTo>
                  <a:lnTo>
                    <a:pt x="2145" y="23"/>
                  </a:lnTo>
                  <a:lnTo>
                    <a:pt x="2232" y="37"/>
                  </a:lnTo>
                  <a:lnTo>
                    <a:pt x="2316" y="51"/>
                  </a:lnTo>
                  <a:lnTo>
                    <a:pt x="2394" y="71"/>
                  </a:lnTo>
                  <a:lnTo>
                    <a:pt x="2477" y="92"/>
                  </a:lnTo>
                  <a:lnTo>
                    <a:pt x="2555" y="115"/>
                  </a:lnTo>
                  <a:lnTo>
                    <a:pt x="2632" y="143"/>
                  </a:lnTo>
                  <a:lnTo>
                    <a:pt x="2707" y="170"/>
                  </a:lnTo>
                  <a:lnTo>
                    <a:pt x="2850" y="232"/>
                  </a:lnTo>
                  <a:lnTo>
                    <a:pt x="2980" y="304"/>
                  </a:lnTo>
                  <a:lnTo>
                    <a:pt x="3042" y="344"/>
                  </a:lnTo>
                  <a:lnTo>
                    <a:pt x="3160" y="427"/>
                  </a:lnTo>
                  <a:lnTo>
                    <a:pt x="3213" y="471"/>
                  </a:lnTo>
                  <a:lnTo>
                    <a:pt x="3263" y="519"/>
                  </a:lnTo>
                  <a:lnTo>
                    <a:pt x="3309" y="566"/>
                  </a:lnTo>
                  <a:lnTo>
                    <a:pt x="3350" y="614"/>
                  </a:lnTo>
                  <a:lnTo>
                    <a:pt x="3390" y="665"/>
                  </a:lnTo>
                  <a:lnTo>
                    <a:pt x="3428" y="720"/>
                  </a:lnTo>
                  <a:lnTo>
                    <a:pt x="3458" y="771"/>
                  </a:lnTo>
                  <a:lnTo>
                    <a:pt x="3487" y="826"/>
                  </a:lnTo>
                  <a:lnTo>
                    <a:pt x="3511" y="884"/>
                  </a:lnTo>
                  <a:lnTo>
                    <a:pt x="3530" y="938"/>
                  </a:lnTo>
                  <a:lnTo>
                    <a:pt x="3545" y="996"/>
                  </a:lnTo>
                  <a:lnTo>
                    <a:pt x="3558" y="1058"/>
                  </a:lnTo>
                  <a:lnTo>
                    <a:pt x="3564" y="1116"/>
                  </a:lnTo>
                  <a:lnTo>
                    <a:pt x="3567" y="1178"/>
                  </a:lnTo>
                  <a:lnTo>
                    <a:pt x="3564" y="1239"/>
                  </a:lnTo>
                  <a:lnTo>
                    <a:pt x="3558" y="1297"/>
                  </a:lnTo>
                  <a:lnTo>
                    <a:pt x="3545" y="1355"/>
                  </a:lnTo>
                  <a:lnTo>
                    <a:pt x="3530" y="1413"/>
                  </a:lnTo>
                  <a:lnTo>
                    <a:pt x="3511" y="1471"/>
                  </a:lnTo>
                  <a:lnTo>
                    <a:pt x="3487" y="1526"/>
                  </a:lnTo>
                  <a:lnTo>
                    <a:pt x="3458" y="1580"/>
                  </a:lnTo>
                  <a:lnTo>
                    <a:pt x="3428" y="1635"/>
                  </a:lnTo>
                  <a:lnTo>
                    <a:pt x="3390" y="1686"/>
                  </a:lnTo>
                  <a:lnTo>
                    <a:pt x="3350" y="1737"/>
                  </a:lnTo>
                  <a:lnTo>
                    <a:pt x="3309" y="1789"/>
                  </a:lnTo>
                  <a:lnTo>
                    <a:pt x="3263" y="1836"/>
                  </a:lnTo>
                  <a:lnTo>
                    <a:pt x="3213" y="1884"/>
                  </a:lnTo>
                  <a:lnTo>
                    <a:pt x="3160" y="1928"/>
                  </a:lnTo>
                  <a:lnTo>
                    <a:pt x="3042" y="2010"/>
                  </a:lnTo>
                  <a:lnTo>
                    <a:pt x="2980" y="2051"/>
                  </a:lnTo>
                  <a:lnTo>
                    <a:pt x="2850" y="2123"/>
                  </a:lnTo>
                  <a:lnTo>
                    <a:pt x="2707" y="2185"/>
                  </a:lnTo>
                  <a:lnTo>
                    <a:pt x="2632" y="2212"/>
                  </a:lnTo>
                  <a:lnTo>
                    <a:pt x="2555" y="2239"/>
                  </a:lnTo>
                  <a:lnTo>
                    <a:pt x="2477" y="2263"/>
                  </a:lnTo>
                  <a:lnTo>
                    <a:pt x="2394" y="2284"/>
                  </a:lnTo>
                  <a:lnTo>
                    <a:pt x="2316" y="2304"/>
                  </a:lnTo>
                  <a:lnTo>
                    <a:pt x="2232" y="2318"/>
                  </a:lnTo>
                  <a:lnTo>
                    <a:pt x="2145" y="2331"/>
                  </a:lnTo>
                  <a:lnTo>
                    <a:pt x="2055" y="2341"/>
                  </a:lnTo>
                  <a:lnTo>
                    <a:pt x="1968" y="2348"/>
                  </a:lnTo>
                  <a:lnTo>
                    <a:pt x="1878" y="2355"/>
                  </a:lnTo>
                  <a:lnTo>
                    <a:pt x="1692" y="2355"/>
                  </a:lnTo>
                  <a:lnTo>
                    <a:pt x="1511" y="2341"/>
                  </a:lnTo>
                  <a:lnTo>
                    <a:pt x="1424" y="2331"/>
                  </a:lnTo>
                  <a:lnTo>
                    <a:pt x="1338" y="2318"/>
                  </a:lnTo>
                  <a:lnTo>
                    <a:pt x="1254" y="2304"/>
                  </a:lnTo>
                  <a:lnTo>
                    <a:pt x="1170" y="2284"/>
                  </a:lnTo>
                  <a:lnTo>
                    <a:pt x="1090" y="2263"/>
                  </a:lnTo>
                  <a:lnTo>
                    <a:pt x="1012" y="2239"/>
                  </a:lnTo>
                  <a:lnTo>
                    <a:pt x="934" y="2212"/>
                  </a:lnTo>
                  <a:lnTo>
                    <a:pt x="860" y="2185"/>
                  </a:lnTo>
                  <a:lnTo>
                    <a:pt x="785" y="2154"/>
                  </a:lnTo>
                  <a:lnTo>
                    <a:pt x="717" y="2123"/>
                  </a:lnTo>
                  <a:lnTo>
                    <a:pt x="649" y="2086"/>
                  </a:lnTo>
                  <a:lnTo>
                    <a:pt x="583" y="2051"/>
                  </a:lnTo>
                  <a:lnTo>
                    <a:pt x="521" y="2010"/>
                  </a:lnTo>
                  <a:lnTo>
                    <a:pt x="462" y="1969"/>
                  </a:lnTo>
                  <a:lnTo>
                    <a:pt x="406" y="1928"/>
                  </a:lnTo>
                  <a:lnTo>
                    <a:pt x="354" y="1884"/>
                  </a:lnTo>
                  <a:lnTo>
                    <a:pt x="304" y="1836"/>
                  </a:lnTo>
                  <a:lnTo>
                    <a:pt x="258" y="1789"/>
                  </a:lnTo>
                  <a:lnTo>
                    <a:pt x="214" y="1737"/>
                  </a:lnTo>
                  <a:lnTo>
                    <a:pt x="139" y="1635"/>
                  </a:lnTo>
                  <a:lnTo>
                    <a:pt x="108" y="1580"/>
                  </a:lnTo>
                  <a:lnTo>
                    <a:pt x="80" y="1526"/>
                  </a:lnTo>
                  <a:lnTo>
                    <a:pt x="55" y="1471"/>
                  </a:lnTo>
                  <a:lnTo>
                    <a:pt x="37" y="1413"/>
                  </a:lnTo>
                  <a:lnTo>
                    <a:pt x="21" y="1355"/>
                  </a:lnTo>
                  <a:lnTo>
                    <a:pt x="9" y="1297"/>
                  </a:lnTo>
                  <a:lnTo>
                    <a:pt x="3" y="1239"/>
                  </a:lnTo>
                  <a:lnTo>
                    <a:pt x="0" y="1178"/>
                  </a:lnTo>
                  <a:close/>
                </a:path>
              </a:pathLst>
            </a:custGeom>
            <a:solidFill>
              <a:srgbClr val="FFE0C0"/>
            </a:solidFill>
            <a:ln w="6">
              <a:solidFill>
                <a:srgbClr val="FF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12" name="Group 59"/>
            <p:cNvGrpSpPr/>
            <p:nvPr/>
          </p:nvGrpSpPr>
          <p:grpSpPr>
            <a:xfrm>
              <a:off x="3522663" y="3144838"/>
              <a:ext cx="4826000" cy="1470024"/>
              <a:chOff x="3522663" y="3144838"/>
              <a:chExt cx="4826000" cy="1470024"/>
            </a:xfrm>
          </p:grpSpPr>
          <p:grpSp>
            <p:nvGrpSpPr>
              <p:cNvPr id="13" name="Group 63"/>
              <p:cNvGrpSpPr/>
              <p:nvPr/>
            </p:nvGrpSpPr>
            <p:grpSpPr>
              <a:xfrm>
                <a:off x="3522663" y="3144838"/>
                <a:ext cx="4826000" cy="1470024"/>
                <a:chOff x="3522663" y="3144838"/>
                <a:chExt cx="4826000" cy="1470024"/>
              </a:xfrm>
            </p:grpSpPr>
            <p:sp>
              <p:nvSpPr>
                <p:cNvPr id="344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5663" y="3146425"/>
                  <a:ext cx="1138237" cy="1463675"/>
                </a:xfrm>
                <a:prstGeom prst="rect">
                  <a:avLst/>
                </a:prstGeom>
                <a:solidFill>
                  <a:srgbClr val="E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5" name="Freeform 23"/>
                <p:cNvSpPr>
                  <a:spLocks/>
                </p:cNvSpPr>
                <p:nvPr/>
              </p:nvSpPr>
              <p:spPr bwMode="auto">
                <a:xfrm>
                  <a:off x="7205663" y="3146425"/>
                  <a:ext cx="1143000" cy="1468437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925"/>
                    </a:cxn>
                    <a:cxn ang="0">
                      <a:pos x="0" y="925"/>
                    </a:cxn>
                    <a:cxn ang="0">
                      <a:pos x="720" y="925"/>
                    </a:cxn>
                  </a:cxnLst>
                  <a:rect l="0" t="0" r="r" b="b"/>
                  <a:pathLst>
                    <a:path w="720" h="925">
                      <a:moveTo>
                        <a:pt x="72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925"/>
                      </a:lnTo>
                      <a:lnTo>
                        <a:pt x="0" y="925"/>
                      </a:lnTo>
                      <a:lnTo>
                        <a:pt x="720" y="925"/>
                      </a:lnTo>
                    </a:path>
                  </a:pathLst>
                </a:custGeom>
                <a:noFill/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6" name="Rectangle 24"/>
                <p:cNvSpPr>
                  <a:spLocks noChangeArrowheads="1"/>
                </p:cNvSpPr>
                <p:nvPr/>
              </p:nvSpPr>
              <p:spPr bwMode="auto">
                <a:xfrm>
                  <a:off x="7202488" y="3144838"/>
                  <a:ext cx="1143000" cy="1468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7" name="Rectangle 25"/>
                <p:cNvSpPr>
                  <a:spLocks noChangeArrowheads="1"/>
                </p:cNvSpPr>
                <p:nvPr/>
              </p:nvSpPr>
              <p:spPr bwMode="auto">
                <a:xfrm>
                  <a:off x="3524250" y="3146425"/>
                  <a:ext cx="1138237" cy="1463675"/>
                </a:xfrm>
                <a:prstGeom prst="rect">
                  <a:avLst/>
                </a:prstGeom>
                <a:solidFill>
                  <a:srgbClr val="E0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8" name="Freeform 26"/>
                <p:cNvSpPr>
                  <a:spLocks/>
                </p:cNvSpPr>
                <p:nvPr/>
              </p:nvSpPr>
              <p:spPr bwMode="auto">
                <a:xfrm>
                  <a:off x="3524250" y="3146425"/>
                  <a:ext cx="1143000" cy="14684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20" y="0"/>
                    </a:cxn>
                    <a:cxn ang="0">
                      <a:pos x="720" y="0"/>
                    </a:cxn>
                    <a:cxn ang="0">
                      <a:pos x="720" y="925"/>
                    </a:cxn>
                    <a:cxn ang="0">
                      <a:pos x="720" y="925"/>
                    </a:cxn>
                    <a:cxn ang="0">
                      <a:pos x="0" y="925"/>
                    </a:cxn>
                  </a:cxnLst>
                  <a:rect l="0" t="0" r="r" b="b"/>
                  <a:pathLst>
                    <a:path w="720" h="925">
                      <a:moveTo>
                        <a:pt x="0" y="0"/>
                      </a:moveTo>
                      <a:lnTo>
                        <a:pt x="720" y="0"/>
                      </a:lnTo>
                      <a:lnTo>
                        <a:pt x="720" y="0"/>
                      </a:lnTo>
                      <a:lnTo>
                        <a:pt x="720" y="925"/>
                      </a:lnTo>
                      <a:lnTo>
                        <a:pt x="720" y="925"/>
                      </a:lnTo>
                      <a:lnTo>
                        <a:pt x="0" y="925"/>
                      </a:lnTo>
                    </a:path>
                  </a:pathLst>
                </a:custGeom>
                <a:noFill/>
                <a:ln w="2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9" name="Rectangle 27"/>
                <p:cNvSpPr>
                  <a:spLocks noChangeArrowheads="1"/>
                </p:cNvSpPr>
                <p:nvPr/>
              </p:nvSpPr>
              <p:spPr bwMode="auto">
                <a:xfrm>
                  <a:off x="3522663" y="3144838"/>
                  <a:ext cx="1143000" cy="14684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14" name="Group 64"/>
              <p:cNvGrpSpPr/>
              <p:nvPr/>
            </p:nvGrpSpPr>
            <p:grpSpPr>
              <a:xfrm>
                <a:off x="4730750" y="3146425"/>
                <a:ext cx="2403475" cy="1463675"/>
                <a:chOff x="4730750" y="3146425"/>
                <a:chExt cx="2403475" cy="1463675"/>
              </a:xfrm>
            </p:grpSpPr>
            <p:sp>
              <p:nvSpPr>
                <p:cNvPr id="327" name="Rectangle 28"/>
                <p:cNvSpPr>
                  <a:spLocks noChangeArrowheads="1"/>
                </p:cNvSpPr>
                <p:nvPr/>
              </p:nvSpPr>
              <p:spPr bwMode="auto">
                <a:xfrm>
                  <a:off x="4730750" y="3146425"/>
                  <a:ext cx="2403475" cy="1463675"/>
                </a:xfrm>
                <a:prstGeom prst="rect">
                  <a:avLst/>
                </a:prstGeom>
                <a:solidFill>
                  <a:srgbClr val="E8E8E8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8" name="Line 29"/>
                <p:cNvSpPr>
                  <a:spLocks noChangeShapeType="1"/>
                </p:cNvSpPr>
                <p:nvPr/>
              </p:nvSpPr>
              <p:spPr bwMode="auto">
                <a:xfrm>
                  <a:off x="5322888" y="3629025"/>
                  <a:ext cx="1301750" cy="1587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9" name="Line 30"/>
                <p:cNvSpPr>
                  <a:spLocks noChangeShapeType="1"/>
                </p:cNvSpPr>
                <p:nvPr/>
              </p:nvSpPr>
              <p:spPr bwMode="auto">
                <a:xfrm>
                  <a:off x="5322888" y="3852863"/>
                  <a:ext cx="1301750" cy="1587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0" name="Freeform 31"/>
                <p:cNvSpPr>
                  <a:spLocks/>
                </p:cNvSpPr>
                <p:nvPr/>
              </p:nvSpPr>
              <p:spPr bwMode="auto">
                <a:xfrm>
                  <a:off x="5437188" y="3425825"/>
                  <a:ext cx="1173162" cy="204787"/>
                </a:xfrm>
                <a:custGeom>
                  <a:avLst/>
                  <a:gdLst/>
                  <a:ahLst/>
                  <a:cxnLst>
                    <a:cxn ang="0">
                      <a:pos x="739" y="0"/>
                    </a:cxn>
                    <a:cxn ang="0">
                      <a:pos x="109" y="0"/>
                    </a:cxn>
                    <a:cxn ang="0">
                      <a:pos x="109" y="0"/>
                    </a:cxn>
                    <a:cxn ang="0">
                      <a:pos x="0" y="129"/>
                    </a:cxn>
                  </a:cxnLst>
                  <a:rect l="0" t="0" r="r" b="b"/>
                  <a:pathLst>
                    <a:path w="739" h="129">
                      <a:moveTo>
                        <a:pt x="739" y="0"/>
                      </a:moveTo>
                      <a:lnTo>
                        <a:pt x="109" y="0"/>
                      </a:lnTo>
                      <a:lnTo>
                        <a:pt x="109" y="0"/>
                      </a:lnTo>
                      <a:lnTo>
                        <a:pt x="0" y="12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1" name="Freeform 32"/>
                <p:cNvSpPr>
                  <a:spLocks/>
                </p:cNvSpPr>
                <p:nvPr/>
              </p:nvSpPr>
              <p:spPr bwMode="auto">
                <a:xfrm>
                  <a:off x="5437188" y="3857625"/>
                  <a:ext cx="1203325" cy="2936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3" y="185"/>
                    </a:cxn>
                    <a:cxn ang="0">
                      <a:pos x="113" y="185"/>
                    </a:cxn>
                    <a:cxn ang="0">
                      <a:pos x="758" y="185"/>
                    </a:cxn>
                  </a:cxnLst>
                  <a:rect l="0" t="0" r="r" b="b"/>
                  <a:pathLst>
                    <a:path w="758" h="185">
                      <a:moveTo>
                        <a:pt x="0" y="0"/>
                      </a:moveTo>
                      <a:lnTo>
                        <a:pt x="113" y="185"/>
                      </a:lnTo>
                      <a:lnTo>
                        <a:pt x="113" y="185"/>
                      </a:lnTo>
                      <a:lnTo>
                        <a:pt x="758" y="185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2" name="Freeform 33"/>
                <p:cNvSpPr>
                  <a:spLocks/>
                </p:cNvSpPr>
                <p:nvPr/>
              </p:nvSpPr>
              <p:spPr bwMode="auto">
                <a:xfrm>
                  <a:off x="6010275" y="4000500"/>
                  <a:ext cx="604837" cy="150812"/>
                </a:xfrm>
                <a:custGeom>
                  <a:avLst/>
                  <a:gdLst/>
                  <a:ahLst/>
                  <a:cxnLst>
                    <a:cxn ang="0">
                      <a:pos x="0" y="95"/>
                    </a:cxn>
                    <a:cxn ang="0">
                      <a:pos x="50" y="0"/>
                    </a:cxn>
                    <a:cxn ang="0">
                      <a:pos x="50" y="0"/>
                    </a:cxn>
                    <a:cxn ang="0">
                      <a:pos x="381" y="0"/>
                    </a:cxn>
                  </a:cxnLst>
                  <a:rect l="0" t="0" r="r" b="b"/>
                  <a:pathLst>
                    <a:path w="381" h="95">
                      <a:moveTo>
                        <a:pt x="0" y="95"/>
                      </a:moveTo>
                      <a:lnTo>
                        <a:pt x="50" y="0"/>
                      </a:lnTo>
                      <a:lnTo>
                        <a:pt x="50" y="0"/>
                      </a:lnTo>
                      <a:lnTo>
                        <a:pt x="381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3" name="Line 34"/>
                <p:cNvSpPr>
                  <a:spLocks noChangeShapeType="1"/>
                </p:cNvSpPr>
                <p:nvPr/>
              </p:nvSpPr>
              <p:spPr bwMode="auto">
                <a:xfrm>
                  <a:off x="5994400" y="3857625"/>
                  <a:ext cx="95250" cy="141287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4" name="Rectangle 37"/>
                <p:cNvSpPr>
                  <a:spLocks noChangeArrowheads="1"/>
                </p:cNvSpPr>
                <p:nvPr/>
              </p:nvSpPr>
              <p:spPr bwMode="auto">
                <a:xfrm>
                  <a:off x="5541963" y="3581400"/>
                  <a:ext cx="279400" cy="92075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5" name="Rectangle 38"/>
                <p:cNvSpPr>
                  <a:spLocks noChangeArrowheads="1"/>
                </p:cNvSpPr>
                <p:nvPr/>
              </p:nvSpPr>
              <p:spPr bwMode="auto">
                <a:xfrm>
                  <a:off x="6010275" y="3581400"/>
                  <a:ext cx="277812" cy="92075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6" name="Rectangle 39"/>
                <p:cNvSpPr>
                  <a:spLocks noChangeArrowheads="1"/>
                </p:cNvSpPr>
                <p:nvPr/>
              </p:nvSpPr>
              <p:spPr bwMode="auto">
                <a:xfrm>
                  <a:off x="5673725" y="3378200"/>
                  <a:ext cx="277812" cy="90487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7" name="Rectangle 40"/>
                <p:cNvSpPr>
                  <a:spLocks noChangeArrowheads="1"/>
                </p:cNvSpPr>
                <p:nvPr/>
              </p:nvSpPr>
              <p:spPr bwMode="auto">
                <a:xfrm>
                  <a:off x="5541963" y="3805238"/>
                  <a:ext cx="279400" cy="90487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8" name="Rectangle 41"/>
                <p:cNvSpPr>
                  <a:spLocks noChangeArrowheads="1"/>
                </p:cNvSpPr>
                <p:nvPr/>
              </p:nvSpPr>
              <p:spPr bwMode="auto">
                <a:xfrm>
                  <a:off x="6121400" y="3378200"/>
                  <a:ext cx="277812" cy="90487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39" name="Rectangle 42"/>
                <p:cNvSpPr>
                  <a:spLocks noChangeArrowheads="1"/>
                </p:cNvSpPr>
                <p:nvPr/>
              </p:nvSpPr>
              <p:spPr bwMode="auto">
                <a:xfrm>
                  <a:off x="6121400" y="3805238"/>
                  <a:ext cx="277812" cy="90487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0" name="Rectangle 43"/>
                <p:cNvSpPr>
                  <a:spLocks noChangeArrowheads="1"/>
                </p:cNvSpPr>
                <p:nvPr/>
              </p:nvSpPr>
              <p:spPr bwMode="auto">
                <a:xfrm>
                  <a:off x="5694363" y="4105275"/>
                  <a:ext cx="273050" cy="90487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1" name="Rectangle 44"/>
                <p:cNvSpPr>
                  <a:spLocks noChangeArrowheads="1"/>
                </p:cNvSpPr>
                <p:nvPr/>
              </p:nvSpPr>
              <p:spPr bwMode="auto">
                <a:xfrm>
                  <a:off x="6121400" y="3952875"/>
                  <a:ext cx="277812" cy="93662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2" name="Rectangle 45"/>
                <p:cNvSpPr>
                  <a:spLocks noChangeArrowheads="1"/>
                </p:cNvSpPr>
                <p:nvPr/>
              </p:nvSpPr>
              <p:spPr bwMode="auto">
                <a:xfrm>
                  <a:off x="6572250" y="3397250"/>
                  <a:ext cx="203200" cy="790575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43" name="Rectangle 48"/>
                <p:cNvSpPr>
                  <a:spLocks noChangeArrowheads="1"/>
                </p:cNvSpPr>
                <p:nvPr/>
              </p:nvSpPr>
              <p:spPr bwMode="auto">
                <a:xfrm>
                  <a:off x="5078413" y="3552825"/>
                  <a:ext cx="277812" cy="398462"/>
                </a:xfrm>
                <a:prstGeom prst="rect">
                  <a:avLst/>
                </a:prstGeom>
                <a:solidFill>
                  <a:srgbClr val="FFFF90"/>
                </a:solidFill>
                <a:ln w="2">
                  <a:solidFill>
                    <a:srgbClr val="190033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grpSp>
            <p:nvGrpSpPr>
              <p:cNvPr id="15" name="Group 62"/>
              <p:cNvGrpSpPr/>
              <p:nvPr/>
            </p:nvGrpSpPr>
            <p:grpSpPr>
              <a:xfrm>
                <a:off x="4637088" y="3722688"/>
                <a:ext cx="2625724" cy="750887"/>
                <a:chOff x="4637088" y="3722688"/>
                <a:chExt cx="2625724" cy="750887"/>
              </a:xfrm>
            </p:grpSpPr>
            <p:sp>
              <p:nvSpPr>
                <p:cNvPr id="312" name="Line 35"/>
                <p:cNvSpPr>
                  <a:spLocks noChangeShapeType="1"/>
                </p:cNvSpPr>
                <p:nvPr/>
              </p:nvSpPr>
              <p:spPr bwMode="auto">
                <a:xfrm>
                  <a:off x="6732588" y="3784600"/>
                  <a:ext cx="498475" cy="1587"/>
                </a:xfrm>
                <a:prstGeom prst="line">
                  <a:avLst/>
                </a:prstGeom>
                <a:noFill/>
                <a:ln w="9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3" name="Freeform 36"/>
                <p:cNvSpPr>
                  <a:spLocks/>
                </p:cNvSpPr>
                <p:nvPr/>
              </p:nvSpPr>
              <p:spPr bwMode="auto">
                <a:xfrm>
                  <a:off x="7175500" y="3746500"/>
                  <a:ext cx="87312" cy="746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24"/>
                    </a:cxn>
                    <a:cxn ang="0">
                      <a:pos x="0" y="47"/>
                    </a:cxn>
                    <a:cxn ang="0">
                      <a:pos x="55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5" h="47">
                      <a:moveTo>
                        <a:pt x="0" y="0"/>
                      </a:moveTo>
                      <a:lnTo>
                        <a:pt x="25" y="24"/>
                      </a:lnTo>
                      <a:lnTo>
                        <a:pt x="0" y="47"/>
                      </a:lnTo>
                      <a:lnTo>
                        <a:pt x="55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0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4" name="Line 46"/>
                <p:cNvSpPr>
                  <a:spLocks noChangeShapeType="1"/>
                </p:cNvSpPr>
                <p:nvPr/>
              </p:nvSpPr>
              <p:spPr bwMode="auto">
                <a:xfrm>
                  <a:off x="4637088" y="3783013"/>
                  <a:ext cx="403225" cy="1587"/>
                </a:xfrm>
                <a:prstGeom prst="line">
                  <a:avLst/>
                </a:prstGeom>
                <a:noFill/>
                <a:ln w="9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5" name="Freeform 47"/>
                <p:cNvSpPr>
                  <a:spLocks/>
                </p:cNvSpPr>
                <p:nvPr/>
              </p:nvSpPr>
              <p:spPr bwMode="auto">
                <a:xfrm>
                  <a:off x="4984750" y="3744913"/>
                  <a:ext cx="88900" cy="762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24"/>
                    </a:cxn>
                    <a:cxn ang="0">
                      <a:pos x="0" y="48"/>
                    </a:cxn>
                    <a:cxn ang="0">
                      <a:pos x="56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6" h="48">
                      <a:moveTo>
                        <a:pt x="0" y="0"/>
                      </a:moveTo>
                      <a:lnTo>
                        <a:pt x="25" y="24"/>
                      </a:lnTo>
                      <a:lnTo>
                        <a:pt x="0" y="48"/>
                      </a:lnTo>
                      <a:lnTo>
                        <a:pt x="56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0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6" name="Freeform 49"/>
                <p:cNvSpPr>
                  <a:spLocks/>
                </p:cNvSpPr>
                <p:nvPr/>
              </p:nvSpPr>
              <p:spPr bwMode="auto">
                <a:xfrm>
                  <a:off x="4832350" y="3844925"/>
                  <a:ext cx="76200" cy="88900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24" y="31"/>
                    </a:cxn>
                    <a:cxn ang="0">
                      <a:pos x="48" y="56"/>
                    </a:cxn>
                    <a:cxn ang="0">
                      <a:pos x="24" y="0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48" h="56">
                      <a:moveTo>
                        <a:pt x="0" y="56"/>
                      </a:moveTo>
                      <a:lnTo>
                        <a:pt x="24" y="31"/>
                      </a:lnTo>
                      <a:lnTo>
                        <a:pt x="48" y="56"/>
                      </a:lnTo>
                      <a:lnTo>
                        <a:pt x="24" y="0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0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7" name="Freeform 50"/>
                <p:cNvSpPr>
                  <a:spLocks/>
                </p:cNvSpPr>
                <p:nvPr/>
              </p:nvSpPr>
              <p:spPr bwMode="auto">
                <a:xfrm>
                  <a:off x="4870450" y="3876675"/>
                  <a:ext cx="1800225" cy="574675"/>
                </a:xfrm>
                <a:custGeom>
                  <a:avLst/>
                  <a:gdLst/>
                  <a:ahLst/>
                  <a:cxnLst>
                    <a:cxn ang="0">
                      <a:pos x="189" y="362"/>
                    </a:cxn>
                    <a:cxn ang="0">
                      <a:pos x="185" y="362"/>
                    </a:cxn>
                    <a:cxn ang="0">
                      <a:pos x="177" y="362"/>
                    </a:cxn>
                    <a:cxn ang="0">
                      <a:pos x="170" y="361"/>
                    </a:cxn>
                    <a:cxn ang="0">
                      <a:pos x="163" y="360"/>
                    </a:cxn>
                    <a:cxn ang="0">
                      <a:pos x="156" y="359"/>
                    </a:cxn>
                    <a:cxn ang="0">
                      <a:pos x="149" y="357"/>
                    </a:cxn>
                    <a:cxn ang="0">
                      <a:pos x="143" y="355"/>
                    </a:cxn>
                    <a:cxn ang="0">
                      <a:pos x="136" y="354"/>
                    </a:cxn>
                    <a:cxn ang="0">
                      <a:pos x="130" y="352"/>
                    </a:cxn>
                    <a:cxn ang="0">
                      <a:pos x="124" y="349"/>
                    </a:cxn>
                    <a:cxn ang="0">
                      <a:pos x="118" y="347"/>
                    </a:cxn>
                    <a:cxn ang="0">
                      <a:pos x="113" y="345"/>
                    </a:cxn>
                    <a:cxn ang="0">
                      <a:pos x="107" y="342"/>
                    </a:cxn>
                    <a:cxn ang="0">
                      <a:pos x="102" y="339"/>
                    </a:cxn>
                    <a:cxn ang="0">
                      <a:pos x="97" y="337"/>
                    </a:cxn>
                    <a:cxn ang="0">
                      <a:pos x="92" y="334"/>
                    </a:cxn>
                    <a:cxn ang="0">
                      <a:pos x="86" y="330"/>
                    </a:cxn>
                    <a:cxn ang="0">
                      <a:pos x="82" y="327"/>
                    </a:cxn>
                    <a:cxn ang="0">
                      <a:pos x="77" y="324"/>
                    </a:cxn>
                    <a:cxn ang="0">
                      <a:pos x="73" y="320"/>
                    </a:cxn>
                    <a:cxn ang="0">
                      <a:pos x="68" y="317"/>
                    </a:cxn>
                    <a:cxn ang="0">
                      <a:pos x="64" y="313"/>
                    </a:cxn>
                    <a:cxn ang="0">
                      <a:pos x="60" y="309"/>
                    </a:cxn>
                    <a:cxn ang="0">
                      <a:pos x="56" y="305"/>
                    </a:cxn>
                    <a:cxn ang="0">
                      <a:pos x="52" y="301"/>
                    </a:cxn>
                    <a:cxn ang="0">
                      <a:pos x="48" y="297"/>
                    </a:cxn>
                    <a:cxn ang="0">
                      <a:pos x="45" y="293"/>
                    </a:cxn>
                    <a:cxn ang="0">
                      <a:pos x="41" y="289"/>
                    </a:cxn>
                    <a:cxn ang="0">
                      <a:pos x="38" y="284"/>
                    </a:cxn>
                    <a:cxn ang="0">
                      <a:pos x="34" y="279"/>
                    </a:cxn>
                    <a:cxn ang="0">
                      <a:pos x="31" y="274"/>
                    </a:cxn>
                    <a:cxn ang="0">
                      <a:pos x="28" y="270"/>
                    </a:cxn>
                    <a:cxn ang="0">
                      <a:pos x="25" y="265"/>
                    </a:cxn>
                    <a:cxn ang="0">
                      <a:pos x="22" y="260"/>
                    </a:cxn>
                    <a:cxn ang="0">
                      <a:pos x="20" y="255"/>
                    </a:cxn>
                    <a:cxn ang="0">
                      <a:pos x="17" y="249"/>
                    </a:cxn>
                    <a:cxn ang="0">
                      <a:pos x="15" y="244"/>
                    </a:cxn>
                    <a:cxn ang="0">
                      <a:pos x="12" y="238"/>
                    </a:cxn>
                    <a:cxn ang="0">
                      <a:pos x="10" y="232"/>
                    </a:cxn>
                    <a:cxn ang="0">
                      <a:pos x="8" y="226"/>
                    </a:cxn>
                    <a:cxn ang="0">
                      <a:pos x="7" y="220"/>
                    </a:cxn>
                    <a:cxn ang="0">
                      <a:pos x="5" y="214"/>
                    </a:cxn>
                    <a:cxn ang="0">
                      <a:pos x="3" y="208"/>
                    </a:cxn>
                    <a:cxn ang="0">
                      <a:pos x="2" y="201"/>
                    </a:cxn>
                    <a:cxn ang="0">
                      <a:pos x="1" y="195"/>
                    </a:cxn>
                    <a:cxn ang="0">
                      <a:pos x="1" y="188"/>
                    </a:cxn>
                    <a:cxn ang="0">
                      <a:pos x="0" y="181"/>
                    </a:cxn>
                    <a:cxn ang="0">
                      <a:pos x="0" y="173"/>
                    </a:cxn>
                    <a:cxn ang="0">
                      <a:pos x="0" y="166"/>
                    </a:cxn>
                    <a:cxn ang="0">
                      <a:pos x="0" y="15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34" h="362">
                      <a:moveTo>
                        <a:pt x="1134" y="362"/>
                      </a:moveTo>
                      <a:lnTo>
                        <a:pt x="189" y="362"/>
                      </a:lnTo>
                      <a:lnTo>
                        <a:pt x="189" y="362"/>
                      </a:lnTo>
                      <a:lnTo>
                        <a:pt x="185" y="362"/>
                      </a:lnTo>
                      <a:lnTo>
                        <a:pt x="181" y="362"/>
                      </a:lnTo>
                      <a:lnTo>
                        <a:pt x="177" y="362"/>
                      </a:lnTo>
                      <a:lnTo>
                        <a:pt x="174" y="361"/>
                      </a:lnTo>
                      <a:lnTo>
                        <a:pt x="170" y="361"/>
                      </a:lnTo>
                      <a:lnTo>
                        <a:pt x="166" y="360"/>
                      </a:lnTo>
                      <a:lnTo>
                        <a:pt x="163" y="360"/>
                      </a:lnTo>
                      <a:lnTo>
                        <a:pt x="159" y="359"/>
                      </a:lnTo>
                      <a:lnTo>
                        <a:pt x="156" y="359"/>
                      </a:lnTo>
                      <a:lnTo>
                        <a:pt x="152" y="358"/>
                      </a:lnTo>
                      <a:lnTo>
                        <a:pt x="149" y="357"/>
                      </a:lnTo>
                      <a:lnTo>
                        <a:pt x="146" y="356"/>
                      </a:lnTo>
                      <a:lnTo>
                        <a:pt x="143" y="355"/>
                      </a:lnTo>
                      <a:lnTo>
                        <a:pt x="139" y="355"/>
                      </a:lnTo>
                      <a:lnTo>
                        <a:pt x="136" y="354"/>
                      </a:lnTo>
                      <a:lnTo>
                        <a:pt x="133" y="353"/>
                      </a:lnTo>
                      <a:lnTo>
                        <a:pt x="130" y="352"/>
                      </a:lnTo>
                      <a:lnTo>
                        <a:pt x="127" y="351"/>
                      </a:lnTo>
                      <a:lnTo>
                        <a:pt x="124" y="349"/>
                      </a:lnTo>
                      <a:lnTo>
                        <a:pt x="121" y="348"/>
                      </a:lnTo>
                      <a:lnTo>
                        <a:pt x="118" y="347"/>
                      </a:lnTo>
                      <a:lnTo>
                        <a:pt x="116" y="346"/>
                      </a:lnTo>
                      <a:lnTo>
                        <a:pt x="113" y="345"/>
                      </a:lnTo>
                      <a:lnTo>
                        <a:pt x="110" y="343"/>
                      </a:lnTo>
                      <a:lnTo>
                        <a:pt x="107" y="342"/>
                      </a:lnTo>
                      <a:lnTo>
                        <a:pt x="105" y="341"/>
                      </a:lnTo>
                      <a:lnTo>
                        <a:pt x="102" y="339"/>
                      </a:lnTo>
                      <a:lnTo>
                        <a:pt x="99" y="338"/>
                      </a:lnTo>
                      <a:lnTo>
                        <a:pt x="97" y="337"/>
                      </a:lnTo>
                      <a:lnTo>
                        <a:pt x="94" y="335"/>
                      </a:lnTo>
                      <a:lnTo>
                        <a:pt x="92" y="334"/>
                      </a:lnTo>
                      <a:lnTo>
                        <a:pt x="89" y="332"/>
                      </a:lnTo>
                      <a:lnTo>
                        <a:pt x="86" y="330"/>
                      </a:lnTo>
                      <a:lnTo>
                        <a:pt x="84" y="329"/>
                      </a:lnTo>
                      <a:lnTo>
                        <a:pt x="82" y="327"/>
                      </a:lnTo>
                      <a:lnTo>
                        <a:pt x="80" y="326"/>
                      </a:lnTo>
                      <a:lnTo>
                        <a:pt x="77" y="324"/>
                      </a:lnTo>
                      <a:lnTo>
                        <a:pt x="75" y="322"/>
                      </a:lnTo>
                      <a:lnTo>
                        <a:pt x="73" y="320"/>
                      </a:lnTo>
                      <a:lnTo>
                        <a:pt x="70" y="318"/>
                      </a:lnTo>
                      <a:lnTo>
                        <a:pt x="68" y="317"/>
                      </a:lnTo>
                      <a:lnTo>
                        <a:pt x="66" y="315"/>
                      </a:lnTo>
                      <a:lnTo>
                        <a:pt x="64" y="313"/>
                      </a:lnTo>
                      <a:lnTo>
                        <a:pt x="62" y="311"/>
                      </a:lnTo>
                      <a:lnTo>
                        <a:pt x="60" y="309"/>
                      </a:lnTo>
                      <a:lnTo>
                        <a:pt x="58" y="307"/>
                      </a:lnTo>
                      <a:lnTo>
                        <a:pt x="56" y="305"/>
                      </a:lnTo>
                      <a:lnTo>
                        <a:pt x="54" y="303"/>
                      </a:lnTo>
                      <a:lnTo>
                        <a:pt x="52" y="301"/>
                      </a:lnTo>
                      <a:lnTo>
                        <a:pt x="50" y="299"/>
                      </a:lnTo>
                      <a:lnTo>
                        <a:pt x="48" y="297"/>
                      </a:lnTo>
                      <a:lnTo>
                        <a:pt x="46" y="295"/>
                      </a:lnTo>
                      <a:lnTo>
                        <a:pt x="45" y="293"/>
                      </a:lnTo>
                      <a:lnTo>
                        <a:pt x="43" y="291"/>
                      </a:lnTo>
                      <a:lnTo>
                        <a:pt x="41" y="289"/>
                      </a:lnTo>
                      <a:lnTo>
                        <a:pt x="39" y="286"/>
                      </a:lnTo>
                      <a:lnTo>
                        <a:pt x="38" y="284"/>
                      </a:lnTo>
                      <a:lnTo>
                        <a:pt x="36" y="282"/>
                      </a:lnTo>
                      <a:lnTo>
                        <a:pt x="34" y="279"/>
                      </a:lnTo>
                      <a:lnTo>
                        <a:pt x="32" y="277"/>
                      </a:lnTo>
                      <a:lnTo>
                        <a:pt x="31" y="274"/>
                      </a:lnTo>
                      <a:lnTo>
                        <a:pt x="30" y="272"/>
                      </a:lnTo>
                      <a:lnTo>
                        <a:pt x="28" y="270"/>
                      </a:lnTo>
                      <a:lnTo>
                        <a:pt x="26" y="267"/>
                      </a:lnTo>
                      <a:lnTo>
                        <a:pt x="25" y="265"/>
                      </a:lnTo>
                      <a:lnTo>
                        <a:pt x="24" y="262"/>
                      </a:lnTo>
                      <a:lnTo>
                        <a:pt x="22" y="260"/>
                      </a:lnTo>
                      <a:lnTo>
                        <a:pt x="21" y="257"/>
                      </a:lnTo>
                      <a:lnTo>
                        <a:pt x="20" y="255"/>
                      </a:lnTo>
                      <a:lnTo>
                        <a:pt x="18" y="252"/>
                      </a:lnTo>
                      <a:lnTo>
                        <a:pt x="17" y="249"/>
                      </a:lnTo>
                      <a:lnTo>
                        <a:pt x="16" y="247"/>
                      </a:lnTo>
                      <a:lnTo>
                        <a:pt x="15" y="244"/>
                      </a:lnTo>
                      <a:lnTo>
                        <a:pt x="13" y="241"/>
                      </a:lnTo>
                      <a:lnTo>
                        <a:pt x="12" y="238"/>
                      </a:lnTo>
                      <a:lnTo>
                        <a:pt x="11" y="235"/>
                      </a:lnTo>
                      <a:lnTo>
                        <a:pt x="10" y="232"/>
                      </a:lnTo>
                      <a:lnTo>
                        <a:pt x="9" y="230"/>
                      </a:lnTo>
                      <a:lnTo>
                        <a:pt x="8" y="226"/>
                      </a:lnTo>
                      <a:lnTo>
                        <a:pt x="7" y="224"/>
                      </a:lnTo>
                      <a:lnTo>
                        <a:pt x="7" y="220"/>
                      </a:lnTo>
                      <a:lnTo>
                        <a:pt x="6" y="218"/>
                      </a:lnTo>
                      <a:lnTo>
                        <a:pt x="5" y="214"/>
                      </a:lnTo>
                      <a:lnTo>
                        <a:pt x="4" y="211"/>
                      </a:lnTo>
                      <a:lnTo>
                        <a:pt x="3" y="208"/>
                      </a:lnTo>
                      <a:lnTo>
                        <a:pt x="3" y="205"/>
                      </a:lnTo>
                      <a:lnTo>
                        <a:pt x="2" y="201"/>
                      </a:lnTo>
                      <a:lnTo>
                        <a:pt x="2" y="198"/>
                      </a:lnTo>
                      <a:lnTo>
                        <a:pt x="1" y="195"/>
                      </a:lnTo>
                      <a:lnTo>
                        <a:pt x="1" y="191"/>
                      </a:lnTo>
                      <a:lnTo>
                        <a:pt x="1" y="188"/>
                      </a:lnTo>
                      <a:lnTo>
                        <a:pt x="0" y="184"/>
                      </a:lnTo>
                      <a:lnTo>
                        <a:pt x="0" y="181"/>
                      </a:lnTo>
                      <a:lnTo>
                        <a:pt x="0" y="177"/>
                      </a:lnTo>
                      <a:lnTo>
                        <a:pt x="0" y="173"/>
                      </a:lnTo>
                      <a:lnTo>
                        <a:pt x="0" y="170"/>
                      </a:lnTo>
                      <a:lnTo>
                        <a:pt x="0" y="166"/>
                      </a:lnTo>
                      <a:lnTo>
                        <a:pt x="0" y="161"/>
                      </a:lnTo>
                      <a:lnTo>
                        <a:pt x="0" y="157"/>
                      </a:lnTo>
                      <a:lnTo>
                        <a:pt x="0" y="15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8" name="Freeform 51"/>
                <p:cNvSpPr>
                  <a:spLocks/>
                </p:cNvSpPr>
                <p:nvPr/>
              </p:nvSpPr>
              <p:spPr bwMode="auto">
                <a:xfrm>
                  <a:off x="6670675" y="4398963"/>
                  <a:ext cx="93662" cy="74612"/>
                </a:xfrm>
                <a:custGeom>
                  <a:avLst/>
                  <a:gdLst/>
                  <a:ahLst/>
                  <a:cxnLst>
                    <a:cxn ang="0">
                      <a:pos x="59" y="47"/>
                    </a:cxn>
                    <a:cxn ang="0">
                      <a:pos x="30" y="28"/>
                    </a:cxn>
                    <a:cxn ang="0">
                      <a:pos x="50" y="0"/>
                    </a:cxn>
                    <a:cxn ang="0">
                      <a:pos x="0" y="33"/>
                    </a:cxn>
                    <a:cxn ang="0">
                      <a:pos x="59" y="47"/>
                    </a:cxn>
                  </a:cxnLst>
                  <a:rect l="0" t="0" r="r" b="b"/>
                  <a:pathLst>
                    <a:path w="59" h="47">
                      <a:moveTo>
                        <a:pt x="59" y="47"/>
                      </a:moveTo>
                      <a:lnTo>
                        <a:pt x="30" y="28"/>
                      </a:lnTo>
                      <a:lnTo>
                        <a:pt x="50" y="0"/>
                      </a:lnTo>
                      <a:lnTo>
                        <a:pt x="0" y="33"/>
                      </a:lnTo>
                      <a:lnTo>
                        <a:pt x="59" y="47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0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19" name="Freeform 52"/>
                <p:cNvSpPr>
                  <a:spLocks/>
                </p:cNvSpPr>
                <p:nvPr/>
              </p:nvSpPr>
              <p:spPr bwMode="auto">
                <a:xfrm>
                  <a:off x="6696075" y="3802063"/>
                  <a:ext cx="265112" cy="647700"/>
                </a:xfrm>
                <a:custGeom>
                  <a:avLst/>
                  <a:gdLst/>
                  <a:ahLst/>
                  <a:cxnLst>
                    <a:cxn ang="0">
                      <a:pos x="3" y="408"/>
                    </a:cxn>
                    <a:cxn ang="0">
                      <a:pos x="10" y="406"/>
                    </a:cxn>
                    <a:cxn ang="0">
                      <a:pos x="17" y="405"/>
                    </a:cxn>
                    <a:cxn ang="0">
                      <a:pos x="24" y="404"/>
                    </a:cxn>
                    <a:cxn ang="0">
                      <a:pos x="30" y="402"/>
                    </a:cxn>
                    <a:cxn ang="0">
                      <a:pos x="36" y="400"/>
                    </a:cxn>
                    <a:cxn ang="0">
                      <a:pos x="42" y="398"/>
                    </a:cxn>
                    <a:cxn ang="0">
                      <a:pos x="48" y="396"/>
                    </a:cxn>
                    <a:cxn ang="0">
                      <a:pos x="54" y="394"/>
                    </a:cxn>
                    <a:cxn ang="0">
                      <a:pos x="59" y="392"/>
                    </a:cxn>
                    <a:cxn ang="0">
                      <a:pos x="65" y="389"/>
                    </a:cxn>
                    <a:cxn ang="0">
                      <a:pos x="70" y="386"/>
                    </a:cxn>
                    <a:cxn ang="0">
                      <a:pos x="75" y="383"/>
                    </a:cxn>
                    <a:cxn ang="0">
                      <a:pos x="80" y="380"/>
                    </a:cxn>
                    <a:cxn ang="0">
                      <a:pos x="85" y="377"/>
                    </a:cxn>
                    <a:cxn ang="0">
                      <a:pos x="89" y="374"/>
                    </a:cxn>
                    <a:cxn ang="0">
                      <a:pos x="94" y="371"/>
                    </a:cxn>
                    <a:cxn ang="0">
                      <a:pos x="98" y="367"/>
                    </a:cxn>
                    <a:cxn ang="0">
                      <a:pos x="102" y="363"/>
                    </a:cxn>
                    <a:cxn ang="0">
                      <a:pos x="107" y="360"/>
                    </a:cxn>
                    <a:cxn ang="0">
                      <a:pos x="111" y="356"/>
                    </a:cxn>
                    <a:cxn ang="0">
                      <a:pos x="115" y="352"/>
                    </a:cxn>
                    <a:cxn ang="0">
                      <a:pos x="118" y="348"/>
                    </a:cxn>
                    <a:cxn ang="0">
                      <a:pos x="122" y="344"/>
                    </a:cxn>
                    <a:cxn ang="0">
                      <a:pos x="125" y="340"/>
                    </a:cxn>
                    <a:cxn ang="0">
                      <a:pos x="129" y="336"/>
                    </a:cxn>
                    <a:cxn ang="0">
                      <a:pos x="132" y="331"/>
                    </a:cxn>
                    <a:cxn ang="0">
                      <a:pos x="135" y="326"/>
                    </a:cxn>
                    <a:cxn ang="0">
                      <a:pos x="138" y="322"/>
                    </a:cxn>
                    <a:cxn ang="0">
                      <a:pos x="141" y="317"/>
                    </a:cxn>
                    <a:cxn ang="0">
                      <a:pos x="144" y="312"/>
                    </a:cxn>
                    <a:cxn ang="0">
                      <a:pos x="147" y="307"/>
                    </a:cxn>
                    <a:cxn ang="0">
                      <a:pos x="149" y="302"/>
                    </a:cxn>
                    <a:cxn ang="0">
                      <a:pos x="152" y="297"/>
                    </a:cxn>
                    <a:cxn ang="0">
                      <a:pos x="154" y="291"/>
                    </a:cxn>
                    <a:cxn ang="0">
                      <a:pos x="156" y="286"/>
                    </a:cxn>
                    <a:cxn ang="0">
                      <a:pos x="158" y="280"/>
                    </a:cxn>
                    <a:cxn ang="0">
                      <a:pos x="160" y="274"/>
                    </a:cxn>
                    <a:cxn ang="0">
                      <a:pos x="161" y="268"/>
                    </a:cxn>
                    <a:cxn ang="0">
                      <a:pos x="163" y="262"/>
                    </a:cxn>
                    <a:cxn ang="0">
                      <a:pos x="164" y="256"/>
                    </a:cxn>
                    <a:cxn ang="0">
                      <a:pos x="165" y="250"/>
                    </a:cxn>
                    <a:cxn ang="0">
                      <a:pos x="166" y="243"/>
                    </a:cxn>
                    <a:cxn ang="0">
                      <a:pos x="167" y="236"/>
                    </a:cxn>
                    <a:cxn ang="0">
                      <a:pos x="167" y="229"/>
                    </a:cxn>
                    <a:cxn ang="0">
                      <a:pos x="167" y="222"/>
                    </a:cxn>
                    <a:cxn ang="0">
                      <a:pos x="167" y="214"/>
                    </a:cxn>
                    <a:cxn ang="0">
                      <a:pos x="167" y="206"/>
                    </a:cxn>
                    <a:cxn ang="0">
                      <a:pos x="167" y="0"/>
                    </a:cxn>
                  </a:cxnLst>
                  <a:rect l="0" t="0" r="r" b="b"/>
                  <a:pathLst>
                    <a:path w="167" h="408">
                      <a:moveTo>
                        <a:pt x="0" y="408"/>
                      </a:moveTo>
                      <a:lnTo>
                        <a:pt x="3" y="408"/>
                      </a:lnTo>
                      <a:lnTo>
                        <a:pt x="7" y="407"/>
                      </a:lnTo>
                      <a:lnTo>
                        <a:pt x="10" y="406"/>
                      </a:lnTo>
                      <a:lnTo>
                        <a:pt x="14" y="406"/>
                      </a:lnTo>
                      <a:lnTo>
                        <a:pt x="17" y="405"/>
                      </a:lnTo>
                      <a:lnTo>
                        <a:pt x="21" y="405"/>
                      </a:lnTo>
                      <a:lnTo>
                        <a:pt x="24" y="404"/>
                      </a:lnTo>
                      <a:lnTo>
                        <a:pt x="27" y="403"/>
                      </a:lnTo>
                      <a:lnTo>
                        <a:pt x="30" y="402"/>
                      </a:lnTo>
                      <a:lnTo>
                        <a:pt x="33" y="401"/>
                      </a:lnTo>
                      <a:lnTo>
                        <a:pt x="36" y="400"/>
                      </a:lnTo>
                      <a:lnTo>
                        <a:pt x="39" y="400"/>
                      </a:lnTo>
                      <a:lnTo>
                        <a:pt x="42" y="398"/>
                      </a:lnTo>
                      <a:lnTo>
                        <a:pt x="45" y="397"/>
                      </a:lnTo>
                      <a:lnTo>
                        <a:pt x="48" y="396"/>
                      </a:lnTo>
                      <a:lnTo>
                        <a:pt x="51" y="395"/>
                      </a:lnTo>
                      <a:lnTo>
                        <a:pt x="54" y="394"/>
                      </a:lnTo>
                      <a:lnTo>
                        <a:pt x="57" y="393"/>
                      </a:lnTo>
                      <a:lnTo>
                        <a:pt x="59" y="392"/>
                      </a:lnTo>
                      <a:lnTo>
                        <a:pt x="62" y="390"/>
                      </a:lnTo>
                      <a:lnTo>
                        <a:pt x="65" y="389"/>
                      </a:lnTo>
                      <a:lnTo>
                        <a:pt x="67" y="388"/>
                      </a:lnTo>
                      <a:lnTo>
                        <a:pt x="70" y="386"/>
                      </a:lnTo>
                      <a:lnTo>
                        <a:pt x="72" y="385"/>
                      </a:lnTo>
                      <a:lnTo>
                        <a:pt x="75" y="383"/>
                      </a:lnTo>
                      <a:lnTo>
                        <a:pt x="77" y="382"/>
                      </a:lnTo>
                      <a:lnTo>
                        <a:pt x="80" y="380"/>
                      </a:lnTo>
                      <a:lnTo>
                        <a:pt x="82" y="379"/>
                      </a:lnTo>
                      <a:lnTo>
                        <a:pt x="85" y="377"/>
                      </a:lnTo>
                      <a:lnTo>
                        <a:pt x="87" y="375"/>
                      </a:lnTo>
                      <a:lnTo>
                        <a:pt x="89" y="374"/>
                      </a:lnTo>
                      <a:lnTo>
                        <a:pt x="92" y="372"/>
                      </a:lnTo>
                      <a:lnTo>
                        <a:pt x="94" y="371"/>
                      </a:lnTo>
                      <a:lnTo>
                        <a:pt x="96" y="369"/>
                      </a:lnTo>
                      <a:lnTo>
                        <a:pt x="98" y="367"/>
                      </a:lnTo>
                      <a:lnTo>
                        <a:pt x="100" y="365"/>
                      </a:lnTo>
                      <a:lnTo>
                        <a:pt x="102" y="363"/>
                      </a:lnTo>
                      <a:lnTo>
                        <a:pt x="105" y="362"/>
                      </a:lnTo>
                      <a:lnTo>
                        <a:pt x="107" y="360"/>
                      </a:lnTo>
                      <a:lnTo>
                        <a:pt x="109" y="358"/>
                      </a:lnTo>
                      <a:lnTo>
                        <a:pt x="111" y="356"/>
                      </a:lnTo>
                      <a:lnTo>
                        <a:pt x="113" y="354"/>
                      </a:lnTo>
                      <a:lnTo>
                        <a:pt x="115" y="352"/>
                      </a:lnTo>
                      <a:lnTo>
                        <a:pt x="116" y="350"/>
                      </a:lnTo>
                      <a:lnTo>
                        <a:pt x="118" y="348"/>
                      </a:lnTo>
                      <a:lnTo>
                        <a:pt x="120" y="346"/>
                      </a:lnTo>
                      <a:lnTo>
                        <a:pt x="122" y="344"/>
                      </a:lnTo>
                      <a:lnTo>
                        <a:pt x="123" y="342"/>
                      </a:lnTo>
                      <a:lnTo>
                        <a:pt x="125" y="340"/>
                      </a:lnTo>
                      <a:lnTo>
                        <a:pt x="127" y="338"/>
                      </a:lnTo>
                      <a:lnTo>
                        <a:pt x="129" y="336"/>
                      </a:lnTo>
                      <a:lnTo>
                        <a:pt x="130" y="333"/>
                      </a:lnTo>
                      <a:lnTo>
                        <a:pt x="132" y="331"/>
                      </a:lnTo>
                      <a:lnTo>
                        <a:pt x="134" y="329"/>
                      </a:lnTo>
                      <a:lnTo>
                        <a:pt x="135" y="326"/>
                      </a:lnTo>
                      <a:lnTo>
                        <a:pt x="137" y="324"/>
                      </a:lnTo>
                      <a:lnTo>
                        <a:pt x="138" y="322"/>
                      </a:lnTo>
                      <a:lnTo>
                        <a:pt x="140" y="319"/>
                      </a:lnTo>
                      <a:lnTo>
                        <a:pt x="141" y="317"/>
                      </a:lnTo>
                      <a:lnTo>
                        <a:pt x="143" y="315"/>
                      </a:lnTo>
                      <a:lnTo>
                        <a:pt x="144" y="312"/>
                      </a:lnTo>
                      <a:lnTo>
                        <a:pt x="145" y="310"/>
                      </a:lnTo>
                      <a:lnTo>
                        <a:pt x="147" y="307"/>
                      </a:lnTo>
                      <a:lnTo>
                        <a:pt x="148" y="304"/>
                      </a:lnTo>
                      <a:lnTo>
                        <a:pt x="149" y="302"/>
                      </a:lnTo>
                      <a:lnTo>
                        <a:pt x="150" y="299"/>
                      </a:lnTo>
                      <a:lnTo>
                        <a:pt x="152" y="297"/>
                      </a:lnTo>
                      <a:lnTo>
                        <a:pt x="153" y="294"/>
                      </a:lnTo>
                      <a:lnTo>
                        <a:pt x="154" y="291"/>
                      </a:lnTo>
                      <a:lnTo>
                        <a:pt x="155" y="288"/>
                      </a:lnTo>
                      <a:lnTo>
                        <a:pt x="156" y="286"/>
                      </a:lnTo>
                      <a:lnTo>
                        <a:pt x="157" y="283"/>
                      </a:lnTo>
                      <a:lnTo>
                        <a:pt x="158" y="280"/>
                      </a:lnTo>
                      <a:lnTo>
                        <a:pt x="159" y="277"/>
                      </a:lnTo>
                      <a:lnTo>
                        <a:pt x="160" y="274"/>
                      </a:lnTo>
                      <a:lnTo>
                        <a:pt x="161" y="271"/>
                      </a:lnTo>
                      <a:lnTo>
                        <a:pt x="161" y="268"/>
                      </a:lnTo>
                      <a:lnTo>
                        <a:pt x="162" y="265"/>
                      </a:lnTo>
                      <a:lnTo>
                        <a:pt x="163" y="262"/>
                      </a:lnTo>
                      <a:lnTo>
                        <a:pt x="163" y="259"/>
                      </a:lnTo>
                      <a:lnTo>
                        <a:pt x="164" y="256"/>
                      </a:lnTo>
                      <a:lnTo>
                        <a:pt x="165" y="253"/>
                      </a:lnTo>
                      <a:lnTo>
                        <a:pt x="165" y="250"/>
                      </a:lnTo>
                      <a:lnTo>
                        <a:pt x="165" y="246"/>
                      </a:lnTo>
                      <a:lnTo>
                        <a:pt x="166" y="243"/>
                      </a:lnTo>
                      <a:lnTo>
                        <a:pt x="166" y="240"/>
                      </a:lnTo>
                      <a:lnTo>
                        <a:pt x="167" y="236"/>
                      </a:lnTo>
                      <a:lnTo>
                        <a:pt x="167" y="233"/>
                      </a:lnTo>
                      <a:lnTo>
                        <a:pt x="167" y="229"/>
                      </a:lnTo>
                      <a:lnTo>
                        <a:pt x="167" y="225"/>
                      </a:lnTo>
                      <a:lnTo>
                        <a:pt x="167" y="222"/>
                      </a:lnTo>
                      <a:lnTo>
                        <a:pt x="167" y="218"/>
                      </a:lnTo>
                      <a:lnTo>
                        <a:pt x="167" y="214"/>
                      </a:lnTo>
                      <a:lnTo>
                        <a:pt x="167" y="210"/>
                      </a:lnTo>
                      <a:lnTo>
                        <a:pt x="167" y="206"/>
                      </a:lnTo>
                      <a:lnTo>
                        <a:pt x="167" y="206"/>
                      </a:lnTo>
                      <a:lnTo>
                        <a:pt x="167" y="0"/>
                      </a:lnTo>
                    </a:path>
                  </a:pathLst>
                </a:custGeom>
                <a:noFill/>
                <a:ln w="9">
                  <a:solidFill>
                    <a:srgbClr val="A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0" name="Freeform 53"/>
                <p:cNvSpPr>
                  <a:spLocks/>
                </p:cNvSpPr>
                <p:nvPr/>
              </p:nvSpPr>
              <p:spPr bwMode="auto">
                <a:xfrm>
                  <a:off x="6853238" y="3738563"/>
                  <a:ext cx="211137" cy="87312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27"/>
                    </a:cxn>
                    <a:cxn ang="0">
                      <a:pos x="66" y="55"/>
                    </a:cxn>
                    <a:cxn ang="0">
                      <a:pos x="133" y="27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133" h="55">
                      <a:moveTo>
                        <a:pt x="66" y="0"/>
                      </a:moveTo>
                      <a:lnTo>
                        <a:pt x="0" y="27"/>
                      </a:lnTo>
                      <a:lnTo>
                        <a:pt x="66" y="55"/>
                      </a:lnTo>
                      <a:lnTo>
                        <a:pt x="133" y="2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1" name="Freeform 54"/>
                <p:cNvSpPr>
                  <a:spLocks/>
                </p:cNvSpPr>
                <p:nvPr/>
              </p:nvSpPr>
              <p:spPr bwMode="auto">
                <a:xfrm>
                  <a:off x="6853238" y="3738563"/>
                  <a:ext cx="211137" cy="88900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0" y="28"/>
                    </a:cxn>
                    <a:cxn ang="0">
                      <a:pos x="67" y="56"/>
                    </a:cxn>
                    <a:cxn ang="0">
                      <a:pos x="133" y="28"/>
                    </a:cxn>
                    <a:cxn ang="0">
                      <a:pos x="67" y="0"/>
                    </a:cxn>
                    <a:cxn ang="0">
                      <a:pos x="67" y="5"/>
                    </a:cxn>
                    <a:cxn ang="0">
                      <a:pos x="121" y="28"/>
                    </a:cxn>
                    <a:cxn ang="0">
                      <a:pos x="67" y="50"/>
                    </a:cxn>
                    <a:cxn ang="0">
                      <a:pos x="13" y="28"/>
                    </a:cxn>
                    <a:cxn ang="0">
                      <a:pos x="67" y="5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33" h="56">
                      <a:moveTo>
                        <a:pt x="67" y="0"/>
                      </a:moveTo>
                      <a:lnTo>
                        <a:pt x="0" y="28"/>
                      </a:lnTo>
                      <a:lnTo>
                        <a:pt x="67" y="56"/>
                      </a:lnTo>
                      <a:lnTo>
                        <a:pt x="133" y="28"/>
                      </a:lnTo>
                      <a:lnTo>
                        <a:pt x="67" y="0"/>
                      </a:lnTo>
                      <a:lnTo>
                        <a:pt x="67" y="5"/>
                      </a:lnTo>
                      <a:lnTo>
                        <a:pt x="121" y="28"/>
                      </a:lnTo>
                      <a:lnTo>
                        <a:pt x="67" y="50"/>
                      </a:lnTo>
                      <a:lnTo>
                        <a:pt x="13" y="28"/>
                      </a:lnTo>
                      <a:lnTo>
                        <a:pt x="67" y="5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2" name="Oval 55"/>
                <p:cNvSpPr>
                  <a:spLocks noChangeArrowheads="1"/>
                </p:cNvSpPr>
                <p:nvPr/>
              </p:nvSpPr>
              <p:spPr bwMode="auto">
                <a:xfrm>
                  <a:off x="4810125" y="3722688"/>
                  <a:ext cx="114300" cy="114300"/>
                </a:xfrm>
                <a:prstGeom prst="ellipse">
                  <a:avLst/>
                </a:prstGeom>
                <a:solidFill>
                  <a:srgbClr val="FFFFFF"/>
                </a:solidFill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3" name="Line 56"/>
                <p:cNvSpPr>
                  <a:spLocks noChangeShapeType="1"/>
                </p:cNvSpPr>
                <p:nvPr/>
              </p:nvSpPr>
              <p:spPr bwMode="auto">
                <a:xfrm>
                  <a:off x="4838700" y="3752850"/>
                  <a:ext cx="61912" cy="6032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4838700" y="3752850"/>
                  <a:ext cx="61912" cy="6032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5" name="Rectangle 58"/>
                <p:cNvSpPr>
                  <a:spLocks noChangeArrowheads="1"/>
                </p:cNvSpPr>
                <p:nvPr/>
              </p:nvSpPr>
              <p:spPr bwMode="auto">
                <a:xfrm>
                  <a:off x="4835525" y="3748088"/>
                  <a:ext cx="63500" cy="650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  <p:sp>
              <p:nvSpPr>
                <p:cNvPr id="326" name="Rectangle 59"/>
                <p:cNvSpPr>
                  <a:spLocks noChangeArrowheads="1"/>
                </p:cNvSpPr>
                <p:nvPr/>
              </p:nvSpPr>
              <p:spPr bwMode="auto">
                <a:xfrm>
                  <a:off x="4810125" y="3722688"/>
                  <a:ext cx="114300" cy="115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310" name="Rectangle 60"/>
              <p:cNvSpPr>
                <a:spLocks noChangeArrowheads="1"/>
              </p:cNvSpPr>
              <p:nvPr/>
            </p:nvSpPr>
            <p:spPr bwMode="auto">
              <a:xfrm>
                <a:off x="4618038" y="3146425"/>
                <a:ext cx="2659062" cy="1463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1" name="Rectangle 61"/>
              <p:cNvSpPr>
                <a:spLocks noChangeArrowheads="1"/>
              </p:cNvSpPr>
              <p:nvPr/>
            </p:nvSpPr>
            <p:spPr bwMode="auto">
              <a:xfrm>
                <a:off x="3522663" y="3144838"/>
                <a:ext cx="4822825" cy="1468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398" name="TextBox 397"/>
          <p:cNvSpPr txBox="1"/>
          <p:nvPr/>
        </p:nvSpPr>
        <p:spPr>
          <a:xfrm>
            <a:off x="2915816" y="899428"/>
            <a:ext cx="165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Stage 5: Society</a:t>
            </a:r>
            <a:endParaRPr lang="nl-NL" dirty="0">
              <a:latin typeface="Calibri" pitchFamily="34" charset="0"/>
            </a:endParaRPr>
          </a:p>
        </p:txBody>
      </p:sp>
      <p:sp>
        <p:nvSpPr>
          <p:cNvPr id="400" name="Text Box 11"/>
          <p:cNvSpPr txBox="1">
            <a:spLocks noChangeArrowheads="1"/>
          </p:cNvSpPr>
          <p:nvPr/>
        </p:nvSpPr>
        <p:spPr bwMode="auto">
          <a:xfrm>
            <a:off x="2915816" y="44624"/>
            <a:ext cx="6156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l-NL" b="1" dirty="0" err="1" smtClean="0">
                <a:solidFill>
                  <a:srgbClr val="004800"/>
                </a:solidFill>
              </a:rPr>
              <a:t>Organisation</a:t>
            </a:r>
            <a:r>
              <a:rPr lang="nl-NL" b="1" dirty="0" smtClean="0">
                <a:solidFill>
                  <a:srgbClr val="004800"/>
                </a:solidFill>
              </a:rPr>
              <a:t> </a:t>
            </a:r>
            <a:r>
              <a:rPr lang="nl-NL" b="1" dirty="0" err="1" smtClean="0">
                <a:solidFill>
                  <a:srgbClr val="004800"/>
                </a:solidFill>
              </a:rPr>
              <a:t>development</a:t>
            </a:r>
            <a:r>
              <a:rPr lang="nl-NL" i="1" dirty="0" smtClean="0">
                <a:solidFill>
                  <a:srgbClr val="004800"/>
                </a:solidFill>
              </a:rPr>
              <a:t> </a:t>
            </a:r>
            <a:r>
              <a:rPr lang="en-US" sz="1600" i="1" dirty="0" smtClean="0">
                <a:solidFill>
                  <a:srgbClr val="004800"/>
                </a:solidFill>
              </a:rPr>
              <a:t>(EFQM, AISHE)</a:t>
            </a:r>
            <a:r>
              <a:rPr lang="en-US" i="1" dirty="0" smtClean="0">
                <a:solidFill>
                  <a:srgbClr val="004800"/>
                </a:solidFill>
              </a:rPr>
              <a:t>: </a:t>
            </a:r>
            <a:r>
              <a:rPr lang="en-US" b="1" u="sng" dirty="0" smtClean="0">
                <a:solidFill>
                  <a:srgbClr val="C00000"/>
                </a:solidFill>
              </a:rPr>
              <a:t>5 stages</a:t>
            </a:r>
            <a:endParaRPr lang="nl-NL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18297E-6 L -0.50295 -0.422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8297E-6 L -0.50312 -0.15985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50503 0.1025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00" y="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05507E-6 L -0.50347 0.3331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0" y="167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713305"/>
              </p:ext>
            </p:extLst>
          </p:nvPr>
        </p:nvGraphicFramePr>
        <p:xfrm>
          <a:off x="-1" y="-1"/>
          <a:ext cx="9144002" cy="694582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8470"/>
                <a:gridCol w="1828470"/>
                <a:gridCol w="1829296"/>
                <a:gridCol w="1828470"/>
                <a:gridCol w="1829296"/>
              </a:tblGrid>
              <a:tr h="202180">
                <a:tc gridSpan="5"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nl-NL" sz="2000" b="1" dirty="0">
                          <a:latin typeface="Calibri" pitchFamily="34" charset="0"/>
                          <a:cs typeface="Arial"/>
                        </a:rPr>
                        <a:t>E-1.  </a:t>
                      </a:r>
                      <a:r>
                        <a:rPr lang="nl-NL" sz="2000" b="1" dirty="0" err="1" smtClean="0">
                          <a:latin typeface="Calibri" pitchFamily="34" charset="0"/>
                          <a:cs typeface="Arial"/>
                        </a:rPr>
                        <a:t>Education</a:t>
                      </a:r>
                      <a:r>
                        <a:rPr lang="nl-NL" sz="2000" b="1" dirty="0" smtClean="0">
                          <a:latin typeface="Calibri" pitchFamily="34" charset="0"/>
                          <a:cs typeface="Arial"/>
                        </a:rPr>
                        <a:t> Goals</a:t>
                      </a:r>
                      <a:endParaRPr lang="nl-NL" sz="2000" b="1" dirty="0">
                        <a:latin typeface="Calibri" pitchFamily="34" charset="0"/>
                        <a:cs typeface="Arial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959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graduate profile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determines the end goals of the education, i.e. the characterization of the professional who leaves the educational program and enters the professional field. </a:t>
                      </a:r>
                      <a:endParaRPr lang="en-US" sz="18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Various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terms are used for the graduate profile, e.g.: “educational program goals”; “professional profile”; ”academic qualifications”, “professional competencies”. etc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endParaRPr lang="nl-NL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662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1: 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Activity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2: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Process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3: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4: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Chain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5: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Society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</a:tr>
              <a:tr h="4751263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graduate profile contains some 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clearly recognizable aspects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SD.</a:t>
                      </a: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Within the own disciplinary context, the profile contains </a:t>
                      </a: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all or most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relevant aspects of SD.</a:t>
                      </a: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The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profile is explicitly </a:t>
                      </a:r>
                      <a:r>
                        <a:rPr lang="en-US" sz="1800" u="sng" kern="1200" dirty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based on the vision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of the organization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on SD.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  <a:defRPr/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Students</a:t>
                      </a: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are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actively involved in the determination of the profile.</a:t>
                      </a:r>
                      <a:endParaRPr lang="nl-NL" sz="18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professional field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is actively involved in the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determination of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profile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u="none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 smtClean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Society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is actively involved in the </a:t>
                      </a: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determination of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profile.</a:t>
                      </a: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18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Compared </a:t>
                      </a:r>
                      <a:r>
                        <a:rPr lang="en-US" sz="180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to similar institutions 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the organization fulfils </a:t>
                      </a:r>
                      <a:r>
                        <a:rPr lang="en-US" sz="1800">
                          <a:latin typeface="Calibri" pitchFamily="34" charset="0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180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800" smtClean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800" u="sng" kern="1200" smtClean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leading </a:t>
                      </a:r>
                      <a:r>
                        <a:rPr lang="en-US" sz="1800" u="sng" kern="1200" dirty="0">
                          <a:solidFill>
                            <a:srgbClr val="0000FF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role</a:t>
                      </a:r>
                      <a:r>
                        <a:rPr lang="en-US" sz="1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with respect to the determination of the profile.</a:t>
                      </a:r>
                      <a:endParaRPr lang="nl-NL" sz="18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401697"/>
              </p:ext>
            </p:extLst>
          </p:nvPr>
        </p:nvGraphicFramePr>
        <p:xfrm>
          <a:off x="-1" y="-1"/>
          <a:ext cx="9144002" cy="6945823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8470"/>
                <a:gridCol w="1828470"/>
                <a:gridCol w="1829296"/>
                <a:gridCol w="1828470"/>
                <a:gridCol w="1829296"/>
              </a:tblGrid>
              <a:tr h="202180">
                <a:tc gridSpan="5">
                  <a:txBody>
                    <a:bodyPr/>
                    <a:lstStyle/>
                    <a:p>
                      <a:pPr marL="457200" indent="-45720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449580" algn="l"/>
                        </a:tabLst>
                      </a:pPr>
                      <a:r>
                        <a:rPr lang="nl-NL" sz="2000" b="1" dirty="0">
                          <a:latin typeface="Calibri" pitchFamily="34" charset="0"/>
                          <a:cs typeface="Arial"/>
                        </a:rPr>
                        <a:t>E-1.  </a:t>
                      </a:r>
                      <a:r>
                        <a:rPr lang="nl-NL" sz="2000" b="1" dirty="0" err="1" smtClean="0">
                          <a:latin typeface="Calibri" pitchFamily="34" charset="0"/>
                          <a:cs typeface="Arial"/>
                        </a:rPr>
                        <a:t>Education</a:t>
                      </a:r>
                      <a:r>
                        <a:rPr lang="nl-NL" sz="2000" b="1" dirty="0" smtClean="0">
                          <a:latin typeface="Calibri" pitchFamily="34" charset="0"/>
                          <a:cs typeface="Arial"/>
                        </a:rPr>
                        <a:t> Goals</a:t>
                      </a:r>
                      <a:endParaRPr lang="nl-NL" sz="2000" b="1" dirty="0">
                        <a:latin typeface="Calibri" pitchFamily="34" charset="0"/>
                        <a:cs typeface="Arial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88959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en-US" sz="1800" u="sng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graduate profile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determines the end goals of the education, i.e. the characterization of the professional who leaves the educational program and enters the professional field. </a:t>
                      </a:r>
                      <a:endParaRPr lang="en-US" sz="1800" dirty="0" smtClean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Various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terms are used for the graduate profile, e.g.: “educational program goals”; “professional profile”; ”academic qualifications”, “professional competencies”. etc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endParaRPr lang="nl-NL" sz="16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6628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1: 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Activity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2: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Process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3: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4: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 err="1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Chain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i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Stage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5:</a:t>
                      </a:r>
                      <a:b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nl-NL" sz="1800" b="1" dirty="0">
                          <a:solidFill>
                            <a:srgbClr val="C00000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Society</a:t>
                      </a:r>
                      <a:r>
                        <a:rPr lang="nl-NL" sz="1800" b="1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nl-NL" sz="1800" b="1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oriented</a:t>
                      </a:r>
                      <a:endParaRPr lang="nl-NL" sz="1800" b="1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B"/>
                    </a:solidFill>
                  </a:tcPr>
                </a:tc>
              </a:tr>
              <a:tr h="4751263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graduate profile contains some </a:t>
                      </a:r>
                      <a:r>
                        <a:rPr lang="en-US" sz="1800" u="sng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clearly recognizable aspects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SD.</a:t>
                      </a: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Within the own disciplinary context, the profile contains </a:t>
                      </a:r>
                      <a:r>
                        <a:rPr lang="en-US" sz="1800" u="sng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all or most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relevant aspects of SD.</a:t>
                      </a: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The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profile is explicitly </a:t>
                      </a:r>
                      <a:r>
                        <a:rPr lang="en-US" sz="1800" u="sng" kern="12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based on the vision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of the organization 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on SD.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Students</a:t>
                      </a:r>
                      <a:r>
                        <a:rPr lang="en-US" sz="1800" u="none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are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actively involved in the determination of the profile.</a:t>
                      </a:r>
                      <a:endParaRPr lang="nl-NL" sz="1800" dirty="0" smtClean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professional field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is actively involved in the 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determination of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profile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4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u="none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800" u="sng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Society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is actively involved in the </a:t>
                      </a: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determination of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profile.</a:t>
                      </a: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Bef>
                          <a:spcPts val="1800"/>
                        </a:spcBef>
                        <a:spcAft>
                          <a:spcPts val="0"/>
                        </a:spcAft>
                        <a:buFontTx/>
                        <a:buChar char="-"/>
                        <a:tabLst>
                          <a:tab pos="359410" algn="l"/>
                          <a:tab pos="719455" algn="l"/>
                          <a:tab pos="1078865" algn="l"/>
                          <a:tab pos="1438910" algn="l"/>
                          <a:tab pos="1798320" algn="l"/>
                          <a:tab pos="2157730" algn="l"/>
                          <a:tab pos="2517775" algn="l"/>
                          <a:tab pos="2877185" algn="l"/>
                          <a:tab pos="3237230" algn="l"/>
                          <a:tab pos="3596640" algn="l"/>
                          <a:tab pos="3956050" algn="l"/>
                          <a:tab pos="4316095" algn="l"/>
                          <a:tab pos="4675505" algn="l"/>
                          <a:tab pos="5035550" algn="l"/>
                          <a:tab pos="5394960" algn="l"/>
                          <a:tab pos="5754370" algn="l"/>
                          <a:tab pos="6114415" algn="l"/>
                          <a:tab pos="6473825" algn="l"/>
                          <a:tab pos="6833870" algn="l"/>
                          <a:tab pos="7193280" algn="l"/>
                          <a:tab pos="7552690" algn="l"/>
                          <a:tab pos="7912735" algn="l"/>
                          <a:tab pos="8272145" algn="l"/>
                          <a:tab pos="8632190" algn="l"/>
                          <a:tab pos="8991600" algn="l"/>
                          <a:tab pos="9351010" algn="l"/>
                          <a:tab pos="9711055" algn="l"/>
                          <a:tab pos="10070465" algn="l"/>
                          <a:tab pos="10430510" algn="l"/>
                          <a:tab pos="10789920" algn="l"/>
                          <a:tab pos="11149330" algn="l"/>
                          <a:tab pos="11509375" algn="l"/>
                        </a:tabLst>
                      </a:pPr>
                      <a:r>
                        <a:rPr lang="en-US" sz="1800" dirty="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Compared </a:t>
                      </a:r>
                      <a:r>
                        <a:rPr lang="en-US" sz="180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to similar institutions 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the organization fulfils </a:t>
                      </a:r>
                      <a:r>
                        <a:rPr lang="en-US" sz="180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a </a:t>
                      </a:r>
                      <a:r>
                        <a:rPr lang="en-US" sz="180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80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</a:br>
                      <a:r>
                        <a:rPr lang="en-US" sz="1800" u="sng" kern="1200" smtClean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leading </a:t>
                      </a:r>
                      <a:r>
                        <a:rPr lang="en-US" sz="1800" u="sng" kern="12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role</a:t>
                      </a:r>
                      <a:r>
                        <a:rPr lang="en-US" sz="1800" dirty="0">
                          <a:solidFill>
                            <a:srgbClr val="FFE7E7"/>
                          </a:solidFill>
                          <a:latin typeface="Calibri" pitchFamily="34" charset="0"/>
                          <a:ea typeface="Times New Roman"/>
                          <a:cs typeface="Times New Roman"/>
                        </a:rPr>
                        <a:t> with respect to the determination of the profile.</a:t>
                      </a:r>
                      <a:endParaRPr lang="nl-NL" sz="1800" dirty="0">
                        <a:solidFill>
                          <a:srgbClr val="FFE7E7"/>
                        </a:solidFill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46778" marR="46778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E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3123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ource for example - lay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71450"/>
            <a:ext cx="67627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Source for example - lay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71450"/>
            <a:ext cx="67627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Source for example - layer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571450"/>
            <a:ext cx="676275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9" name="Group 20518"/>
          <p:cNvGrpSpPr/>
          <p:nvPr/>
        </p:nvGrpSpPr>
        <p:grpSpPr>
          <a:xfrm>
            <a:off x="1187450" y="560338"/>
            <a:ext cx="6762750" cy="6457950"/>
            <a:chOff x="1187450" y="188913"/>
            <a:chExt cx="6762750" cy="6457950"/>
          </a:xfrm>
        </p:grpSpPr>
        <p:pic>
          <p:nvPicPr>
            <p:cNvPr id="17415" name="Picture 7" descr="Source for example - layer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88913"/>
              <a:ext cx="6762750" cy="645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TextBox 1"/>
            <p:cNvSpPr txBox="1"/>
            <p:nvPr/>
          </p:nvSpPr>
          <p:spPr>
            <a:xfrm>
              <a:off x="6516216" y="5477847"/>
              <a:ext cx="838691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smtClean="0">
                  <a:latin typeface="Times New Roman" pitchFamily="18" charset="0"/>
                  <a:cs typeface="Times New Roman" pitchFamily="18" charset="0"/>
                </a:rPr>
                <a:t>Certificate</a:t>
              </a:r>
              <a:endParaRPr lang="nl-NL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sp useBgFill="1">
          <p:nvSpPr>
            <p:cNvPr id="7" name="TextBox 6"/>
            <p:cNvSpPr txBox="1"/>
            <p:nvPr/>
          </p:nvSpPr>
          <p:spPr>
            <a:xfrm>
              <a:off x="6469613" y="5744289"/>
              <a:ext cx="838691" cy="276999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smtClean="0">
                  <a:latin typeface="Times New Roman" pitchFamily="18" charset="0"/>
                  <a:cs typeface="Times New Roman" pitchFamily="18" charset="0"/>
                </a:rPr>
                <a:t>Certificate</a:t>
              </a:r>
              <a:endParaRPr lang="nl-NL" sz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1520" y="-27384"/>
            <a:ext cx="7488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36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ESD Certificate </a:t>
            </a:r>
            <a:r>
              <a:rPr lang="en-US" sz="3600" b="1" smtClean="0">
                <a:latin typeface="Calibri" pitchFamily="34" charset="0"/>
                <a:cs typeface="Calibri" pitchFamily="34" charset="0"/>
              </a:rPr>
              <a:t>based on AISHE 1.0:</a:t>
            </a:r>
            <a:endParaRPr lang="en-US" sz="24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2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6486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nl-NL" sz="3600" b="1" dirty="0" err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assessment</a:t>
            </a:r>
            <a:r>
              <a:rPr lang="nl-NL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3600" b="1" dirty="0" err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process</a:t>
            </a:r>
            <a:endParaRPr lang="nl-NL" sz="32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755650" y="1227138"/>
            <a:ext cx="7561263" cy="3785652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000" b="1" dirty="0">
                <a:solidFill>
                  <a:srgbClr val="0000CC"/>
                </a:solidFill>
              </a:rPr>
              <a:t>Participation by ca. 15 people: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1 or more managers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Ca</a:t>
            </a:r>
            <a:r>
              <a:rPr lang="en-US" sz="2000"/>
              <a:t>. </a:t>
            </a:r>
            <a:r>
              <a:rPr lang="en-US" sz="2000" smtClean="0"/>
              <a:t>6 </a:t>
            </a:r>
            <a:r>
              <a:rPr lang="en-US" sz="2000" dirty="0"/>
              <a:t>professors / lecturers / teachers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Ca</a:t>
            </a:r>
            <a:r>
              <a:rPr lang="en-US" sz="2000"/>
              <a:t>. </a:t>
            </a:r>
            <a:r>
              <a:rPr lang="en-US" sz="2000" smtClean="0"/>
              <a:t>6 </a:t>
            </a:r>
            <a:r>
              <a:rPr lang="en-US" sz="2000" dirty="0"/>
              <a:t>students</a:t>
            </a:r>
          </a:p>
          <a:p>
            <a:pPr marL="342900" indent="-342900">
              <a:buFontTx/>
              <a:buChar char="•"/>
            </a:pPr>
            <a:r>
              <a:rPr lang="en-US" sz="2000" dirty="0"/>
              <a:t>1 or more </a:t>
            </a:r>
            <a:r>
              <a:rPr lang="en-US" sz="2000"/>
              <a:t>non-teaching </a:t>
            </a:r>
            <a:r>
              <a:rPr lang="en-US" sz="2000" smtClean="0"/>
              <a:t>staff</a:t>
            </a:r>
          </a:p>
          <a:p>
            <a:pPr marL="342900" indent="-342900">
              <a:buFontTx/>
              <a:buChar char="•"/>
            </a:pPr>
            <a:r>
              <a:rPr lang="en-US" sz="2000" smtClean="0"/>
              <a:t>1 or more members of professional field</a:t>
            </a:r>
            <a:endParaRPr lang="en-US" sz="2000" dirty="0"/>
          </a:p>
          <a:p>
            <a:pPr marL="342900" indent="-342900">
              <a:buFontTx/>
              <a:buChar char="•"/>
            </a:pPr>
            <a:endParaRPr lang="en-US" sz="2000" dirty="0"/>
          </a:p>
          <a:p>
            <a:pPr marL="342900" indent="-342900"/>
            <a:r>
              <a:rPr lang="en-US" sz="2000" b="1" dirty="0">
                <a:solidFill>
                  <a:srgbClr val="0000CC"/>
                </a:solidFill>
              </a:rPr>
              <a:t>Time use</a:t>
            </a:r>
            <a:r>
              <a:rPr lang="en-US" sz="2000" b="1">
                <a:solidFill>
                  <a:srgbClr val="0000CC"/>
                </a:solidFill>
              </a:rPr>
              <a:t>: </a:t>
            </a:r>
            <a:r>
              <a:rPr lang="en-US" sz="2000" b="1" smtClean="0">
                <a:solidFill>
                  <a:srgbClr val="0000CC"/>
                </a:solidFill>
              </a:rPr>
              <a:t>most of a </a:t>
            </a:r>
            <a:r>
              <a:rPr lang="en-US" sz="2000" b="1" dirty="0">
                <a:solidFill>
                  <a:srgbClr val="0000CC"/>
                </a:solidFill>
              </a:rPr>
              <a:t>day:</a:t>
            </a:r>
            <a:r>
              <a:rPr lang="en-US" sz="2000" dirty="0"/>
              <a:t> 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Introduction by assessor			……..   45 min.</a:t>
            </a:r>
          </a:p>
          <a:p>
            <a:pPr marL="342900" indent="-342900">
              <a:buFontTx/>
              <a:buAutoNum type="arabicPeriod"/>
            </a:pPr>
            <a:r>
              <a:rPr lang="en-US" sz="2000" dirty="0"/>
              <a:t>Individual scoring by AISHE participants	……..   45 min.</a:t>
            </a:r>
          </a:p>
          <a:p>
            <a:pPr marL="342900" indent="-342900">
              <a:buFontTx/>
              <a:buAutoNum type="arabicPeriod"/>
            </a:pPr>
            <a:r>
              <a:rPr lang="en-US" sz="2000" u="sng" dirty="0"/>
              <a:t>Consensus meeting				</a:t>
            </a:r>
            <a:r>
              <a:rPr lang="en-US" sz="2000" u="sng"/>
              <a:t>…….. </a:t>
            </a:r>
            <a:r>
              <a:rPr lang="en-US" sz="2000" u="sng" smtClean="0"/>
              <a:t>   4 </a:t>
            </a:r>
            <a:r>
              <a:rPr lang="en-US" sz="2000" u="sng" dirty="0"/>
              <a:t>hours</a:t>
            </a:r>
          </a:p>
          <a:p>
            <a:pPr marL="342900" indent="-342900"/>
            <a:r>
              <a:rPr lang="en-US" sz="2000" b="1" smtClean="0">
                <a:solidFill>
                  <a:srgbClr val="0000CC"/>
                </a:solidFill>
              </a:rPr>
              <a:t>Total</a:t>
            </a:r>
            <a:r>
              <a:rPr lang="en-US" sz="2000" dirty="0">
                <a:solidFill>
                  <a:srgbClr val="0000CC"/>
                </a:solidFill>
              </a:rPr>
              <a:t>				</a:t>
            </a:r>
            <a:r>
              <a:rPr lang="en-US" sz="2000">
                <a:solidFill>
                  <a:srgbClr val="0000CC"/>
                </a:solidFill>
              </a:rPr>
              <a:t>	 </a:t>
            </a:r>
            <a:r>
              <a:rPr lang="en-US" sz="2000" smtClean="0">
                <a:solidFill>
                  <a:srgbClr val="0000CC"/>
                </a:solidFill>
              </a:rPr>
              <a:t>       ……..    5 - 6 </a:t>
            </a:r>
            <a:r>
              <a:rPr lang="en-US" sz="2000" dirty="0">
                <a:solidFill>
                  <a:srgbClr val="0000CC"/>
                </a:solidFill>
              </a:rPr>
              <a:t>hours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362200" y="1143000"/>
            <a:ext cx="8229600" cy="5867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592388" y="1617663"/>
          <a:ext cx="7747000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84" name="Document" r:id="rId5" imgW="6092280" imgH="3699360" progId="Word.Document.8">
                  <p:embed/>
                </p:oleObj>
              </mc:Choice>
              <mc:Fallback>
                <p:oleObj name="Document" r:id="rId5" imgW="6092280" imgH="36993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388" y="1617663"/>
                        <a:ext cx="7747000" cy="467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66294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3600" b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Part of </a:t>
            </a:r>
            <a:r>
              <a:rPr lang="nl-NL" sz="3600" b="1" dirty="0" err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lang="nl-NL" sz="3600" b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nl-NL" sz="3800" b="1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AISHE</a:t>
            </a:r>
            <a:r>
              <a:rPr lang="nl-NL" sz="3600" b="1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report:</a:t>
            </a:r>
            <a:endParaRPr lang="nl-NL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533400" y="2038350"/>
            <a:ext cx="22860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oval" w="med" len="med"/>
            <a:tailEnd type="triangle" w="med" len="lg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7526" name="Line 6"/>
          <p:cNvSpPr>
            <a:spLocks noChangeShapeType="1"/>
          </p:cNvSpPr>
          <p:nvPr/>
        </p:nvSpPr>
        <p:spPr bwMode="auto">
          <a:xfrm>
            <a:off x="533400" y="2819400"/>
            <a:ext cx="22860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oval" w="med" len="med"/>
            <a:tailEnd type="triangle" w="med" len="lg"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7527" name="Line 7"/>
          <p:cNvSpPr>
            <a:spLocks noChangeShapeType="1"/>
          </p:cNvSpPr>
          <p:nvPr/>
        </p:nvSpPr>
        <p:spPr bwMode="auto">
          <a:xfrm>
            <a:off x="533400" y="5334000"/>
            <a:ext cx="4800600" cy="0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 type="oval" w="med" len="med"/>
            <a:tailEnd type="triangle" w="med" len="lg"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nimBg="1"/>
      <p:bldP spid="107526" grpId="0" animBg="1"/>
      <p:bldP spid="1075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539552" y="1227138"/>
            <a:ext cx="7848872" cy="3293209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A coherent </a:t>
            </a:r>
            <a:r>
              <a:rPr lang="en-US" sz="2400" b="1" dirty="0" smtClean="0">
                <a:solidFill>
                  <a:srgbClr val="0000CC"/>
                </a:solidFill>
              </a:rPr>
              <a:t>report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/>
              <a:t>Realistic </a:t>
            </a:r>
            <a:r>
              <a:rPr lang="en-US" sz="2400" dirty="0" smtClean="0"/>
              <a:t>knowledge about what you have </a:t>
            </a:r>
            <a:r>
              <a:rPr lang="en-US" sz="2400" smtClean="0"/>
              <a:t>at </a:t>
            </a:r>
            <a:r>
              <a:rPr lang="en-US" sz="2400" b="1" smtClean="0">
                <a:solidFill>
                  <a:srgbClr val="0000CC"/>
                </a:solidFill>
              </a:rPr>
              <a:t>present</a:t>
            </a:r>
            <a:endParaRPr lang="en-US" sz="24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/>
              <a:t>An </a:t>
            </a:r>
            <a:r>
              <a:rPr lang="en-US" sz="2400" b="1">
                <a:solidFill>
                  <a:srgbClr val="0000CC"/>
                </a:solidFill>
              </a:rPr>
              <a:t>SD Policy Plan </a:t>
            </a:r>
            <a:r>
              <a:rPr lang="en-US" sz="2400" smtClean="0"/>
              <a:t>for </a:t>
            </a:r>
            <a:r>
              <a:rPr lang="en-US" sz="2400" dirty="0" smtClean="0"/>
              <a:t>the </a:t>
            </a:r>
            <a:r>
              <a:rPr lang="en-US" sz="2400" smtClean="0"/>
              <a:t>coming year(s)</a:t>
            </a:r>
            <a:endParaRPr lang="en-US" sz="2400" dirty="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/>
              <a:t>Managers</a:t>
            </a:r>
            <a:r>
              <a:rPr lang="en-US" sz="2400"/>
              <a:t>, staff &amp; </a:t>
            </a:r>
            <a:r>
              <a:rPr lang="en-US" sz="2400" smtClean="0"/>
              <a:t>students: </a:t>
            </a:r>
            <a:r>
              <a:rPr lang="en-US" sz="2400" b="1" smtClean="0">
                <a:solidFill>
                  <a:srgbClr val="0000CC"/>
                </a:solidFill>
              </a:rPr>
              <a:t>support</a:t>
            </a:r>
            <a:r>
              <a:rPr lang="en-US" sz="24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>
                <a:solidFill>
                  <a:srgbClr val="0000CC"/>
                </a:solidFill>
              </a:rPr>
              <a:t>enthusiasm</a:t>
            </a:r>
            <a:r>
              <a:rPr lang="en-US" sz="2400" b="1" smtClean="0">
                <a:solidFill>
                  <a:srgbClr val="0000CC"/>
                </a:solidFill>
              </a:rPr>
              <a:t>, passion</a:t>
            </a:r>
            <a:endParaRPr lang="en-US" sz="2400" smtClean="0"/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/>
              <a:t>If successful: the </a:t>
            </a:r>
            <a:r>
              <a:rPr lang="en-US" sz="2400" b="1">
                <a:solidFill>
                  <a:srgbClr val="0000CC"/>
                </a:solidFill>
              </a:rPr>
              <a:t>Certificate of SD in HE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(with 1 star, 2 stars, 3 stars …)</a:t>
            </a:r>
            <a:endParaRPr lang="en-US" sz="2400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6486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nl-NL" sz="3600" b="1" err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assessment</a:t>
            </a:r>
            <a:r>
              <a:rPr lang="nl-NL" sz="3600" b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3600" b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results</a:t>
            </a:r>
            <a:endParaRPr lang="nl-NL" sz="32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973" y="99499"/>
            <a:ext cx="8021748" cy="1708740"/>
            <a:chOff x="650408" y="1268760"/>
            <a:chExt cx="8021748" cy="1708740"/>
          </a:xfrm>
        </p:grpSpPr>
        <p:grpSp>
          <p:nvGrpSpPr>
            <p:cNvPr id="8" name="Group 7"/>
            <p:cNvGrpSpPr/>
            <p:nvPr/>
          </p:nvGrpSpPr>
          <p:grpSpPr>
            <a:xfrm>
              <a:off x="650408" y="1268760"/>
              <a:ext cx="8021748" cy="1708740"/>
              <a:chOff x="1694016" y="44624"/>
              <a:chExt cx="8021748" cy="17087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94016" y="260648"/>
                <a:ext cx="8021748" cy="1492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914400" indent="-914400">
                  <a:buAutoNum type="arabicPlain" startAt="3"/>
                </a:pPr>
                <a:r>
                  <a:rPr lang="en-US" sz="4800" smtClean="0">
                    <a:solidFill>
                      <a:srgbClr val="008000"/>
                    </a:solidFill>
                  </a:rPr>
                  <a:t>       Certificate  </a:t>
                </a:r>
                <a:r>
                  <a:rPr lang="en-US" sz="4800" smtClean="0">
                    <a:solidFill>
                      <a:srgbClr val="008000"/>
                    </a:solidFill>
                    <a:sym typeface="WP IconicSymbolsA"/>
                  </a:rPr>
                  <a:t>=  SISD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800" smtClean="0">
                    <a:sym typeface="WP IconicSymbolsA"/>
                  </a:rPr>
                  <a:t>“System Integration of Sustainable Development”</a:t>
                </a:r>
                <a:endParaRPr lang="en-US" sz="2800" dirty="0" smtClean="0">
                  <a:sym typeface="WP IconicSymbolsA"/>
                </a:endParaRPr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2447256" y="44624"/>
                <a:ext cx="761385" cy="720080"/>
              </a:xfrm>
              <a:prstGeom prst="star5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9" name="5-Point Star 8"/>
            <p:cNvSpPr/>
            <p:nvPr/>
          </p:nvSpPr>
          <p:spPr>
            <a:xfrm>
              <a:off x="1592559" y="1565176"/>
              <a:ext cx="761385" cy="720080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1794391" y="1772816"/>
              <a:ext cx="761385" cy="720080"/>
            </a:xfrm>
            <a:prstGeom prst="star5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5536" y="234888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Calibri" pitchFamily="34" charset="0"/>
                <a:cs typeface="Calibri" pitchFamily="34" charset="0"/>
              </a:rPr>
              <a:t>SISD not </a:t>
            </a:r>
            <a:r>
              <a:rPr lang="en-US" sz="2000">
                <a:latin typeface="Calibri" pitchFamily="34" charset="0"/>
                <a:cs typeface="Calibri" pitchFamily="34" charset="0"/>
              </a:rPr>
              <a:t>only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refers to </a:t>
            </a:r>
            <a:r>
              <a:rPr lang="en-US" sz="2000">
                <a:latin typeface="Calibri" pitchFamily="34" charset="0"/>
                <a:cs typeface="Calibri" pitchFamily="34" charset="0"/>
              </a:rPr>
              <a:t>a systematic integration of sustainable development into an educational organization, but also, even primarily, at integration at a </a:t>
            </a:r>
            <a:r>
              <a:rPr lang="en-US" sz="2400" b="1" i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systems</a:t>
            </a:r>
            <a:r>
              <a:rPr lang="en-US" sz="24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level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This implies </a:t>
            </a:r>
            <a:r>
              <a:rPr lang="en-US" sz="2000">
                <a:latin typeface="Calibri" pitchFamily="34" charset="0"/>
                <a:cs typeface="Calibri" pitchFamily="34" charset="0"/>
              </a:rPr>
              <a:t>that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SD has </a:t>
            </a:r>
            <a:r>
              <a:rPr lang="en-US" sz="2000">
                <a:latin typeface="Calibri" pitchFamily="34" charset="0"/>
                <a:cs typeface="Calibri" pitchFamily="34" charset="0"/>
              </a:rPr>
              <a:t>become a part of the </a:t>
            </a:r>
            <a:r>
              <a:rPr lang="en-US" sz="24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fundamental </a:t>
            </a:r>
            <a:r>
              <a:rPr lang="en-US" sz="2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nature</a:t>
            </a:r>
            <a:r>
              <a:rPr lang="en-US" sz="2400" b="1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n-US" sz="2000">
                <a:latin typeface="Calibri" pitchFamily="34" charset="0"/>
                <a:cs typeface="Calibri" pitchFamily="34" charset="0"/>
              </a:rPr>
              <a:t>the organization, of its very </a:t>
            </a:r>
            <a:r>
              <a:rPr lang="en-US" sz="24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identity</a:t>
            </a:r>
            <a:r>
              <a:rPr lang="en-US" sz="2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2000" smtClean="0">
                <a:latin typeface="Calibri" pitchFamily="34" charset="0"/>
                <a:cs typeface="Calibri" pitchFamily="34" charset="0"/>
              </a:rPr>
              <a:t>If </a:t>
            </a:r>
            <a:r>
              <a:rPr lang="en-US" sz="2000">
                <a:latin typeface="Calibri" pitchFamily="34" charset="0"/>
                <a:cs typeface="Calibri" pitchFamily="34" charset="0"/>
              </a:rPr>
              <a:t>this is the case,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sustainability </a:t>
            </a:r>
            <a:r>
              <a:rPr lang="en-US" sz="2000">
                <a:latin typeface="Calibri" pitchFamily="34" charset="0"/>
                <a:cs typeface="Calibri" pitchFamily="34" charset="0"/>
              </a:rPr>
              <a:t>has become a part of all or most activities, or at least of the thoughts and philosophies behind </a:t>
            </a:r>
            <a:r>
              <a:rPr lang="en-US" sz="2000" smtClean="0">
                <a:latin typeface="Calibri" pitchFamily="34" charset="0"/>
                <a:cs typeface="Calibri" pitchFamily="34" charset="0"/>
              </a:rPr>
              <a:t>them.</a:t>
            </a:r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Source: PhD dissertation, Roorda (2010), p. 138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1549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6" name="Picture 8" descr="C:\Documenten\Eigen boeken\Promotieonderzoek\Afbeeldingen\Fontys TNW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9" y="596658"/>
            <a:ext cx="8403282" cy="5928686"/>
          </a:xfrm>
          <a:prstGeom prst="rect">
            <a:avLst/>
          </a:prstGeom>
          <a:noFill/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7" name="Picture 9" descr="C:\Documenten\Eigen boeken\Promotieonderzoek\Afbeeldingen\Fontys TNW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0" y="600433"/>
            <a:ext cx="8402601" cy="59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8" name="Picture 10" descr="C:\Documenten\Eigen boeken\Promotieonderzoek\Afbeeldingen\Fontys TNW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0" y="594763"/>
            <a:ext cx="8402601" cy="59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19" name="Picture 11" descr="C:\Documenten\Eigen boeken\Promotieonderzoek\Afbeeldingen\Fontys TNW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0" y="594763"/>
            <a:ext cx="8402601" cy="593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20" name="Picture 12" descr="C:\Documenten\Eigen boeken\Promotieonderzoek\Afbeeldingen\Fontys TNW 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0" y="600433"/>
            <a:ext cx="8402601" cy="59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3421" name="Picture 13" descr="C:\Documenten\Eigen boeken\Promotieonderzoek\Afbeeldingen\Fontys TNW 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40" y="600433"/>
            <a:ext cx="8402601" cy="59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70359" y="44624"/>
            <a:ext cx="8594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400" i="1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Case: </a:t>
            </a:r>
            <a:r>
              <a:rPr lang="nl-NL" sz="240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Fontys University, School of Applied Sciences </a:t>
            </a:r>
            <a:r>
              <a:rPr lang="nl-NL" sz="240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(2001 – 2008)</a:t>
            </a:r>
          </a:p>
        </p:txBody>
      </p:sp>
    </p:spTree>
    <p:extLst>
      <p:ext uri="{BB962C8B-B14F-4D97-AF65-F5344CB8AC3E}">
        <p14:creationId xmlns:p14="http://schemas.microsoft.com/office/powerpoint/2010/main" val="1922016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532" y="44624"/>
            <a:ext cx="532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Instruments for organisation development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16045" y="6402814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r"/>
            <a:r>
              <a:rPr lang="en-US" sz="1600" i="1" smtClean="0"/>
              <a:t>RESFIA+D</a:t>
            </a:r>
            <a:endParaRPr lang="en-US" sz="1600" i="1" dirty="0" smtClean="0"/>
          </a:p>
        </p:txBody>
      </p:sp>
      <p:grpSp>
        <p:nvGrpSpPr>
          <p:cNvPr id="11" name="Group 59"/>
          <p:cNvGrpSpPr/>
          <p:nvPr/>
        </p:nvGrpSpPr>
        <p:grpSpPr>
          <a:xfrm>
            <a:off x="7668344" y="4539846"/>
            <a:ext cx="2304256" cy="3582159"/>
            <a:chOff x="3707904" y="4816847"/>
            <a:chExt cx="2304256" cy="3582159"/>
          </a:xfrm>
        </p:grpSpPr>
        <p:pic>
          <p:nvPicPr>
            <p:cNvPr id="58" name="Picture 3" descr="Keurmerk 2 sterr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3342" y="5218169"/>
              <a:ext cx="2248818" cy="318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Rectangle 58"/>
            <p:cNvSpPr/>
            <p:nvPr/>
          </p:nvSpPr>
          <p:spPr>
            <a:xfrm>
              <a:off x="3707904" y="4816847"/>
              <a:ext cx="1107996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smtClean="0"/>
                <a:t>Certificate</a:t>
              </a:r>
              <a:endParaRPr lang="nl-NL" sz="1600" i="1" dirty="0" smtClean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23119" y="1059699"/>
            <a:ext cx="4510703" cy="3725392"/>
            <a:chOff x="4742015" y="2767540"/>
            <a:chExt cx="1270249" cy="1049099"/>
          </a:xfrm>
        </p:grpSpPr>
        <p:pic>
          <p:nvPicPr>
            <p:cNvPr id="118" name="Picture 2" descr="C:\Documenten\Tree colored 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015" y="2767540"/>
              <a:ext cx="1270249" cy="93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33"/>
            <p:cNvGrpSpPr/>
            <p:nvPr/>
          </p:nvGrpSpPr>
          <p:grpSpPr>
            <a:xfrm>
              <a:off x="4946814" y="2894631"/>
              <a:ext cx="896513" cy="502048"/>
              <a:chOff x="2771800" y="2564904"/>
              <a:chExt cx="3600400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Oval 121"/>
              <p:cNvSpPr/>
              <p:nvPr/>
            </p:nvSpPr>
            <p:spPr>
              <a:xfrm>
                <a:off x="2771800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347864" y="2708920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27984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07904" y="350100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716016" y="256490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220072" y="292494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148064" y="364502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796136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012160" y="386104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771800" y="400506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24128" y="422108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203848" y="4293096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995936" y="2708920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5393761" y="3509829"/>
              <a:ext cx="339774" cy="117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smtClean="0"/>
                <a:t>Tree Model</a:t>
              </a:r>
              <a:endParaRPr lang="en-US" sz="1600" i="1" dirty="0" smtClean="0"/>
            </a:p>
          </p:txBody>
        </p:sp>
        <p:pic>
          <p:nvPicPr>
            <p:cNvPr id="121" name="Picture 5" descr="C:\Documenten\Tree root color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69" y="3645024"/>
              <a:ext cx="864096" cy="17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187624" y="5085184"/>
            <a:ext cx="1229673" cy="720079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Freeform 59"/>
          <p:cNvSpPr/>
          <p:nvPr/>
        </p:nvSpPr>
        <p:spPr>
          <a:xfrm rot="5400000">
            <a:off x="1414304" y="601085"/>
            <a:ext cx="719346" cy="1286640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Freeform 60"/>
          <p:cNvSpPr/>
          <p:nvPr/>
        </p:nvSpPr>
        <p:spPr>
          <a:xfrm rot="10800000">
            <a:off x="6143557" y="884732"/>
            <a:ext cx="948723" cy="944628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Freeform 61"/>
          <p:cNvSpPr/>
          <p:nvPr/>
        </p:nvSpPr>
        <p:spPr>
          <a:xfrm rot="16200000">
            <a:off x="6209269" y="4922253"/>
            <a:ext cx="1082290" cy="683731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Freeform 62"/>
          <p:cNvSpPr/>
          <p:nvPr/>
        </p:nvSpPr>
        <p:spPr>
          <a:xfrm rot="5400000" flipH="1">
            <a:off x="6673244" y="5214016"/>
            <a:ext cx="1486143" cy="504056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008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41952" y="1663753"/>
            <a:ext cx="4050002" cy="3073102"/>
            <a:chOff x="41952" y="1498313"/>
            <a:chExt cx="4050002" cy="3073102"/>
          </a:xfr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ight Arrow 3"/>
            <p:cNvSpPr/>
            <p:nvPr/>
          </p:nvSpPr>
          <p:spPr>
            <a:xfrm>
              <a:off x="1491642" y="3564694"/>
              <a:ext cx="2600312" cy="381474"/>
            </a:xfrm>
            <a:prstGeom prst="rightArrow">
              <a:avLst>
                <a:gd name="adj1" fmla="val 50000"/>
                <a:gd name="adj2" fmla="val 106878"/>
              </a:avLst>
            </a:prstGeom>
            <a:gradFill>
              <a:gsLst>
                <a:gs pos="0">
                  <a:srgbClr val="FBEAA3"/>
                </a:gs>
                <a:gs pos="100000">
                  <a:srgbClr val="FF9933"/>
                </a:gs>
              </a:gsLst>
              <a:lin ang="5400000" scaled="0"/>
            </a:gradFill>
            <a:ln>
              <a:solidFill>
                <a:srgbClr val="E68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" y="1498313"/>
              <a:ext cx="2177413" cy="3073102"/>
            </a:xfrm>
            <a:prstGeom prst="rect">
              <a:avLst/>
            </a:prstGeom>
            <a:ln w="1270">
              <a:solidFill>
                <a:srgbClr val="CC3300"/>
              </a:solidFill>
            </a:ln>
            <a:effectLst/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767966"/>
              </p:ext>
            </p:extLst>
          </p:nvPr>
        </p:nvGraphicFramePr>
        <p:xfrm>
          <a:off x="2538866" y="4653136"/>
          <a:ext cx="3833334" cy="212324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16667"/>
                <a:gridCol w="1916667"/>
              </a:tblGrid>
              <a:tr h="3194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RESFIA+D </a:t>
                      </a:r>
                      <a:r>
                        <a:rPr lang="nl-NL" sz="1300" b="1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Professional competences for SD</a:t>
                      </a:r>
                      <a:endParaRPr lang="nl-NL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40866">
                <a:tc>
                  <a:txBody>
                    <a:bodyPr/>
                    <a:lstStyle/>
                    <a:p>
                      <a:pPr marL="168910" indent="-16891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</a:t>
                      </a: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Responsibility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E:</a:t>
                      </a: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Emotional intelligence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523949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System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C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Future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</a:tr>
              <a:tr h="540866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personal Involvement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6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Action skills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FF"/>
                    </a:solidFill>
                  </a:tcPr>
                </a:tc>
              </a:tr>
              <a:tr h="191705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i="1" smtClean="0">
                          <a:latin typeface="Calibri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nl-NL" sz="1300" b="1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Disciplinary</a:t>
                      </a:r>
                      <a:r>
                        <a:rPr lang="nl-NL" sz="130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competences</a:t>
                      </a:r>
                      <a:endParaRPr lang="nl-N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258966" y="4725683"/>
            <a:ext cx="162095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ctr">
              <a:lnSpc>
                <a:spcPct val="150000"/>
              </a:lnSpc>
            </a:pPr>
            <a:r>
              <a:rPr lang="en-US" sz="1600" i="1" smtClean="0"/>
              <a:t>Basics textbook</a:t>
            </a:r>
            <a:endParaRPr lang="nl-NL" sz="1600" i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527682" y="452015"/>
            <a:ext cx="5572710" cy="1896865"/>
            <a:chOff x="6607612" y="3846105"/>
            <a:chExt cx="6264239" cy="2132252"/>
          </a:xfrm>
        </p:grpSpPr>
        <p:sp>
          <p:nvSpPr>
            <p:cNvPr id="56" name="Rectangle 55"/>
            <p:cNvSpPr/>
            <p:nvPr/>
          </p:nvSpPr>
          <p:spPr>
            <a:xfrm>
              <a:off x="10577643" y="3863763"/>
              <a:ext cx="2294208" cy="380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/>
              <a:r>
                <a:rPr lang="en-US" sz="1600" i="1" smtClean="0"/>
                <a:t>SD Curriculum Scan</a:t>
              </a:r>
              <a:endParaRPr lang="en-US" sz="1600" i="1" dirty="0" smtClean="0"/>
            </a:p>
          </p:txBody>
        </p:sp>
        <p:pic>
          <p:nvPicPr>
            <p:cNvPr id="76" name="Picture 75" descr="Curriculum Map (NL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7612" y="3846105"/>
              <a:ext cx="3955201" cy="213225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5333539" y="1977409"/>
            <a:ext cx="3712162" cy="2574112"/>
            <a:chOff x="5333539" y="1977409"/>
            <a:chExt cx="3712162" cy="2574112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3539" y="1977409"/>
              <a:ext cx="3712162" cy="257411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8028384" y="1977409"/>
              <a:ext cx="970035" cy="50530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dirty="0" smtClean="0"/>
                <a:t>AISHE</a:t>
              </a:r>
              <a:endParaRPr lang="nl-NL" sz="16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3786938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 animBg="1"/>
      <p:bldP spid="60" grpId="0" animBg="1"/>
      <p:bldP spid="61" grpId="0" animBg="1"/>
      <p:bldP spid="62" grpId="0" animBg="1"/>
      <p:bldP spid="63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95288" y="1196702"/>
            <a:ext cx="2881312" cy="3598863"/>
            <a:chOff x="385" y="210"/>
            <a:chExt cx="1815" cy="2267"/>
          </a:xfrm>
        </p:grpSpPr>
        <p:sp>
          <p:nvSpPr>
            <p:cNvPr id="5141" name="AutoShape 3"/>
            <p:cNvSpPr>
              <a:spLocks noChangeArrowheads="1"/>
            </p:cNvSpPr>
            <p:nvPr/>
          </p:nvSpPr>
          <p:spPr bwMode="auto">
            <a:xfrm>
              <a:off x="431" y="255"/>
              <a:ext cx="1769" cy="2222"/>
            </a:xfrm>
            <a:prstGeom prst="foldedCorner">
              <a:avLst>
                <a:gd name="adj" fmla="val 125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European Foundation</a:t>
              </a:r>
            </a:p>
            <a:p>
              <a:pPr algn="ctr"/>
              <a:r>
                <a:rPr lang="en-US"/>
                <a:t>for Quality Management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 sz="2400">
                <a:latin typeface="BakerSignet" pitchFamily="18" charset="0"/>
              </a:endParaRPr>
            </a:p>
            <a:p>
              <a:pPr algn="ctr"/>
              <a:r>
                <a:rPr lang="en-US" sz="2400">
                  <a:latin typeface="BakerSignet" pitchFamily="18" charset="0"/>
                </a:rPr>
                <a:t>‘</a:t>
              </a:r>
              <a:r>
                <a:rPr lang="en-US" sz="2400" b="1" i="1">
                  <a:solidFill>
                    <a:srgbClr val="663300"/>
                  </a:solidFill>
                  <a:latin typeface="BakerSignet" pitchFamily="18" charset="0"/>
                </a:rPr>
                <a:t>Excellence model</a:t>
              </a:r>
              <a:r>
                <a:rPr lang="en-US" sz="2400">
                  <a:latin typeface="BakerSignet" pitchFamily="18" charset="0"/>
                </a:rPr>
                <a:t>’</a:t>
              </a:r>
            </a:p>
            <a:p>
              <a:pPr algn="ctr"/>
              <a:endParaRPr lang="en-US" sz="2400">
                <a:latin typeface="BakerSignet" pitchFamily="18" charset="0"/>
              </a:endParaRPr>
            </a:p>
            <a:p>
              <a:pPr algn="ctr"/>
              <a:r>
                <a:rPr lang="en-US"/>
                <a:t>for Quality Management</a:t>
              </a:r>
            </a:p>
            <a:p>
              <a:pPr algn="ctr"/>
              <a:r>
                <a:rPr lang="en-US"/>
                <a:t>in Industry</a:t>
              </a:r>
            </a:p>
            <a:p>
              <a:pPr algn="ctr"/>
              <a:endParaRPr lang="en-US"/>
            </a:p>
            <a:p>
              <a:pPr algn="ctr"/>
              <a:endParaRPr lang="nl-NL"/>
            </a:p>
          </p:txBody>
        </p:sp>
        <p:sp>
          <p:nvSpPr>
            <p:cNvPr id="5142" name="AutoShape 4" descr="Parchment"/>
            <p:cNvSpPr>
              <a:spLocks noChangeArrowheads="1"/>
            </p:cNvSpPr>
            <p:nvPr/>
          </p:nvSpPr>
          <p:spPr bwMode="auto">
            <a:xfrm>
              <a:off x="385" y="210"/>
              <a:ext cx="1769" cy="2222"/>
            </a:xfrm>
            <a:prstGeom prst="foldedCorner">
              <a:avLst>
                <a:gd name="adj" fmla="val 125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r>
                <a:rPr lang="en-US"/>
                <a:t>European Foundation</a:t>
              </a:r>
            </a:p>
            <a:p>
              <a:pPr algn="ctr"/>
              <a:r>
                <a:rPr lang="en-US"/>
                <a:t>for Quality Management</a:t>
              </a:r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/>
            </a:p>
            <a:p>
              <a:pPr algn="ctr"/>
              <a:endParaRPr lang="en-US" sz="2400">
                <a:latin typeface="BakerSignet" pitchFamily="18" charset="0"/>
              </a:endParaRPr>
            </a:p>
            <a:p>
              <a:pPr algn="ctr"/>
              <a:r>
                <a:rPr lang="en-US" sz="2400" b="1" i="1">
                  <a:solidFill>
                    <a:srgbClr val="663300"/>
                  </a:solidFill>
                  <a:latin typeface="BakerSignet" pitchFamily="18" charset="0"/>
                </a:rPr>
                <a:t>’Excellence model’</a:t>
              </a:r>
              <a:endParaRPr lang="en-US" sz="2400">
                <a:latin typeface="BakerSignet" pitchFamily="18" charset="0"/>
              </a:endParaRPr>
            </a:p>
            <a:p>
              <a:pPr algn="ctr"/>
              <a:endParaRPr lang="en-US" sz="2400">
                <a:latin typeface="BakerSignet" pitchFamily="18" charset="0"/>
              </a:endParaRPr>
            </a:p>
            <a:p>
              <a:pPr algn="ctr"/>
              <a:r>
                <a:rPr lang="en-US"/>
                <a:t>for Quality Management</a:t>
              </a:r>
            </a:p>
            <a:p>
              <a:pPr algn="ctr"/>
              <a:r>
                <a:rPr lang="en-US"/>
                <a:t>in Industry</a:t>
              </a:r>
            </a:p>
            <a:p>
              <a:pPr algn="ctr"/>
              <a:endParaRPr lang="en-US"/>
            </a:p>
            <a:p>
              <a:pPr algn="ctr"/>
              <a:endParaRPr lang="nl-NL"/>
            </a:p>
          </p:txBody>
        </p:sp>
        <p:pic>
          <p:nvPicPr>
            <p:cNvPr id="5143" name="Picture 5" descr="efqm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799"/>
              <a:ext cx="110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348038" y="1196702"/>
            <a:ext cx="3887787" cy="3600450"/>
            <a:chOff x="2109" y="164"/>
            <a:chExt cx="2449" cy="2268"/>
          </a:xfrm>
        </p:grpSpPr>
        <p:grpSp>
          <p:nvGrpSpPr>
            <p:cNvPr id="5136" name="Group 7"/>
            <p:cNvGrpSpPr>
              <a:grpSpLocks/>
            </p:cNvGrpSpPr>
            <p:nvPr/>
          </p:nvGrpSpPr>
          <p:grpSpPr bwMode="auto">
            <a:xfrm>
              <a:off x="2744" y="164"/>
              <a:ext cx="1814" cy="2268"/>
              <a:chOff x="2064" y="436"/>
              <a:chExt cx="1814" cy="2268"/>
            </a:xfrm>
          </p:grpSpPr>
          <p:sp>
            <p:nvSpPr>
              <p:cNvPr id="5138" name="AutoShape 8"/>
              <p:cNvSpPr>
                <a:spLocks noChangeArrowheads="1"/>
              </p:cNvSpPr>
              <p:nvPr/>
            </p:nvSpPr>
            <p:spPr bwMode="auto">
              <a:xfrm>
                <a:off x="2109" y="482"/>
                <a:ext cx="1769" cy="2222"/>
              </a:xfrm>
              <a:prstGeom prst="foldedCorner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European Foundation</a:t>
                </a: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2400">
                    <a:latin typeface="BakerSignet" pitchFamily="18" charset="0"/>
                  </a:rPr>
                  <a:t>‘</a:t>
                </a:r>
                <a:r>
                  <a:rPr lang="en-US" sz="2400" b="1" i="1">
                    <a:solidFill>
                      <a:srgbClr val="663300"/>
                    </a:solidFill>
                    <a:latin typeface="BakerSignet" pitchFamily="18" charset="0"/>
                  </a:rPr>
                  <a:t>Excellence model</a:t>
                </a:r>
                <a:r>
                  <a:rPr lang="en-US" sz="2400">
                    <a:latin typeface="BakerSignet" pitchFamily="18" charset="0"/>
                  </a:rPr>
                  <a:t>’</a:t>
                </a:r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r>
                  <a:rPr lang="en-US"/>
                  <a:t>in Industry</a:t>
                </a:r>
              </a:p>
              <a:p>
                <a:pPr algn="ctr"/>
                <a:endParaRPr lang="en-US"/>
              </a:p>
              <a:p>
                <a:pPr algn="ctr"/>
                <a:endParaRPr lang="nl-NL"/>
              </a:p>
            </p:txBody>
          </p:sp>
          <p:sp>
            <p:nvSpPr>
              <p:cNvPr id="5139" name="AutoShape 9" descr="Newsprint"/>
              <p:cNvSpPr>
                <a:spLocks noChangeArrowheads="1"/>
              </p:cNvSpPr>
              <p:nvPr/>
            </p:nvSpPr>
            <p:spPr bwMode="auto">
              <a:xfrm>
                <a:off x="2064" y="436"/>
                <a:ext cx="1769" cy="2222"/>
              </a:xfrm>
              <a:prstGeom prst="foldedCorner">
                <a:avLst>
                  <a:gd name="adj" fmla="val 12500"/>
                </a:avLst>
              </a:pr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Dutch Institute</a:t>
                </a: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2400" b="1" i="1">
                    <a:solidFill>
                      <a:srgbClr val="003399"/>
                    </a:solidFill>
                    <a:latin typeface="BakerSignet" pitchFamily="18" charset="0"/>
                  </a:rPr>
                  <a:t>’5 stages model’</a:t>
                </a:r>
              </a:p>
              <a:p>
                <a:pPr algn="ctr"/>
                <a:endParaRPr lang="en-US" sz="2400">
                  <a:solidFill>
                    <a:srgbClr val="000066"/>
                  </a:solidFill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r>
                  <a:rPr lang="en-US"/>
                  <a:t>in Industry</a:t>
                </a:r>
              </a:p>
              <a:p>
                <a:pPr algn="ctr"/>
                <a:endParaRPr lang="en-US"/>
              </a:p>
              <a:p>
                <a:pPr algn="ctr"/>
                <a:endParaRPr lang="nl-NL"/>
              </a:p>
            </p:txBody>
          </p:sp>
          <p:pic>
            <p:nvPicPr>
              <p:cNvPr id="5140" name="Picture 10" descr="ink-logo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" y="981"/>
                <a:ext cx="771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37" name="Line 11"/>
            <p:cNvSpPr>
              <a:spLocks noChangeShapeType="1"/>
            </p:cNvSpPr>
            <p:nvPr/>
          </p:nvSpPr>
          <p:spPr bwMode="auto">
            <a:xfrm>
              <a:off x="2109" y="1797"/>
              <a:ext cx="59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55650" y="2997200"/>
            <a:ext cx="3887788" cy="3600450"/>
            <a:chOff x="476" y="1888"/>
            <a:chExt cx="2449" cy="2268"/>
          </a:xfrm>
        </p:grpSpPr>
        <p:grpSp>
          <p:nvGrpSpPr>
            <p:cNvPr id="5131" name="Group 13"/>
            <p:cNvGrpSpPr>
              <a:grpSpLocks/>
            </p:cNvGrpSpPr>
            <p:nvPr/>
          </p:nvGrpSpPr>
          <p:grpSpPr bwMode="auto">
            <a:xfrm>
              <a:off x="1111" y="1888"/>
              <a:ext cx="1814" cy="2268"/>
              <a:chOff x="1111" y="1888"/>
              <a:chExt cx="1814" cy="2268"/>
            </a:xfrm>
          </p:grpSpPr>
          <p:sp>
            <p:nvSpPr>
              <p:cNvPr id="5133" name="AutoShape 14"/>
              <p:cNvSpPr>
                <a:spLocks noChangeArrowheads="1"/>
              </p:cNvSpPr>
              <p:nvPr/>
            </p:nvSpPr>
            <p:spPr bwMode="auto">
              <a:xfrm>
                <a:off x="1156" y="1934"/>
                <a:ext cx="1769" cy="2222"/>
              </a:xfrm>
              <a:prstGeom prst="foldedCorner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European Foundation</a:t>
                </a: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2400">
                    <a:latin typeface="BakerSignet" pitchFamily="18" charset="0"/>
                  </a:rPr>
                  <a:t>‘</a:t>
                </a:r>
                <a:r>
                  <a:rPr lang="en-US" sz="2400" b="1" i="1">
                    <a:solidFill>
                      <a:srgbClr val="663300"/>
                    </a:solidFill>
                    <a:latin typeface="BakerSignet" pitchFamily="18" charset="0"/>
                  </a:rPr>
                  <a:t>Excellence model</a:t>
                </a:r>
                <a:r>
                  <a:rPr lang="en-US" sz="2400">
                    <a:latin typeface="BakerSignet" pitchFamily="18" charset="0"/>
                  </a:rPr>
                  <a:t>’</a:t>
                </a:r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r>
                  <a:rPr lang="en-US"/>
                  <a:t>in Industry</a:t>
                </a:r>
              </a:p>
              <a:p>
                <a:pPr algn="ctr"/>
                <a:endParaRPr lang="en-US"/>
              </a:p>
              <a:p>
                <a:pPr algn="ctr"/>
                <a:endParaRPr lang="nl-NL"/>
              </a:p>
            </p:txBody>
          </p:sp>
          <p:sp>
            <p:nvSpPr>
              <p:cNvPr id="5134" name="AutoShape 15" descr="Canvas"/>
              <p:cNvSpPr>
                <a:spLocks noChangeArrowheads="1"/>
              </p:cNvSpPr>
              <p:nvPr/>
            </p:nvSpPr>
            <p:spPr bwMode="auto">
              <a:xfrm>
                <a:off x="1111" y="1888"/>
                <a:ext cx="1769" cy="2222"/>
              </a:xfrm>
              <a:prstGeom prst="foldedCorner">
                <a:avLst>
                  <a:gd name="adj" fmla="val 12500"/>
                </a:avLst>
              </a:prstGeom>
              <a:blipFill dpi="0" rotWithShape="1">
                <a:blip r:embed="rId7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Expert Group of</a:t>
                </a:r>
              </a:p>
              <a:p>
                <a:pPr algn="ctr"/>
                <a:r>
                  <a:rPr lang="en-US"/>
                  <a:t>Dutch Universities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2400" b="1" i="1">
                    <a:solidFill>
                      <a:srgbClr val="862000"/>
                    </a:solidFill>
                    <a:latin typeface="BakerSignet" pitchFamily="18" charset="0"/>
                  </a:rPr>
                  <a:t>‘Method for HE’</a:t>
                </a:r>
                <a:endParaRPr lang="en-US" sz="1400" b="1" i="1">
                  <a:solidFill>
                    <a:srgbClr val="862000"/>
                  </a:solidFill>
                  <a:latin typeface="BakerSignet" pitchFamily="18" charset="0"/>
                </a:endParaRPr>
              </a:p>
              <a:p>
                <a:pPr algn="ctr"/>
                <a:endParaRPr lang="en-US" sz="1400">
                  <a:solidFill>
                    <a:srgbClr val="862000"/>
                  </a:solidFill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r>
                  <a:rPr lang="en-US"/>
                  <a:t>in </a:t>
                </a:r>
                <a:r>
                  <a:rPr lang="en-US" b="1" u="sng">
                    <a:solidFill>
                      <a:srgbClr val="990000"/>
                    </a:solidFill>
                  </a:rPr>
                  <a:t>Higher Education</a:t>
                </a:r>
              </a:p>
              <a:p>
                <a:pPr algn="ctr"/>
                <a:endParaRPr lang="nl-NL"/>
              </a:p>
            </p:txBody>
          </p:sp>
          <p:pic>
            <p:nvPicPr>
              <p:cNvPr id="5135" name="Picture 16" descr="HO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0" y="2432"/>
                <a:ext cx="816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32" name="Line 17"/>
            <p:cNvSpPr>
              <a:spLocks noChangeShapeType="1"/>
            </p:cNvSpPr>
            <p:nvPr/>
          </p:nvSpPr>
          <p:spPr bwMode="auto">
            <a:xfrm>
              <a:off x="476" y="3521"/>
              <a:ext cx="59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787900" y="2995613"/>
            <a:ext cx="3960813" cy="3600450"/>
            <a:chOff x="3016" y="1887"/>
            <a:chExt cx="2495" cy="2268"/>
          </a:xfrm>
        </p:grpSpPr>
        <p:grpSp>
          <p:nvGrpSpPr>
            <p:cNvPr id="5126" name="Group 19"/>
            <p:cNvGrpSpPr>
              <a:grpSpLocks/>
            </p:cNvGrpSpPr>
            <p:nvPr/>
          </p:nvGrpSpPr>
          <p:grpSpPr bwMode="auto">
            <a:xfrm>
              <a:off x="3697" y="1887"/>
              <a:ext cx="1814" cy="2268"/>
              <a:chOff x="3697" y="1887"/>
              <a:chExt cx="1814" cy="2268"/>
            </a:xfrm>
          </p:grpSpPr>
          <p:sp>
            <p:nvSpPr>
              <p:cNvPr id="5128" name="AutoShape 20"/>
              <p:cNvSpPr>
                <a:spLocks noChangeArrowheads="1"/>
              </p:cNvSpPr>
              <p:nvPr/>
            </p:nvSpPr>
            <p:spPr bwMode="auto">
              <a:xfrm>
                <a:off x="3742" y="1933"/>
                <a:ext cx="1769" cy="2222"/>
              </a:xfrm>
              <a:prstGeom prst="foldedCorner">
                <a:avLst>
                  <a:gd name="adj" fmla="val 125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European Foundation</a:t>
                </a: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2400">
                    <a:latin typeface="BakerSignet" pitchFamily="18" charset="0"/>
                  </a:rPr>
                  <a:t>‘</a:t>
                </a:r>
                <a:r>
                  <a:rPr lang="en-US" sz="2400" b="1" i="1">
                    <a:solidFill>
                      <a:srgbClr val="663300"/>
                    </a:solidFill>
                    <a:latin typeface="BakerSignet" pitchFamily="18" charset="0"/>
                  </a:rPr>
                  <a:t>Excellence model</a:t>
                </a:r>
                <a:r>
                  <a:rPr lang="en-US" sz="2400">
                    <a:latin typeface="BakerSignet" pitchFamily="18" charset="0"/>
                  </a:rPr>
                  <a:t>’</a:t>
                </a:r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Quality Management</a:t>
                </a:r>
              </a:p>
              <a:p>
                <a:pPr algn="ctr"/>
                <a:r>
                  <a:rPr lang="en-US"/>
                  <a:t>in Industry</a:t>
                </a:r>
              </a:p>
              <a:p>
                <a:pPr algn="ctr"/>
                <a:endParaRPr lang="en-US"/>
              </a:p>
              <a:p>
                <a:pPr algn="ctr"/>
                <a:endParaRPr lang="nl-NL"/>
              </a:p>
            </p:txBody>
          </p:sp>
          <p:sp>
            <p:nvSpPr>
              <p:cNvPr id="5129" name="AutoShape 21"/>
              <p:cNvSpPr>
                <a:spLocks noChangeArrowheads="1"/>
              </p:cNvSpPr>
              <p:nvPr/>
            </p:nvSpPr>
            <p:spPr bwMode="auto">
              <a:xfrm>
                <a:off x="3697" y="1887"/>
                <a:ext cx="1769" cy="2222"/>
              </a:xfrm>
              <a:prstGeom prst="foldedCorner">
                <a:avLst>
                  <a:gd name="adj" fmla="val 12500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r>
                  <a:rPr lang="en-US"/>
                  <a:t>Dutch National</a:t>
                </a:r>
              </a:p>
              <a:p>
                <a:pPr algn="ctr"/>
                <a:r>
                  <a:rPr lang="en-US"/>
                  <a:t>Foundation for</a:t>
                </a:r>
              </a:p>
              <a:p>
                <a:pPr algn="ctr"/>
                <a:r>
                  <a:rPr lang="en-US"/>
                  <a:t>Sustainable Higher Ed.</a:t>
                </a:r>
              </a:p>
              <a:p>
                <a:pPr algn="ctr"/>
                <a:endParaRPr lang="en-US"/>
              </a:p>
              <a:p>
                <a:pPr algn="ctr"/>
                <a:endParaRPr lang="en-US"/>
              </a:p>
              <a:p>
                <a:pPr algn="ctr"/>
                <a:endParaRPr lang="en-US" sz="2400">
                  <a:latin typeface="BakerSignet" pitchFamily="18" charset="0"/>
                </a:endParaRPr>
              </a:p>
              <a:p>
                <a:pPr algn="ctr"/>
                <a:r>
                  <a:rPr lang="en-US" sz="3600" b="1" i="1">
                    <a:solidFill>
                      <a:srgbClr val="000066"/>
                    </a:solidFill>
                    <a:latin typeface="Times New Roman" pitchFamily="18" charset="0"/>
                  </a:rPr>
                  <a:t>‘AISHE’</a:t>
                </a:r>
                <a:endParaRPr lang="en-US" b="1" i="1">
                  <a:solidFill>
                    <a:srgbClr val="000066"/>
                  </a:solidFill>
                  <a:latin typeface="Times New Roman" pitchFamily="18" charset="0"/>
                </a:endParaRPr>
              </a:p>
              <a:p>
                <a:pPr algn="ctr"/>
                <a:endParaRPr lang="en-US" sz="1200">
                  <a:latin typeface="BakerSignet" pitchFamily="18" charset="0"/>
                </a:endParaRPr>
              </a:p>
              <a:p>
                <a:pPr algn="ctr"/>
                <a:r>
                  <a:rPr lang="en-US"/>
                  <a:t>for </a:t>
                </a:r>
                <a:r>
                  <a:rPr lang="en-US" b="1" u="sng">
                    <a:solidFill>
                      <a:srgbClr val="990000"/>
                    </a:solidFill>
                  </a:rPr>
                  <a:t>Sust. Development</a:t>
                </a:r>
              </a:p>
              <a:p>
                <a:pPr algn="ctr"/>
                <a:r>
                  <a:rPr lang="en-US"/>
                  <a:t>in Higher Education</a:t>
                </a:r>
              </a:p>
              <a:p>
                <a:pPr algn="ctr"/>
                <a:endParaRPr lang="nl-NL"/>
              </a:p>
            </p:txBody>
          </p:sp>
          <p:pic>
            <p:nvPicPr>
              <p:cNvPr id="5130" name="Picture 22" descr="Logo DHO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95" y="2614"/>
                <a:ext cx="76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7" name="Line 23"/>
            <p:cNvSpPr>
              <a:spLocks noChangeShapeType="1"/>
            </p:cNvSpPr>
            <p:nvPr/>
          </p:nvSpPr>
          <p:spPr bwMode="auto">
            <a:xfrm>
              <a:off x="3016" y="3521"/>
              <a:ext cx="590" cy="0"/>
            </a:xfrm>
            <a:prstGeom prst="line">
              <a:avLst/>
            </a:prstGeom>
            <a:noFill/>
            <a:ln w="762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8367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nl-NL" sz="3600" b="1" smtClean="0">
                <a:latin typeface="Calibri" pitchFamily="34" charset="0"/>
                <a:cs typeface="Calibri" pitchFamily="34" charset="0"/>
              </a:rPr>
              <a:t>Definitions (1):   </a:t>
            </a:r>
            <a:r>
              <a:rPr lang="nl-NL" sz="3200" b="1" i="1" smtClean="0">
                <a:latin typeface="Calibri" pitchFamily="34" charset="0"/>
                <a:cs typeface="Calibri" pitchFamily="34" charset="0"/>
              </a:rPr>
              <a:t>Definition of   </a:t>
            </a:r>
            <a:r>
              <a:rPr lang="nl-NL" sz="32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Assessment</a:t>
            </a:r>
            <a:endParaRPr lang="nl-NL" sz="3200" b="1" dirty="0">
              <a:solidFill>
                <a:srgbClr val="33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78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23528" y="44624"/>
            <a:ext cx="82081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nl-NL" sz="280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Strengths &amp; Weaknesses of AISHE </a:t>
            </a:r>
            <a:r>
              <a:rPr lang="nl-NL" sz="280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nl-NL" sz="28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800" i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(GBU analysis)</a:t>
            </a:r>
            <a:endParaRPr lang="nl-NL" sz="2800" i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323528" y="583228"/>
            <a:ext cx="84249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6600"/>
                </a:solidFill>
              </a:rPr>
              <a:t>Strengths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Thorough scientific, educational &amp; societal validation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AISHE 1.0: Many experiences (&gt;300x in 11 countries)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Evaluation after 10 years of application (PhD Roorda, 2010)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AISHE 2.0: Covers </a:t>
            </a:r>
            <a:r>
              <a:rPr lang="en-US" sz="1600" i="1"/>
              <a:t>all</a:t>
            </a:r>
            <a:r>
              <a:rPr lang="en-US" sz="1600"/>
              <a:t> roles of a university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Part of a larger set of </a:t>
            </a:r>
            <a:r>
              <a:rPr lang="en-US" sz="1600" smtClean="0"/>
              <a:t>ESD tools </a:t>
            </a:r>
            <a:r>
              <a:rPr lang="en-US" sz="1600"/>
              <a:t>(“Tree Model</a:t>
            </a:r>
            <a:r>
              <a:rPr lang="en-US" sz="1600" smtClean="0"/>
              <a:t>”)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Consensus </a:t>
            </a:r>
            <a:r>
              <a:rPr lang="en-US" sz="1600"/>
              <a:t>approach leads to </a:t>
            </a:r>
            <a:r>
              <a:rPr lang="en-US" sz="1600" i="1"/>
              <a:t>realistic</a:t>
            </a:r>
            <a:r>
              <a:rPr lang="en-US" sz="1600"/>
              <a:t> </a:t>
            </a:r>
            <a:r>
              <a:rPr lang="en-US" sz="1600" smtClean="0"/>
              <a:t>assessment results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Not just </a:t>
            </a:r>
            <a:r>
              <a:rPr lang="en-US" sz="1600" smtClean="0"/>
              <a:t>an assessment instrument, </a:t>
            </a:r>
            <a:r>
              <a:rPr lang="en-US" sz="1600"/>
              <a:t>also </a:t>
            </a:r>
            <a:r>
              <a:rPr lang="en-US" sz="1600" smtClean="0"/>
              <a:t>a tool </a:t>
            </a:r>
            <a:r>
              <a:rPr lang="en-US" sz="1600"/>
              <a:t>for ESD strategy &amp; support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Certificate stimulates </a:t>
            </a:r>
            <a:r>
              <a:rPr lang="en-US" sz="1600"/>
              <a:t>continuous </a:t>
            </a:r>
            <a:r>
              <a:rPr lang="en-US" sz="1600" smtClean="0"/>
              <a:t>improvement  (thanks to ‘star’ levels)</a:t>
            </a:r>
            <a:endParaRPr lang="nl-NL" sz="1600"/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Strategy leads to </a:t>
            </a:r>
            <a:r>
              <a:rPr lang="en-US" sz="1600" smtClean="0"/>
              <a:t>SISD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/>
              <a:t>Applicable outside of education </a:t>
            </a:r>
            <a:r>
              <a:rPr lang="en-US" sz="1600">
                <a:sym typeface="Wingdings" pitchFamily="2" charset="2"/>
              </a:rPr>
              <a:t> co-creation with companies towards </a:t>
            </a:r>
            <a:r>
              <a:rPr lang="en-US" sz="1600" smtClean="0">
                <a:sym typeface="Wingdings" pitchFamily="2" charset="2"/>
              </a:rPr>
              <a:t>SISD</a:t>
            </a:r>
            <a:endParaRPr lang="nl-NL" sz="160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4319225"/>
            <a:ext cx="864096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srgbClr val="006600"/>
                </a:solidFill>
              </a:rPr>
              <a:t>Weaknesses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Application needs an experienced (&amp; certified) assessor</a:t>
            </a:r>
            <a:r>
              <a:rPr lang="en-US" sz="1600" i="1" smtClean="0"/>
              <a:t> </a:t>
            </a:r>
            <a:r>
              <a:rPr lang="en-US" sz="1600" i="1" smtClean="0">
                <a:solidFill>
                  <a:srgbClr val="008000"/>
                </a:solidFill>
              </a:rPr>
              <a:t>(</a:t>
            </a:r>
            <a:r>
              <a:rPr lang="en-US" sz="1600" i="1" smtClean="0">
                <a:solidFill>
                  <a:srgbClr val="008000"/>
                </a:solidFill>
                <a:sym typeface="Wingdings" pitchFamily="2" charset="2"/>
              </a:rPr>
              <a:t> training program…)</a:t>
            </a:r>
            <a:endParaRPr lang="en-US" sz="1600" i="1" smtClean="0">
              <a:solidFill>
                <a:srgbClr val="008000"/>
              </a:solidFill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Time-consuming:  1 assessment needs ca. 15 persons for most of a day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AISHE 2.0: no ‘owning’ organization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AISHE 2.0: no website, no software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smtClean="0"/>
              <a:t>AISHE 2.0: no certificate yet</a:t>
            </a:r>
            <a:endParaRPr lang="en-US" sz="1600"/>
          </a:p>
        </p:txBody>
      </p:sp>
      <p:pic>
        <p:nvPicPr>
          <p:cNvPr id="6" name="Picture 5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7400" y="620688"/>
            <a:ext cx="3010458" cy="2097397"/>
          </a:xfrm>
          <a:prstGeom prst="rect">
            <a:avLst/>
          </a:prstGeom>
          <a:effectLst>
            <a:outerShdw blurRad="127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uiExpand="1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43671"/>
            <a:ext cx="9144000" cy="63706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43671"/>
            <a:ext cx="9144000" cy="6370658"/>
          </a:xfrm>
          <a:prstGeom prst="rect">
            <a:avLst/>
          </a:prstGeom>
          <a:effectLst>
            <a:outerShdw blurRad="127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55776" y="1106979"/>
            <a:ext cx="1872208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C00000"/>
                </a:solidFill>
              </a:rPr>
              <a:t>Primary process</a:t>
            </a:r>
            <a:endParaRPr lang="nl-NL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1106979"/>
            <a:ext cx="1872208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</a:rPr>
              <a:t>R&amp;D, innovation</a:t>
            </a:r>
            <a:endParaRPr lang="nl-NL">
              <a:solidFill>
                <a:srgbClr val="0000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71800" y="1596325"/>
            <a:ext cx="978790" cy="10448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73330" y="1596325"/>
            <a:ext cx="978790" cy="10448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116632"/>
            <a:ext cx="1843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AISHE for </a:t>
            </a:r>
          </a:p>
          <a:p>
            <a:r>
              <a:rPr lang="en-US" sz="2400" b="1" i="1" smtClean="0">
                <a:solidFill>
                  <a:srgbClr val="C00000"/>
                </a:solidFill>
              </a:rPr>
              <a:t>Companies</a:t>
            </a:r>
          </a:p>
          <a:p>
            <a:r>
              <a:rPr lang="en-US" sz="2400" b="1" i="1" smtClean="0">
                <a:solidFill>
                  <a:srgbClr val="C00000"/>
                </a:solidFill>
              </a:rPr>
              <a:t>(etc.)</a:t>
            </a:r>
            <a:endParaRPr lang="en-US" sz="2400" b="1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2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532" y="44624"/>
            <a:ext cx="532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Instruments for organisation development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16045" y="6402814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r"/>
            <a:r>
              <a:rPr lang="en-US" sz="1600" i="1" smtClean="0"/>
              <a:t>RESFIA+D</a:t>
            </a:r>
            <a:endParaRPr lang="en-US" sz="1600" i="1" dirty="0" smtClean="0"/>
          </a:p>
        </p:txBody>
      </p:sp>
      <p:grpSp>
        <p:nvGrpSpPr>
          <p:cNvPr id="11" name="Group 59"/>
          <p:cNvGrpSpPr/>
          <p:nvPr/>
        </p:nvGrpSpPr>
        <p:grpSpPr>
          <a:xfrm>
            <a:off x="7668344" y="4539846"/>
            <a:ext cx="2304256" cy="3582159"/>
            <a:chOff x="3707904" y="4816847"/>
            <a:chExt cx="2304256" cy="3582159"/>
          </a:xfrm>
        </p:grpSpPr>
        <p:pic>
          <p:nvPicPr>
            <p:cNvPr id="58" name="Picture 3" descr="Keurmerk 2 sterre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63342" y="5218169"/>
              <a:ext cx="2248818" cy="318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9" name="Rectangle 58"/>
            <p:cNvSpPr/>
            <p:nvPr/>
          </p:nvSpPr>
          <p:spPr>
            <a:xfrm>
              <a:off x="3707904" y="4816847"/>
              <a:ext cx="1107996" cy="4160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smtClean="0"/>
                <a:t>Certificate</a:t>
              </a:r>
              <a:endParaRPr lang="nl-NL" sz="1600" i="1" dirty="0" smtClean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123119" y="1059699"/>
            <a:ext cx="4510703" cy="3725392"/>
            <a:chOff x="4742015" y="2767540"/>
            <a:chExt cx="1270249" cy="1049099"/>
          </a:xfrm>
        </p:grpSpPr>
        <p:pic>
          <p:nvPicPr>
            <p:cNvPr id="118" name="Picture 2" descr="C:\Documenten\Tree colored 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015" y="2767540"/>
              <a:ext cx="1270249" cy="935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33"/>
            <p:cNvGrpSpPr/>
            <p:nvPr/>
          </p:nvGrpSpPr>
          <p:grpSpPr>
            <a:xfrm>
              <a:off x="4946814" y="2894631"/>
              <a:ext cx="896513" cy="502048"/>
              <a:chOff x="2771800" y="2564904"/>
              <a:chExt cx="3600400" cy="201622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Oval 121"/>
              <p:cNvSpPr/>
              <p:nvPr/>
            </p:nvSpPr>
            <p:spPr>
              <a:xfrm>
                <a:off x="2771800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347864" y="2708920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427984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07904" y="350100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716016" y="256490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5220072" y="292494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148064" y="364502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5796136" y="328498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012160" y="386104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771800" y="4005064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5724128" y="4221088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203848" y="4293096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995936" y="2708920"/>
                <a:ext cx="360040" cy="288032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 w="952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5393761" y="3509829"/>
              <a:ext cx="339774" cy="1171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smtClean="0"/>
                <a:t>Tree Model</a:t>
              </a:r>
              <a:endParaRPr lang="en-US" sz="1600" i="1" dirty="0" smtClean="0"/>
            </a:p>
          </p:txBody>
        </p:sp>
        <p:pic>
          <p:nvPicPr>
            <p:cNvPr id="121" name="Picture 5" descr="C:\Documenten\Tree root colore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69" y="3645024"/>
              <a:ext cx="864096" cy="171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reeform 7"/>
          <p:cNvSpPr/>
          <p:nvPr/>
        </p:nvSpPr>
        <p:spPr>
          <a:xfrm>
            <a:off x="1187624" y="5085184"/>
            <a:ext cx="1229673" cy="720079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Freeform 59"/>
          <p:cNvSpPr/>
          <p:nvPr/>
        </p:nvSpPr>
        <p:spPr>
          <a:xfrm rot="5400000">
            <a:off x="1414304" y="601085"/>
            <a:ext cx="719346" cy="1286640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Freeform 60"/>
          <p:cNvSpPr/>
          <p:nvPr/>
        </p:nvSpPr>
        <p:spPr>
          <a:xfrm rot="10800000">
            <a:off x="6143557" y="884732"/>
            <a:ext cx="948723" cy="944628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Freeform 61"/>
          <p:cNvSpPr/>
          <p:nvPr/>
        </p:nvSpPr>
        <p:spPr>
          <a:xfrm rot="16200000">
            <a:off x="6209269" y="4922253"/>
            <a:ext cx="1082290" cy="683731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C00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Freeform 62"/>
          <p:cNvSpPr/>
          <p:nvPr/>
        </p:nvSpPr>
        <p:spPr>
          <a:xfrm rot="5400000" flipH="1">
            <a:off x="6673244" y="5214016"/>
            <a:ext cx="1486143" cy="504056"/>
          </a:xfrm>
          <a:custGeom>
            <a:avLst/>
            <a:gdLst>
              <a:gd name="connsiteX0" fmla="*/ 1148668 w 1148668"/>
              <a:gd name="connsiteY0" fmla="*/ 944628 h 944628"/>
              <a:gd name="connsiteX1" fmla="*/ 211597 w 1148668"/>
              <a:gd name="connsiteY1" fmla="*/ 770817 h 944628"/>
              <a:gd name="connsiteX2" fmla="*/ 0 w 1148668"/>
              <a:gd name="connsiteY2" fmla="*/ 0 h 9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668" h="944628">
                <a:moveTo>
                  <a:pt x="1148668" y="944628"/>
                </a:moveTo>
                <a:cubicBezTo>
                  <a:pt x="775855" y="936441"/>
                  <a:pt x="403042" y="928255"/>
                  <a:pt x="211597" y="770817"/>
                </a:cubicBezTo>
                <a:cubicBezTo>
                  <a:pt x="20152" y="613379"/>
                  <a:pt x="10076" y="306689"/>
                  <a:pt x="0" y="0"/>
                </a:cubicBezTo>
              </a:path>
            </a:pathLst>
          </a:custGeom>
          <a:noFill/>
          <a:ln w="57150">
            <a:solidFill>
              <a:srgbClr val="008000"/>
            </a:solidFill>
            <a:tailEnd type="stealth" w="med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41952" y="1663753"/>
            <a:ext cx="4050002" cy="3073102"/>
            <a:chOff x="41952" y="1498313"/>
            <a:chExt cx="4050002" cy="3073102"/>
          </a:xfrm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ight Arrow 3"/>
            <p:cNvSpPr/>
            <p:nvPr/>
          </p:nvSpPr>
          <p:spPr>
            <a:xfrm>
              <a:off x="1491642" y="3564694"/>
              <a:ext cx="2600312" cy="381474"/>
            </a:xfrm>
            <a:prstGeom prst="rightArrow">
              <a:avLst>
                <a:gd name="adj1" fmla="val 50000"/>
                <a:gd name="adj2" fmla="val 106878"/>
              </a:avLst>
            </a:prstGeom>
            <a:gradFill>
              <a:gsLst>
                <a:gs pos="0">
                  <a:srgbClr val="FBEAA3"/>
                </a:gs>
                <a:gs pos="100000">
                  <a:srgbClr val="FF9933"/>
                </a:gs>
              </a:gsLst>
              <a:lin ang="5400000" scaled="0"/>
            </a:gradFill>
            <a:ln>
              <a:solidFill>
                <a:srgbClr val="E68D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2" y="1498313"/>
              <a:ext cx="2177413" cy="3073102"/>
            </a:xfrm>
            <a:prstGeom prst="rect">
              <a:avLst/>
            </a:prstGeom>
            <a:ln w="1270">
              <a:solidFill>
                <a:srgbClr val="CC3300"/>
              </a:solidFill>
            </a:ln>
            <a:effectLst/>
          </p:spPr>
        </p:pic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89830"/>
              </p:ext>
            </p:extLst>
          </p:nvPr>
        </p:nvGraphicFramePr>
        <p:xfrm>
          <a:off x="2538866" y="4653136"/>
          <a:ext cx="3833334" cy="212324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16667"/>
                <a:gridCol w="1916667"/>
              </a:tblGrid>
              <a:tr h="3194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RESFIA+D </a:t>
                      </a:r>
                      <a:r>
                        <a:rPr lang="nl-NL" sz="1300" b="1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Professional competences for SD</a:t>
                      </a:r>
                      <a:endParaRPr lang="nl-NL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40866">
                <a:tc>
                  <a:txBody>
                    <a:bodyPr/>
                    <a:lstStyle/>
                    <a:p>
                      <a:pPr marL="168910" indent="-16891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</a:t>
                      </a: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Responsibility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E:</a:t>
                      </a: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Emotional intelligence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523949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System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C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Future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</a:tr>
              <a:tr h="540866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personal Involvement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6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Action skills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FF"/>
                    </a:solidFill>
                  </a:tcPr>
                </a:tc>
              </a:tr>
              <a:tr h="191705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i="1" smtClean="0">
                          <a:latin typeface="Calibri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nl-NL" sz="1300" b="1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Disciplinary</a:t>
                      </a:r>
                      <a:r>
                        <a:rPr lang="nl-NL" sz="130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competences</a:t>
                      </a:r>
                      <a:endParaRPr lang="nl-N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Rectangle 44"/>
          <p:cNvSpPr/>
          <p:nvPr/>
        </p:nvSpPr>
        <p:spPr>
          <a:xfrm>
            <a:off x="258966" y="4725683"/>
            <a:ext cx="1620959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ctr">
              <a:lnSpc>
                <a:spcPct val="150000"/>
              </a:lnSpc>
            </a:pPr>
            <a:r>
              <a:rPr lang="en-US" sz="1600" i="1" smtClean="0"/>
              <a:t>Basics textbook</a:t>
            </a:r>
            <a:endParaRPr lang="nl-NL" sz="1600" i="1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2527682" y="452015"/>
            <a:ext cx="5572710" cy="1896865"/>
            <a:chOff x="6607612" y="3846105"/>
            <a:chExt cx="6264239" cy="2132252"/>
          </a:xfrm>
        </p:grpSpPr>
        <p:sp>
          <p:nvSpPr>
            <p:cNvPr id="56" name="Rectangle 55"/>
            <p:cNvSpPr/>
            <p:nvPr/>
          </p:nvSpPr>
          <p:spPr>
            <a:xfrm>
              <a:off x="10577643" y="3863763"/>
              <a:ext cx="2294208" cy="3805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82563" indent="-182563"/>
              <a:r>
                <a:rPr lang="en-US" sz="1600" i="1" smtClean="0"/>
                <a:t>SD Curriculum Scan</a:t>
              </a:r>
              <a:endParaRPr lang="en-US" sz="1600" i="1" dirty="0" smtClean="0"/>
            </a:p>
          </p:txBody>
        </p:sp>
        <p:pic>
          <p:nvPicPr>
            <p:cNvPr id="76" name="Picture 75" descr="Curriculum Map (NL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7612" y="3846105"/>
              <a:ext cx="3955201" cy="2132252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5333539" y="1977409"/>
            <a:ext cx="3712162" cy="2574112"/>
            <a:chOff x="5333539" y="1977409"/>
            <a:chExt cx="3712162" cy="2574112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3539" y="1977409"/>
              <a:ext cx="3712162" cy="257411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8028384" y="1977409"/>
              <a:ext cx="970035" cy="50530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dirty="0" smtClean="0"/>
                <a:t>AISHE</a:t>
              </a:r>
              <a:endParaRPr lang="nl-NL" sz="16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06670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 animBg="1"/>
      <p:bldP spid="60" grpId="0" animBg="1"/>
      <p:bldP spid="61" grpId="0" animBg="1"/>
      <p:bldP spid="62" grpId="0" animBg="1"/>
      <p:bldP spid="63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532" y="44624"/>
            <a:ext cx="532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</a:rPr>
              <a:t>Instruments for organisation development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16045" y="6402814"/>
            <a:ext cx="11913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563" indent="-182563" algn="r"/>
            <a:r>
              <a:rPr lang="en-US" sz="1600" i="1" smtClean="0"/>
              <a:t>RESFIA+D</a:t>
            </a:r>
            <a:endParaRPr lang="en-US" sz="1600" i="1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526391"/>
              </p:ext>
            </p:extLst>
          </p:nvPr>
        </p:nvGraphicFramePr>
        <p:xfrm>
          <a:off x="2538866" y="4653136"/>
          <a:ext cx="3833334" cy="212324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16667"/>
                <a:gridCol w="1916667"/>
              </a:tblGrid>
              <a:tr h="31944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5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RESFIA+D </a:t>
                      </a:r>
                      <a:r>
                        <a:rPr lang="nl-NL" sz="1300" b="1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Professional competences for SD</a:t>
                      </a:r>
                      <a:endParaRPr lang="nl-NL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40866">
                <a:tc>
                  <a:txBody>
                    <a:bodyPr/>
                    <a:lstStyle/>
                    <a:p>
                      <a:pPr marL="168910" indent="-16891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</a:t>
                      </a: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Responsibility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E:</a:t>
                      </a: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Emotional intelligence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523949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System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C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Future orientation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</a:tr>
              <a:tr h="540866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personal Involvement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6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5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</a:t>
                      </a:r>
                      <a:r>
                        <a:rPr lang="nl-NL" sz="1300" b="0" u="none" strike="noStrike" dirty="0"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nl-NL" sz="13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13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13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Action skills</a:t>
                      </a:r>
                      <a:endParaRPr lang="nl-NL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FF"/>
                    </a:solidFill>
                  </a:tcPr>
                </a:tc>
              </a:tr>
              <a:tr h="191705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300" i="1" smtClean="0">
                          <a:latin typeface="Calibri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</a:t>
                      </a:r>
                      <a:r>
                        <a:rPr lang="nl-NL" sz="1300" b="1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Disciplinary</a:t>
                      </a:r>
                      <a:r>
                        <a:rPr lang="nl-NL" sz="130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1300" b="1" smtClean="0">
                          <a:latin typeface="Calibri"/>
                          <a:ea typeface="Times New Roman"/>
                          <a:cs typeface="Arial"/>
                        </a:rPr>
                        <a:t>competences</a:t>
                      </a:r>
                      <a:endParaRPr lang="nl-NL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3539" y="1977409"/>
            <a:ext cx="3712162" cy="2574112"/>
            <a:chOff x="5333539" y="1977409"/>
            <a:chExt cx="3712162" cy="2574112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3539" y="1977409"/>
              <a:ext cx="3712162" cy="2574112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Rectangle 43"/>
            <p:cNvSpPr/>
            <p:nvPr/>
          </p:nvSpPr>
          <p:spPr>
            <a:xfrm>
              <a:off x="8028384" y="1977409"/>
              <a:ext cx="970035" cy="50530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marL="182563" indent="-182563" algn="ctr">
                <a:lnSpc>
                  <a:spcPct val="150000"/>
                </a:lnSpc>
              </a:pPr>
              <a:r>
                <a:rPr lang="en-US" sz="1600" i="1" dirty="0" smtClean="0"/>
                <a:t>AISHE</a:t>
              </a:r>
              <a:endParaRPr lang="nl-NL" sz="16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165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1298"/>
              </p:ext>
            </p:extLst>
          </p:nvPr>
        </p:nvGraphicFramePr>
        <p:xfrm>
          <a:off x="539552" y="404664"/>
          <a:ext cx="7992888" cy="5472608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96444"/>
                <a:gridCol w="3996444"/>
              </a:tblGrid>
              <a:tr h="82335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9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i="1" u="none" strike="noStrike" kern="120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RESFIA+D</a:t>
                      </a:r>
                      <a:r>
                        <a:rPr lang="nl-NL" sz="32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2800" b="1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Professional competences for SD</a:t>
                      </a:r>
                      <a:endParaRPr lang="nl-NL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1394068">
                <a:tc>
                  <a:txBody>
                    <a:bodyPr/>
                    <a:lstStyle/>
                    <a:p>
                      <a:pPr marL="168910" indent="-16891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R</a:t>
                      </a: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</a:t>
                      </a:r>
                    </a:p>
                    <a:p>
                      <a:pPr marL="168910" indent="-1689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Responsibility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E</a:t>
                      </a: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</a:t>
                      </a: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Emotional intelligence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</a:tr>
              <a:tr h="1350465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S</a:t>
                      </a:r>
                      <a:r>
                        <a:rPr lang="nl-NL" sz="28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28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System orientation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C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F</a:t>
                      </a: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Future orientation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FD1"/>
                    </a:solidFill>
                  </a:tcPr>
                </a:tc>
              </a:tr>
              <a:tr h="1394068"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I</a:t>
                      </a:r>
                      <a:r>
                        <a:rPr lang="nl-NL" sz="28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28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personal Involvement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6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marR="0" indent="-17018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0" u="none" strike="noStrike" smtClean="0">
                          <a:latin typeface="Calibri"/>
                          <a:ea typeface="Times New Roman"/>
                          <a:cs typeface="Arial"/>
                        </a:rPr>
                        <a:t>Competence  </a:t>
                      </a:r>
                      <a:r>
                        <a:rPr lang="nl-NL" sz="2800" b="1" i="1" u="none" strike="noStrike" kern="1200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nl-NL" sz="2800" b="0" u="none" strike="noStrike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endParaRPr lang="nl-NL" sz="2800" b="0" u="none" strike="noStrike" smtClean="0"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marL="170180" indent="-170180" algn="ctr">
                        <a:spcAft>
                          <a:spcPts val="0"/>
                        </a:spcAft>
                      </a:pPr>
                      <a:r>
                        <a:rPr lang="nl-NL" sz="2800" b="1" u="none" strike="noStrike" smtClean="0">
                          <a:latin typeface="Calibri"/>
                          <a:ea typeface="Times New Roman"/>
                          <a:cs typeface="Arial"/>
                        </a:rPr>
                        <a:t>Action skills</a:t>
                      </a:r>
                      <a:endParaRPr lang="nl-NL" sz="1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FF"/>
                    </a:solidFill>
                  </a:tcPr>
                </a:tc>
              </a:tr>
              <a:tr h="510649"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b="1" i="1" u="none" strike="noStrike" kern="120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+D</a:t>
                      </a:r>
                      <a:r>
                        <a:rPr lang="nl-NL" sz="2800" b="1">
                          <a:latin typeface="Calibri"/>
                          <a:ea typeface="Times New Roman"/>
                          <a:cs typeface="Arial"/>
                        </a:rPr>
                        <a:t>:  </a:t>
                      </a:r>
                      <a:r>
                        <a:rPr lang="nl-NL" sz="2800" b="1" smtClean="0">
                          <a:latin typeface="Calibri"/>
                          <a:ea typeface="Times New Roman"/>
                          <a:cs typeface="Arial"/>
                        </a:rPr>
                        <a:t>Disciplinary</a:t>
                      </a:r>
                      <a:r>
                        <a:rPr lang="nl-NL" sz="280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nl-NL" sz="2800" b="1" smtClean="0">
                          <a:latin typeface="Calibri"/>
                          <a:ea typeface="Times New Roman"/>
                          <a:cs typeface="Arial"/>
                        </a:rPr>
                        <a:t>competences</a:t>
                      </a:r>
                      <a:endParaRPr lang="nl-NL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1413" marR="0" marT="0" marB="0">
                    <a:lnL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A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042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78923"/>
              </p:ext>
            </p:extLst>
          </p:nvPr>
        </p:nvGraphicFramePr>
        <p:xfrm>
          <a:off x="0" y="0"/>
          <a:ext cx="9144000" cy="6861810"/>
        </p:xfrm>
        <a:graphic>
          <a:graphicData uri="http://schemas.openxmlformats.org/drawingml/2006/table">
            <a:tbl>
              <a:tblPr/>
              <a:tblGrid>
                <a:gridCol w="4651375"/>
                <a:gridCol w="4492625"/>
              </a:tblGrid>
              <a:tr h="744538">
                <a:tc>
                  <a:txBody>
                    <a:bodyPr/>
                    <a:lstStyle/>
                    <a:p>
                      <a:pPr marL="168910" indent="-16891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Responsibility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bears responsibility for his or her own work. 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marL="170180" indent="-17018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 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Emotional intelligence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empathises with the values and emotions of others</a:t>
                      </a: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2C5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Create a stakeholder analysis on the basis of the consequence scope and the consequence period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Recognise and respect his or her own values and those of other people and cultures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168910" marR="0" indent="-16891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Take personal responsibility </a:t>
                      </a:r>
                      <a:endParaRPr kumimoji="0" lang="nl-NL" sz="15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14605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Distinguish between facts, assumptions and opi-nions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Be held personally accountable with respect to society (transparency)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Cooperate on an interdisciplinary and transdisciplinary basis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0E1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170180" indent="-17018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System 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orientation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thinks and acts from a systemic perspective</a:t>
                      </a: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C"/>
                    </a:solidFill>
                  </a:tcPr>
                </a:tc>
                <a:tc>
                  <a:txBody>
                    <a:bodyPr/>
                    <a:lstStyle/>
                    <a:p>
                      <a:pPr marL="170180" indent="-17018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T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Future 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orientation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works and thinks on the basis of a perspective of the future</a:t>
                      </a: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FFD1"/>
                    </a:solidFill>
                  </a:tcPr>
                </a:tc>
              </a:tr>
              <a:tr h="540256"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Think from systems: flexibly zoom in and out on issues, i.e. thinking analytically and holistically in turn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Think on different time scales – flexibly zoom in and out on short and long term approaches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Recognise flaws in the fabric and sources of vigour in systems; have the ability to use the sources of vigour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14605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Recognise and utilise non-linear processes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</a:tr>
              <a:tr h="477014">
                <a:tc>
                  <a:txBody>
                    <a:bodyPr/>
                    <a:lstStyle/>
                    <a:p>
                      <a:pPr marL="147320" indent="-14732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Think integrally and chain oriented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146050" indent="-14605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Think innovatively, creatively, out of the box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E7"/>
                    </a:solidFill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170180" indent="-17018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personal 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Involvement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has a personal involvement in sustainable development.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E6FF"/>
                    </a:solidFill>
                  </a:tcPr>
                </a:tc>
                <a:tc>
                  <a:txBody>
                    <a:bodyPr/>
                    <a:lstStyle/>
                    <a:p>
                      <a:pPr marL="170180" indent="-170180">
                        <a:spcAft>
                          <a:spcPts val="0"/>
                        </a:spcAft>
                      </a:pP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Competence </a:t>
                      </a:r>
                      <a:r>
                        <a:rPr kumimoji="0" lang="en-GB" sz="1500" b="1" i="1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r>
                        <a:rPr kumimoji="0" lang="en-GB" sz="15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:  </a:t>
                      </a:r>
                      <a:r>
                        <a:rPr kumimoji="0" lang="en-GB" sz="15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Action skills</a:t>
                      </a:r>
                      <a:endParaRPr kumimoji="0" lang="nl-NL" sz="1500" b="1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A sustainably competent professional is decisive and capable of acting</a:t>
                      </a: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D1FF"/>
                    </a:solidFill>
                  </a:tcPr>
                </a:tc>
              </a:tr>
              <a:tr h="557557"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Consistently involve sustainable development in the </a:t>
                      </a:r>
                      <a:r>
                        <a:rPr kumimoji="0" lang="en-GB" sz="15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               own </a:t>
                      </a: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work as a professional (sustainable attitude)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147320" indent="-14732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1. Weigh up the unweighable and make decisions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FF"/>
                    </a:solidFill>
                  </a:tcPr>
                </a:tc>
              </a:tr>
              <a:tr h="436853">
                <a:tc>
                  <a:txBody>
                    <a:bodyPr/>
                    <a:lstStyle/>
                    <a:p>
                      <a:pPr marL="147320" indent="-14732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 Passionately work towards dreams and ideals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147320" indent="-14732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2. Deal with uncertainties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147320" indent="-147320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 Employ his or her conscience as the ultimate yardstick 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82563">
                        <a:spcAft>
                          <a:spcPts val="0"/>
                        </a:spcAft>
                      </a:pPr>
                      <a:r>
                        <a:rPr kumimoji="0" lang="en-GB" sz="15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Times New Roman" pitchFamily="18" charset="0"/>
                        </a:rPr>
                        <a:t>3. Act when the time is right, and not go against the current: ‘action without action’</a:t>
                      </a:r>
                      <a:endParaRPr kumimoji="0" lang="nl-NL" sz="15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6195" marB="36195">
                    <a:lnL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44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BC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9FF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4643438" y="2276475"/>
            <a:ext cx="4500562" cy="2305050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" name="Rectangle 29"/>
          <p:cNvSpPr/>
          <p:nvPr/>
        </p:nvSpPr>
        <p:spPr>
          <a:xfrm>
            <a:off x="0" y="2276475"/>
            <a:ext cx="4643438" cy="2305050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1" name="Rectangle 30"/>
          <p:cNvSpPr/>
          <p:nvPr/>
        </p:nvSpPr>
        <p:spPr>
          <a:xfrm>
            <a:off x="4643438" y="4581525"/>
            <a:ext cx="4500562" cy="2303463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2" name="Rectangle 31"/>
          <p:cNvSpPr/>
          <p:nvPr/>
        </p:nvSpPr>
        <p:spPr>
          <a:xfrm>
            <a:off x="0" y="4581525"/>
            <a:ext cx="4643438" cy="2303463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4643438" cy="2276475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4" name="Rectangle 33"/>
          <p:cNvSpPr/>
          <p:nvPr/>
        </p:nvSpPr>
        <p:spPr>
          <a:xfrm>
            <a:off x="4643438" y="0"/>
            <a:ext cx="4500562" cy="2276475"/>
          </a:xfrm>
          <a:prstGeom prst="rect">
            <a:avLst/>
          </a:prstGeom>
          <a:solidFill>
            <a:schemeClr val="bg1">
              <a:alpha val="96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406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464814"/>
              </p:ext>
            </p:extLst>
          </p:nvPr>
        </p:nvGraphicFramePr>
        <p:xfrm>
          <a:off x="0" y="404665"/>
          <a:ext cx="9144000" cy="4397795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606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endParaRPr lang="nl-NL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8" marR="4138" marT="4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Level 1</a:t>
                      </a:r>
                      <a:r>
                        <a:rPr lang="nl-NL" sz="16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600" b="1" i="0" u="none" strike="noStrike" smtClean="0">
                          <a:solidFill>
                            <a:srgbClr val="0000FF"/>
                          </a:solidFill>
                          <a:latin typeface="Calibri"/>
                        </a:rPr>
                        <a:t>Apply</a:t>
                      </a:r>
                      <a:endParaRPr lang="nl-NL" sz="1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138" marR="4138" marT="41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Level 2</a:t>
                      </a:r>
                      <a:r>
                        <a:rPr lang="nl-NL" sz="16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nl-NL" sz="1600" b="1" i="0" u="none" strike="noStrike" smtClean="0">
                          <a:solidFill>
                            <a:srgbClr val="0000FF"/>
                          </a:solidFill>
                          <a:latin typeface="Calibri"/>
                        </a:rPr>
                        <a:t>Integrate</a:t>
                      </a:r>
                      <a:endParaRPr lang="nl-NL" sz="1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138" marR="4138" marT="4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Level 3</a:t>
                      </a:r>
                      <a:r>
                        <a:rPr lang="nl-NL" sz="16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: </a:t>
                      </a:r>
                      <a:r>
                        <a:rPr lang="nl-NL" sz="1600" b="1" i="0" u="none" strike="noStrike" smtClean="0">
                          <a:solidFill>
                            <a:srgbClr val="0000FF"/>
                          </a:solidFill>
                          <a:latin typeface="Calibri"/>
                        </a:rPr>
                        <a:t>Improve</a:t>
                      </a:r>
                      <a:endParaRPr lang="nl-NL" sz="1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138" marR="4138" marT="4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Level 4: </a:t>
                      </a:r>
                      <a:r>
                        <a:rPr lang="nl-NL" sz="1600" b="1" i="0" u="none" strike="noStrike" smtClean="0">
                          <a:solidFill>
                            <a:srgbClr val="0000FF"/>
                          </a:solidFill>
                          <a:latin typeface="Calibri"/>
                        </a:rPr>
                        <a:t>Innovate</a:t>
                      </a:r>
                      <a:endParaRPr lang="nl-NL" sz="1600" b="1" i="0" u="none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4138" marR="4138" marT="41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</a:tr>
              <a:tr h="4037099">
                <a:tc>
                  <a:txBody>
                    <a:bodyPr/>
                    <a:lstStyle/>
                    <a:p>
                      <a:pPr marL="87313" indent="0" algn="l" fontAlgn="t"/>
                      <a:r>
                        <a:rPr lang="nl-NL" sz="1600" b="0" i="1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Example:</a:t>
                      </a:r>
                      <a:endParaRPr lang="nl-NL" sz="1600" b="0" i="1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87313" indent="0" algn="l" fontAlgn="t">
                        <a:spcBef>
                          <a:spcPts val="1200"/>
                        </a:spcBef>
                      </a:pPr>
                      <a:r>
                        <a:rPr lang="nl-NL" sz="1600" b="1" i="0" u="none" strike="noStrike" dirty="0" smtClean="0">
                          <a:solidFill>
                            <a:srgbClr val="C00000"/>
                          </a:solidFill>
                          <a:latin typeface="Calibri"/>
                        </a:rPr>
                        <a:t>E</a:t>
                      </a:r>
                      <a:r>
                        <a:rPr lang="nl-NL" sz="1600" b="1" i="0" u="none" strike="noStrike" smtClean="0">
                          <a:solidFill>
                            <a:srgbClr val="C00000"/>
                          </a:solidFill>
                          <a:latin typeface="Calibri"/>
                        </a:rPr>
                        <a:t>:  </a:t>
                      </a:r>
                      <a:r>
                        <a:rPr lang="nl-NL" sz="16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Emotional intelligence</a:t>
                      </a:r>
                      <a:r>
                        <a:rPr lang="nl-NL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nl-NL" sz="1600" b="0" i="1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87313" indent="0" algn="l" fontAlgn="t">
                        <a:spcBef>
                          <a:spcPts val="1200"/>
                        </a:spcBef>
                      </a:pPr>
                      <a:r>
                        <a:rPr lang="nl-NL" sz="1600" b="1" i="0" u="none" strike="noStrike" kern="1200" dirty="0" smtClean="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E1</a:t>
                      </a:r>
                      <a:r>
                        <a:rPr lang="nl-NL" sz="1600" b="1" i="0" u="none" strike="noStrike" kern="1200">
                          <a:solidFill>
                            <a:srgbClr val="C00000"/>
                          </a:solidFill>
                          <a:latin typeface="Calibri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Recognise and respect his or her own values and those of other people and cultures</a:t>
                      </a:r>
                      <a:endParaRPr lang="nl-NL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8" marR="4138" marT="4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C5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t">
                        <a:buFont typeface="Wingdings" pitchFamily="2" charset="2"/>
                        <a:buChar char="v"/>
                      </a:pPr>
                      <a:r>
                        <a:rPr lang="nl-NL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GB" sz="1600" b="0" i="0" u="none" strike="noStrike" kern="120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You formulate the values from which you think and act as a professional.</a:t>
                      </a:r>
                      <a:endParaRPr lang="nl-NL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4138" marR="4138" marT="413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t">
                        <a:buFont typeface="Wingdings" pitchFamily="2" charset="2"/>
                        <a:buChar char="v"/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You formulate the values from which others  think and act who are involved or have an interest in your professional actions. </a:t>
                      </a:r>
                    </a:p>
                    <a:p>
                      <a:pPr marL="87313" indent="0" algn="l" fontAlgn="t">
                        <a:spcBef>
                          <a:spcPts val="1200"/>
                        </a:spcBef>
                        <a:buFont typeface="Wingdings" pitchFamily="2" charset="2"/>
                        <a:buChar char="v"/>
                      </a:pP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You ‘listen actively’ to others, and you communicate respectfully with these others about the differences in values.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8" marR="4138" marT="413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t">
                        <a:buFont typeface="Wingdings" pitchFamily="2" charset="2"/>
                        <a:buChar char="v"/>
                      </a:pPr>
                      <a:r>
                        <a:rPr lang="nl-NL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You cooperate with these others, during which you utilize both the similarities and the differences of the values as an enrichment and reinforcement of the quality of your activities.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8" marR="4138" marT="4138" marB="0">
                    <a:lnL w="635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l" fontAlgn="t">
                        <a:buFont typeface="Wingdings" pitchFamily="2" charset="2"/>
                        <a:buChar char="v"/>
                      </a:pPr>
                      <a:r>
                        <a:rPr lang="nl-NL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16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You enrich and reinforce the quality of your professional activities by actively expanding the cooperation to people or cultures with other values.</a:t>
                      </a:r>
                      <a:endParaRPr lang="nl-NL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38" marR="4138" marT="4138" marB="0">
                    <a:lnL w="635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E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-273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Competence </a:t>
            </a:r>
            <a:r>
              <a:rPr lang="en-US" b="1" smtClean="0">
                <a:solidFill>
                  <a:srgbClr val="C00000"/>
                </a:solidFill>
              </a:rPr>
              <a:t> </a:t>
            </a:r>
            <a:r>
              <a:rPr lang="en-US" b="1" i="1" smtClean="0">
                <a:solidFill>
                  <a:srgbClr val="C00000"/>
                </a:solidFill>
              </a:rPr>
              <a:t>Levels</a:t>
            </a:r>
            <a:r>
              <a:rPr lang="en-US" b="1" smtClean="0">
                <a:solidFill>
                  <a:srgbClr val="C00000"/>
                </a:solidFill>
              </a:rPr>
              <a:t>:</a:t>
            </a:r>
            <a:endParaRPr lang="nl-NL" i="1" dirty="0"/>
          </a:p>
        </p:txBody>
      </p:sp>
      <p:sp useBgFill="1">
        <p:nvSpPr>
          <p:cNvPr id="7" name="Rectangle 6"/>
          <p:cNvSpPr/>
          <p:nvPr/>
        </p:nvSpPr>
        <p:spPr>
          <a:xfrm>
            <a:off x="0" y="332657"/>
            <a:ext cx="9144000" cy="4449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8" name="Rectangle 7"/>
          <p:cNvSpPr/>
          <p:nvPr/>
        </p:nvSpPr>
        <p:spPr>
          <a:xfrm>
            <a:off x="0" y="764704"/>
            <a:ext cx="1835696" cy="410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Rectangle 9"/>
          <p:cNvSpPr/>
          <p:nvPr/>
        </p:nvSpPr>
        <p:spPr>
          <a:xfrm>
            <a:off x="1835696" y="764704"/>
            <a:ext cx="7308304" cy="4104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473636" y="4869160"/>
            <a:ext cx="828092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FF"/>
                </a:solidFill>
              </a:rPr>
              <a:t>Step 1:</a:t>
            </a:r>
            <a:r>
              <a:rPr lang="en-US" smtClean="0"/>
              <a:t>   Which levels </a:t>
            </a:r>
            <a:r>
              <a:rPr lang="en-US" i="1" smtClean="0">
                <a:solidFill>
                  <a:srgbClr val="FF0000"/>
                </a:solidFill>
              </a:rPr>
              <a:t>should</a:t>
            </a:r>
            <a:r>
              <a:rPr lang="en-US" smtClean="0"/>
              <a:t> your graduates have?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FF"/>
                </a:solidFill>
              </a:rPr>
              <a:t>Step 2:</a:t>
            </a:r>
            <a:r>
              <a:rPr lang="en-US" smtClean="0"/>
              <a:t>   Which levels are described in the </a:t>
            </a:r>
            <a:r>
              <a:rPr lang="en-US" i="1" smtClean="0">
                <a:solidFill>
                  <a:srgbClr val="FF0000"/>
                </a:solidFill>
              </a:rPr>
              <a:t>current competence profile</a:t>
            </a:r>
            <a:r>
              <a:rPr lang="en-US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FF"/>
                </a:solidFill>
              </a:rPr>
              <a:t>Step 3:</a:t>
            </a:r>
            <a:r>
              <a:rPr lang="en-US" smtClean="0"/>
              <a:t>   Which levels are realized in your </a:t>
            </a:r>
            <a:r>
              <a:rPr lang="en-US" i="1" smtClean="0">
                <a:solidFill>
                  <a:srgbClr val="FF0000"/>
                </a:solidFill>
              </a:rPr>
              <a:t>current curriculum</a:t>
            </a:r>
            <a:r>
              <a:rPr lang="en-US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mtClean="0">
                <a:solidFill>
                  <a:srgbClr val="0000FF"/>
                </a:solidFill>
              </a:rPr>
              <a:t>Step 4:</a:t>
            </a:r>
            <a:r>
              <a:rPr lang="en-US" smtClean="0"/>
              <a:t>   Which improvements should be the </a:t>
            </a:r>
            <a:r>
              <a:rPr lang="en-US" i="1" smtClean="0">
                <a:solidFill>
                  <a:srgbClr val="FF0000"/>
                </a:solidFill>
              </a:rPr>
              <a:t>first priorities</a:t>
            </a:r>
            <a:r>
              <a:rPr lang="en-US" smtClean="0"/>
              <a:t>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721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9" y="0"/>
            <a:ext cx="115898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119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41212"/>
            <a:ext cx="4401532" cy="6212124"/>
          </a:xfrm>
          <a:prstGeom prst="rect">
            <a:avLst/>
          </a:prstGeom>
          <a:ln w="1270">
            <a:solidFill>
              <a:srgbClr val="CC3300"/>
            </a:solidFill>
          </a:ln>
          <a:effectLst>
            <a:outerShdw blurRad="50800" dist="266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3542928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nl-NL" sz="3600" b="1">
                <a:latin typeface="Calibri" pitchFamily="34" charset="0"/>
                <a:cs typeface="Calibri" pitchFamily="34" charset="0"/>
              </a:rPr>
              <a:t>Definitions </a:t>
            </a:r>
            <a:r>
              <a:rPr lang="nl-NL" sz="3600" b="1" smtClean="0">
                <a:latin typeface="Calibri" pitchFamily="34" charset="0"/>
                <a:cs typeface="Calibri" pitchFamily="34" charset="0"/>
              </a:rPr>
              <a:t>(2): </a:t>
            </a:r>
          </a:p>
          <a:p>
            <a:pPr eaLnBrk="0" hangingPunct="0">
              <a:spcBef>
                <a:spcPts val="0"/>
              </a:spcBef>
            </a:pPr>
            <a:endParaRPr lang="nl-NL" sz="3600" b="1" i="1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nl-NL" sz="2800" b="1" i="1" smtClean="0">
                <a:latin typeface="Calibri" pitchFamily="34" charset="0"/>
                <a:cs typeface="Calibri" pitchFamily="34" charset="0"/>
              </a:rPr>
              <a:t>Definition of </a:t>
            </a:r>
          </a:p>
          <a:p>
            <a:pPr eaLnBrk="0" hangingPunct="0">
              <a:spcBef>
                <a:spcPts val="1200"/>
              </a:spcBef>
            </a:pPr>
            <a:r>
              <a:rPr lang="en-US" sz="36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Sustainable </a:t>
            </a:r>
          </a:p>
          <a:p>
            <a:pPr eaLnBrk="0" hangingPunct="0">
              <a:spcBef>
                <a:spcPts val="0"/>
              </a:spcBef>
            </a:pPr>
            <a:r>
              <a:rPr lang="en-US" sz="36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Development:</a:t>
            </a:r>
          </a:p>
          <a:p>
            <a:pPr eaLnBrk="0" hangingPunct="0">
              <a:spcBef>
                <a:spcPts val="1200"/>
              </a:spcBef>
            </a:pPr>
            <a:r>
              <a:rPr lang="en-US" sz="3200" b="1" smtClean="0">
                <a:latin typeface="Calibri" pitchFamily="34" charset="0"/>
                <a:cs typeface="Calibri" pitchFamily="34" charset="0"/>
              </a:rPr>
              <a:t>Based on </a:t>
            </a:r>
            <a:br>
              <a:rPr lang="en-US" sz="3200" b="1" smtClean="0">
                <a:latin typeface="Calibri" pitchFamily="34" charset="0"/>
                <a:cs typeface="Calibri" pitchFamily="34" charset="0"/>
              </a:rPr>
            </a:br>
            <a:r>
              <a:rPr lang="en-US" sz="3200" b="1" smtClean="0">
                <a:latin typeface="Calibri" pitchFamily="34" charset="0"/>
                <a:cs typeface="Calibri" pitchFamily="34" charset="0"/>
              </a:rPr>
              <a:t>SD Textbook</a:t>
            </a:r>
          </a:p>
          <a:p>
            <a:pPr eaLnBrk="0" hangingPunct="0">
              <a:spcBef>
                <a:spcPts val="0"/>
              </a:spcBef>
            </a:pPr>
            <a:endParaRPr lang="en-US" sz="3600" b="1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2400" b="1" smtClean="0">
                <a:latin typeface="Calibri" pitchFamily="34" charset="0"/>
                <a:cs typeface="Calibri" pitchFamily="34" charset="0"/>
              </a:rPr>
              <a:t>(Roorda et al, 2012)</a:t>
            </a:r>
            <a:r>
              <a:rPr lang="en-US" sz="3600" b="1" smtClean="0">
                <a:latin typeface="Calibri" pitchFamily="34" charset="0"/>
                <a:cs typeface="Calibri" pitchFamily="34" charset="0"/>
              </a:rPr>
              <a:t> </a:t>
            </a:r>
            <a:endParaRPr lang="nl-NL" sz="24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99792" y="3974584"/>
            <a:ext cx="1368152" cy="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688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Tree model inside a fores - no text, no tre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-205200"/>
            <a:ext cx="10153128" cy="6654832"/>
          </a:xfrm>
          <a:prstGeom prst="rect">
            <a:avLst/>
          </a:prstGeom>
        </p:spPr>
      </p:pic>
      <p:pic>
        <p:nvPicPr>
          <p:cNvPr id="61" name="Picture 2" descr="C:\Documenten\Tree colored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29" y="2095500"/>
            <a:ext cx="4748043" cy="34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7"/>
          <p:cNvGrpSpPr/>
          <p:nvPr/>
        </p:nvGrpSpPr>
        <p:grpSpPr>
          <a:xfrm>
            <a:off x="899592" y="5157192"/>
            <a:ext cx="3599085" cy="400110"/>
            <a:chOff x="971600" y="4869160"/>
            <a:chExt cx="3599085" cy="4001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TextBox 13"/>
            <p:cNvSpPr txBox="1"/>
            <p:nvPr/>
          </p:nvSpPr>
          <p:spPr>
            <a:xfrm>
              <a:off x="971600" y="4869160"/>
              <a:ext cx="3119765" cy="40011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smtClean="0">
                  <a:solidFill>
                    <a:srgbClr val="FF0000"/>
                  </a:solidFill>
                </a:rPr>
                <a:t>Basics: introduction to SD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4" idx="3"/>
            </p:cNvCxnSpPr>
            <p:nvPr/>
          </p:nvCxnSpPr>
          <p:spPr>
            <a:xfrm>
              <a:off x="4091365" y="5069215"/>
              <a:ext cx="479320" cy="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8"/>
          <p:cNvGrpSpPr/>
          <p:nvPr/>
        </p:nvGrpSpPr>
        <p:grpSpPr>
          <a:xfrm>
            <a:off x="323528" y="5949280"/>
            <a:ext cx="3456384" cy="688142"/>
            <a:chOff x="1403648" y="4725144"/>
            <a:chExt cx="3456384" cy="688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 flipV="1">
              <a:off x="4139952" y="4725144"/>
              <a:ext cx="720080" cy="4880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403648" y="5013176"/>
              <a:ext cx="2736304" cy="40011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6600"/>
                  </a:solidFill>
                </a:rPr>
                <a:t>Input</a:t>
              </a:r>
              <a:r>
                <a:rPr lang="en-US" sz="2000" i="1" smtClean="0">
                  <a:solidFill>
                    <a:srgbClr val="006600"/>
                  </a:solidFill>
                </a:rPr>
                <a:t>: </a:t>
              </a:r>
              <a:r>
                <a:rPr lang="en-US" sz="2000" smtClean="0">
                  <a:solidFill>
                    <a:srgbClr val="FF0000"/>
                  </a:solidFill>
                </a:rPr>
                <a:t>Mission, goals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3203848" y="1268760"/>
            <a:ext cx="2880320" cy="1224136"/>
            <a:chOff x="2123728" y="548680"/>
            <a:chExt cx="2880320" cy="122413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2699792" y="1306982"/>
              <a:ext cx="792088" cy="7200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1789956" y="1280714"/>
              <a:ext cx="825874" cy="15833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599892" y="1270978"/>
              <a:ext cx="720080" cy="72008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4"/>
            <p:cNvGrpSpPr/>
            <p:nvPr/>
          </p:nvGrpSpPr>
          <p:grpSpPr>
            <a:xfrm>
              <a:off x="2153386" y="548680"/>
              <a:ext cx="2850662" cy="1190350"/>
              <a:chOff x="1433306" y="4869160"/>
              <a:chExt cx="2850662" cy="119035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3815916" y="5591458"/>
                <a:ext cx="792088" cy="144016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433306" y="4869160"/>
                <a:ext cx="2767104" cy="40011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0000"/>
                    </a:solidFill>
                  </a:rPr>
                  <a:t>Disciplinary integration</a:t>
                </a:r>
                <a:endParaRPr lang="nl-NL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" name="Group 57"/>
          <p:cNvGrpSpPr/>
          <p:nvPr/>
        </p:nvGrpSpPr>
        <p:grpSpPr>
          <a:xfrm>
            <a:off x="264599" y="4005064"/>
            <a:ext cx="5243505" cy="864096"/>
            <a:chOff x="264599" y="4005064"/>
            <a:chExt cx="5243505" cy="864096"/>
          </a:xfrm>
        </p:grpSpPr>
        <p:grpSp>
          <p:nvGrpSpPr>
            <p:cNvPr id="9" name="Group 52"/>
            <p:cNvGrpSpPr/>
            <p:nvPr/>
          </p:nvGrpSpPr>
          <p:grpSpPr>
            <a:xfrm>
              <a:off x="264599" y="4237057"/>
              <a:ext cx="3515313" cy="400110"/>
              <a:chOff x="912671" y="5605209"/>
              <a:chExt cx="3515313" cy="40011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4" name="Straight Arrow Connector 53"/>
              <p:cNvCxnSpPr>
                <a:stCxn id="55" idx="3"/>
                <a:endCxn id="52" idx="2"/>
              </p:cNvCxnSpPr>
              <p:nvPr/>
            </p:nvCxnSpPr>
            <p:spPr>
              <a:xfrm>
                <a:off x="3950683" y="5805264"/>
                <a:ext cx="477301" cy="0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912671" y="5605209"/>
                <a:ext cx="3038012" cy="400110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0000"/>
                    </a:solidFill>
                  </a:rPr>
                  <a:t>Multidisciplinary relations</a:t>
                </a:r>
                <a:endParaRPr lang="nl-NL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3779912" y="4005064"/>
              <a:ext cx="1728192" cy="864096"/>
            </a:xfrm>
            <a:prstGeom prst="ellipse">
              <a:avLst/>
            </a:prstGeom>
            <a:solidFill>
              <a:schemeClr val="bg1">
                <a:alpha val="71000"/>
              </a:schemeClr>
            </a:solidFill>
            <a:ln w="34925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up 94"/>
          <p:cNvGrpSpPr/>
          <p:nvPr/>
        </p:nvGrpSpPr>
        <p:grpSpPr>
          <a:xfrm>
            <a:off x="3779912" y="4509120"/>
            <a:ext cx="5256584" cy="2128302"/>
            <a:chOff x="539552" y="4365105"/>
            <a:chExt cx="5256584" cy="21283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96" name="Straight Arrow Connector 95"/>
            <p:cNvCxnSpPr>
              <a:stCxn id="97" idx="0"/>
            </p:cNvCxnSpPr>
            <p:nvPr/>
          </p:nvCxnSpPr>
          <p:spPr>
            <a:xfrm rot="16200000" flipV="1">
              <a:off x="2105726" y="5031179"/>
              <a:ext cx="1728192" cy="396044"/>
            </a:xfrm>
            <a:prstGeom prst="straightConnector1">
              <a:avLst/>
            </a:prstGeom>
            <a:ln w="85725"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539552" y="6093297"/>
              <a:ext cx="5256584" cy="40011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rgbClr val="006600"/>
                  </a:solidFill>
                </a:rPr>
                <a:t>Output</a:t>
              </a:r>
              <a:r>
                <a:rPr lang="en-US" sz="2000" i="1" smtClean="0">
                  <a:solidFill>
                    <a:srgbClr val="006600"/>
                  </a:solidFill>
                </a:rPr>
                <a:t>:</a:t>
              </a:r>
              <a:r>
                <a:rPr lang="en-US" sz="2000" smtClean="0">
                  <a:solidFill>
                    <a:srgbClr val="FF0000"/>
                  </a:solidFill>
                </a:rPr>
                <a:t> Contributions to profession &amp; Society</a:t>
              </a:r>
              <a:endParaRPr lang="nl-NL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02"/>
          <p:cNvGrpSpPr/>
          <p:nvPr/>
        </p:nvGrpSpPr>
        <p:grpSpPr>
          <a:xfrm>
            <a:off x="323528" y="739140"/>
            <a:ext cx="8640960" cy="4346044"/>
            <a:chOff x="323528" y="739140"/>
            <a:chExt cx="8640960" cy="4346044"/>
          </a:xfrm>
        </p:grpSpPr>
        <p:grpSp>
          <p:nvGrpSpPr>
            <p:cNvPr id="17" name="Group 101"/>
            <p:cNvGrpSpPr/>
            <p:nvPr/>
          </p:nvGrpSpPr>
          <p:grpSpPr>
            <a:xfrm>
              <a:off x="755576" y="739140"/>
              <a:ext cx="7920880" cy="4023360"/>
              <a:chOff x="755576" y="739140"/>
              <a:chExt cx="7920880" cy="4023360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6300192" y="739140"/>
                <a:ext cx="2232248" cy="797560"/>
              </a:xfrm>
              <a:custGeom>
                <a:avLst/>
                <a:gdLst>
                  <a:gd name="connsiteX0" fmla="*/ 0 w 1384300"/>
                  <a:gd name="connsiteY0" fmla="*/ 57150 h 1085850"/>
                  <a:gd name="connsiteX1" fmla="*/ 952500 w 1384300"/>
                  <a:gd name="connsiteY1" fmla="*/ 171450 h 1085850"/>
                  <a:gd name="connsiteX2" fmla="*/ 1384300 w 1384300"/>
                  <a:gd name="connsiteY2" fmla="*/ 1085850 h 1085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4300" h="1085850">
                    <a:moveTo>
                      <a:pt x="0" y="57150"/>
                    </a:moveTo>
                    <a:cubicBezTo>
                      <a:pt x="360891" y="28575"/>
                      <a:pt x="721783" y="0"/>
                      <a:pt x="952500" y="171450"/>
                    </a:cubicBezTo>
                    <a:cubicBezTo>
                      <a:pt x="1183217" y="342900"/>
                      <a:pt x="1283758" y="714375"/>
                      <a:pt x="1384300" y="108585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8316416" y="2095500"/>
                <a:ext cx="360040" cy="1854200"/>
              </a:xfrm>
              <a:custGeom>
                <a:avLst/>
                <a:gdLst>
                  <a:gd name="connsiteX0" fmla="*/ 355600 w 414867"/>
                  <a:gd name="connsiteY0" fmla="*/ 0 h 1854200"/>
                  <a:gd name="connsiteX1" fmla="*/ 355600 w 414867"/>
                  <a:gd name="connsiteY1" fmla="*/ 990600 h 1854200"/>
                  <a:gd name="connsiteX2" fmla="*/ 0 w 414867"/>
                  <a:gd name="connsiteY2" fmla="*/ 1854200 h 185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4867" h="1854200">
                    <a:moveTo>
                      <a:pt x="355600" y="0"/>
                    </a:moveTo>
                    <a:cubicBezTo>
                      <a:pt x="385233" y="340783"/>
                      <a:pt x="414867" y="681567"/>
                      <a:pt x="355600" y="990600"/>
                    </a:cubicBezTo>
                    <a:cubicBezTo>
                      <a:pt x="296333" y="1299633"/>
                      <a:pt x="148166" y="1576916"/>
                      <a:pt x="0" y="185420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7289800" y="4437112"/>
                <a:ext cx="666576" cy="325388"/>
              </a:xfrm>
              <a:custGeom>
                <a:avLst/>
                <a:gdLst>
                  <a:gd name="connsiteX0" fmla="*/ 596900 w 596900"/>
                  <a:gd name="connsiteY0" fmla="*/ 0 h 381000"/>
                  <a:gd name="connsiteX1" fmla="*/ 406400 w 596900"/>
                  <a:gd name="connsiteY1" fmla="*/ 266700 h 381000"/>
                  <a:gd name="connsiteX2" fmla="*/ 0 w 596900"/>
                  <a:gd name="connsiteY2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6900" h="381000">
                    <a:moveTo>
                      <a:pt x="596900" y="0"/>
                    </a:moveTo>
                    <a:cubicBezTo>
                      <a:pt x="551391" y="101600"/>
                      <a:pt x="505883" y="203200"/>
                      <a:pt x="406400" y="266700"/>
                    </a:cubicBezTo>
                    <a:cubicBezTo>
                      <a:pt x="306917" y="330200"/>
                      <a:pt x="153458" y="355600"/>
                      <a:pt x="0" y="38100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6660231" y="3717032"/>
                <a:ext cx="216025" cy="720080"/>
              </a:xfrm>
              <a:custGeom>
                <a:avLst/>
                <a:gdLst>
                  <a:gd name="connsiteX0" fmla="*/ 114300 w 129117"/>
                  <a:gd name="connsiteY0" fmla="*/ 850900 h 850900"/>
                  <a:gd name="connsiteX1" fmla="*/ 0 w 129117"/>
                  <a:gd name="connsiteY1" fmla="*/ 647700 h 850900"/>
                  <a:gd name="connsiteX2" fmla="*/ 114300 w 129117"/>
                  <a:gd name="connsiteY2" fmla="*/ 419100 h 850900"/>
                  <a:gd name="connsiteX3" fmla="*/ 88900 w 129117"/>
                  <a:gd name="connsiteY3" fmla="*/ 0 h 850900"/>
                  <a:gd name="connsiteX0" fmla="*/ 318434 w 318434"/>
                  <a:gd name="connsiteY0" fmla="*/ 792212 h 792212"/>
                  <a:gd name="connsiteX1" fmla="*/ 29162 w 318434"/>
                  <a:gd name="connsiteY1" fmla="*/ 647700 h 792212"/>
                  <a:gd name="connsiteX2" fmla="*/ 143462 w 318434"/>
                  <a:gd name="connsiteY2" fmla="*/ 419100 h 792212"/>
                  <a:gd name="connsiteX3" fmla="*/ 118062 w 318434"/>
                  <a:gd name="connsiteY3" fmla="*/ 0 h 792212"/>
                  <a:gd name="connsiteX0" fmla="*/ 200372 w 200372"/>
                  <a:gd name="connsiteY0" fmla="*/ 792212 h 792212"/>
                  <a:gd name="connsiteX1" fmla="*/ 25400 w 200372"/>
                  <a:gd name="connsiteY1" fmla="*/ 419100 h 792212"/>
                  <a:gd name="connsiteX2" fmla="*/ 0 w 200372"/>
                  <a:gd name="connsiteY2" fmla="*/ 0 h 792212"/>
                  <a:gd name="connsiteX0" fmla="*/ 360041 w 360041"/>
                  <a:gd name="connsiteY0" fmla="*/ 720080 h 720080"/>
                  <a:gd name="connsiteX1" fmla="*/ 185069 w 360041"/>
                  <a:gd name="connsiteY1" fmla="*/ 346968 h 720080"/>
                  <a:gd name="connsiteX2" fmla="*/ 0 w 360041"/>
                  <a:gd name="connsiteY2" fmla="*/ 0 h 720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0041" h="720080">
                    <a:moveTo>
                      <a:pt x="360041" y="720080"/>
                    </a:moveTo>
                    <a:cubicBezTo>
                      <a:pt x="323589" y="642348"/>
                      <a:pt x="218464" y="479003"/>
                      <a:pt x="185069" y="346968"/>
                    </a:cubicBezTo>
                    <a:cubicBezTo>
                      <a:pt x="199886" y="239018"/>
                      <a:pt x="20108" y="155575"/>
                      <a:pt x="0" y="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5080000" y="3054350"/>
                <a:ext cx="1244600" cy="298450"/>
              </a:xfrm>
              <a:custGeom>
                <a:avLst/>
                <a:gdLst>
                  <a:gd name="connsiteX0" fmla="*/ 1244600 w 1244600"/>
                  <a:gd name="connsiteY0" fmla="*/ 298450 h 298450"/>
                  <a:gd name="connsiteX1" fmla="*/ 635000 w 1244600"/>
                  <a:gd name="connsiteY1" fmla="*/ 6350 h 298450"/>
                  <a:gd name="connsiteX2" fmla="*/ 0 w 1244600"/>
                  <a:gd name="connsiteY2" fmla="*/ 260350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4600" h="298450">
                    <a:moveTo>
                      <a:pt x="1244600" y="298450"/>
                    </a:moveTo>
                    <a:cubicBezTo>
                      <a:pt x="1043516" y="155575"/>
                      <a:pt x="842433" y="12700"/>
                      <a:pt x="635000" y="6350"/>
                    </a:cubicBezTo>
                    <a:cubicBezTo>
                      <a:pt x="427567" y="0"/>
                      <a:pt x="213783" y="130175"/>
                      <a:pt x="0" y="26035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0" name="Freeform 99"/>
              <p:cNvSpPr/>
              <p:nvPr/>
            </p:nvSpPr>
            <p:spPr>
              <a:xfrm>
                <a:off x="1968500" y="3251200"/>
                <a:ext cx="2387476" cy="436033"/>
              </a:xfrm>
              <a:custGeom>
                <a:avLst/>
                <a:gdLst>
                  <a:gd name="connsiteX0" fmla="*/ 2641600 w 2641600"/>
                  <a:gd name="connsiteY0" fmla="*/ 254000 h 436033"/>
                  <a:gd name="connsiteX1" fmla="*/ 1244600 w 2641600"/>
                  <a:gd name="connsiteY1" fmla="*/ 393700 h 436033"/>
                  <a:gd name="connsiteX2" fmla="*/ 0 w 2641600"/>
                  <a:gd name="connsiteY2" fmla="*/ 0 h 4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1600" h="436033">
                    <a:moveTo>
                      <a:pt x="2641600" y="254000"/>
                    </a:moveTo>
                    <a:cubicBezTo>
                      <a:pt x="2163233" y="345016"/>
                      <a:pt x="1684867" y="436033"/>
                      <a:pt x="1244600" y="393700"/>
                    </a:cubicBezTo>
                    <a:cubicBezTo>
                      <a:pt x="804333" y="351367"/>
                      <a:pt x="402166" y="175683"/>
                      <a:pt x="0" y="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1" name="Freeform 100"/>
              <p:cNvSpPr/>
              <p:nvPr/>
            </p:nvSpPr>
            <p:spPr>
              <a:xfrm>
                <a:off x="755576" y="1828800"/>
                <a:ext cx="768424" cy="1168152"/>
              </a:xfrm>
              <a:custGeom>
                <a:avLst/>
                <a:gdLst>
                  <a:gd name="connsiteX0" fmla="*/ 889000 w 889000"/>
                  <a:gd name="connsiteY0" fmla="*/ 1092200 h 1092200"/>
                  <a:gd name="connsiteX1" fmla="*/ 254000 w 889000"/>
                  <a:gd name="connsiteY1" fmla="*/ 647700 h 1092200"/>
                  <a:gd name="connsiteX2" fmla="*/ 0 w 889000"/>
                  <a:gd name="connsiteY2" fmla="*/ 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9000" h="1092200">
                    <a:moveTo>
                      <a:pt x="889000" y="1092200"/>
                    </a:moveTo>
                    <a:cubicBezTo>
                      <a:pt x="645583" y="960966"/>
                      <a:pt x="402167" y="829733"/>
                      <a:pt x="254000" y="647700"/>
                    </a:cubicBezTo>
                    <a:cubicBezTo>
                      <a:pt x="105833" y="465667"/>
                      <a:pt x="52916" y="232833"/>
                      <a:pt x="0" y="0"/>
                    </a:cubicBezTo>
                  </a:path>
                </a:pathLst>
              </a:custGeom>
              <a:ln w="120650" cap="rnd" cmpd="sng">
                <a:solidFill>
                  <a:srgbClr val="FF6600"/>
                </a:solidFill>
                <a:prstDash val="solid"/>
              </a:ln>
              <a:effectLst>
                <a:outerShdw blurRad="50800" dist="38100" dir="2700000" sx="109000" sy="109000" algn="tl" rotWithShape="0">
                  <a:prstClr val="black">
                    <a:alpha val="8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9" name="Group 72"/>
            <p:cNvGrpSpPr/>
            <p:nvPr/>
          </p:nvGrpSpPr>
          <p:grpSpPr>
            <a:xfrm>
              <a:off x="323528" y="1196752"/>
              <a:ext cx="8640960" cy="3888432"/>
              <a:chOff x="323528" y="1196752"/>
              <a:chExt cx="8640960" cy="3888432"/>
            </a:xfrm>
            <a:effectLst>
              <a:outerShdw blurRad="50800" dist="38100" dir="2700000" sx="102000" sy="102000" algn="tl" rotWithShape="0">
                <a:prstClr val="black">
                  <a:alpha val="79000"/>
                </a:prstClr>
              </a:outerShdw>
            </a:effectLst>
          </p:grpSpPr>
          <p:sp>
            <p:nvSpPr>
              <p:cNvPr id="51" name="Donut 50"/>
              <p:cNvSpPr/>
              <p:nvPr/>
            </p:nvSpPr>
            <p:spPr>
              <a:xfrm>
                <a:off x="323528" y="1196752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Donut 55"/>
              <p:cNvSpPr/>
              <p:nvPr/>
            </p:nvSpPr>
            <p:spPr>
              <a:xfrm>
                <a:off x="1403648" y="2708920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Donut 56"/>
              <p:cNvSpPr/>
              <p:nvPr/>
            </p:nvSpPr>
            <p:spPr>
              <a:xfrm>
                <a:off x="4283968" y="3068960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Donut 65"/>
              <p:cNvSpPr/>
              <p:nvPr/>
            </p:nvSpPr>
            <p:spPr>
              <a:xfrm>
                <a:off x="6228184" y="3140968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Donut 68"/>
              <p:cNvSpPr/>
              <p:nvPr/>
            </p:nvSpPr>
            <p:spPr>
              <a:xfrm>
                <a:off x="6660232" y="4365104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Donut 66"/>
              <p:cNvSpPr/>
              <p:nvPr/>
            </p:nvSpPr>
            <p:spPr>
              <a:xfrm>
                <a:off x="7740352" y="3861048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Donut 67"/>
              <p:cNvSpPr/>
              <p:nvPr/>
            </p:nvSpPr>
            <p:spPr>
              <a:xfrm>
                <a:off x="8244408" y="1484784"/>
                <a:ext cx="720080" cy="720080"/>
              </a:xfrm>
              <a:prstGeom prst="donut">
                <a:avLst/>
              </a:prstGeom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ln w="50800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Group 93"/>
          <p:cNvGrpSpPr/>
          <p:nvPr/>
        </p:nvGrpSpPr>
        <p:grpSpPr>
          <a:xfrm>
            <a:off x="2771800" y="2492896"/>
            <a:ext cx="3600400" cy="2016224"/>
            <a:chOff x="2771800" y="2492896"/>
            <a:chExt cx="3600400" cy="2016224"/>
          </a:xfrm>
          <a:effectLst>
            <a:outerShdw blurRad="76200" dist="76200" dir="3600000" algn="tl" rotWithShape="0">
              <a:prstClr val="black">
                <a:alpha val="81000"/>
              </a:prstClr>
            </a:outerShdw>
          </a:effectLst>
        </p:grpSpPr>
        <p:sp>
          <p:nvSpPr>
            <p:cNvPr id="81" name="Oval 80"/>
            <p:cNvSpPr/>
            <p:nvPr/>
          </p:nvSpPr>
          <p:spPr>
            <a:xfrm>
              <a:off x="2771800" y="3140968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2" name="Oval 81"/>
            <p:cNvSpPr/>
            <p:nvPr/>
          </p:nvSpPr>
          <p:spPr>
            <a:xfrm>
              <a:off x="3347864" y="2708920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3" name="Oval 82"/>
            <p:cNvSpPr/>
            <p:nvPr/>
          </p:nvSpPr>
          <p:spPr>
            <a:xfrm>
              <a:off x="3851920" y="2996952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4" name="Oval 83"/>
            <p:cNvSpPr/>
            <p:nvPr/>
          </p:nvSpPr>
          <p:spPr>
            <a:xfrm>
              <a:off x="3635896" y="3789040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5" name="Oval 84"/>
            <p:cNvSpPr/>
            <p:nvPr/>
          </p:nvSpPr>
          <p:spPr>
            <a:xfrm>
              <a:off x="5148064" y="2492896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6" name="Oval 85"/>
            <p:cNvSpPr/>
            <p:nvPr/>
          </p:nvSpPr>
          <p:spPr>
            <a:xfrm>
              <a:off x="5868144" y="2708920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7" name="Oval 86"/>
            <p:cNvSpPr/>
            <p:nvPr/>
          </p:nvSpPr>
          <p:spPr>
            <a:xfrm>
              <a:off x="5292080" y="3717032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8" name="Oval 87"/>
            <p:cNvSpPr/>
            <p:nvPr/>
          </p:nvSpPr>
          <p:spPr>
            <a:xfrm>
              <a:off x="5652120" y="3356992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9" name="Oval 88"/>
            <p:cNvSpPr/>
            <p:nvPr/>
          </p:nvSpPr>
          <p:spPr>
            <a:xfrm>
              <a:off x="6012160" y="3861048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0" name="Oval 89"/>
            <p:cNvSpPr/>
            <p:nvPr/>
          </p:nvSpPr>
          <p:spPr>
            <a:xfrm>
              <a:off x="3347864" y="3212976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1" name="Oval 90"/>
            <p:cNvSpPr/>
            <p:nvPr/>
          </p:nvSpPr>
          <p:spPr>
            <a:xfrm>
              <a:off x="5724128" y="4221088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2" name="Oval 91"/>
            <p:cNvSpPr/>
            <p:nvPr/>
          </p:nvSpPr>
          <p:spPr>
            <a:xfrm>
              <a:off x="3059832" y="3861048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3" name="Oval 92"/>
            <p:cNvSpPr/>
            <p:nvPr/>
          </p:nvSpPr>
          <p:spPr>
            <a:xfrm>
              <a:off x="4211960" y="2492896"/>
              <a:ext cx="360040" cy="288032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309253" name="Picture 5" descr="C:\Documenten\Tree root color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47165"/>
            <a:ext cx="27336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59001" y="580618"/>
            <a:ext cx="424119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FF6600"/>
                </a:solidFill>
              </a:rPr>
              <a:t>Interdisciplinary cooperation</a:t>
            </a:r>
            <a:endParaRPr lang="nl-NL" sz="2000" dirty="0">
              <a:solidFill>
                <a:srgbClr val="FF6600"/>
              </a:solidFill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-36512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nl-NL" sz="3600" b="1">
                <a:latin typeface="Calibri" pitchFamily="34" charset="0"/>
                <a:cs typeface="Calibri" pitchFamily="34" charset="0"/>
              </a:rPr>
              <a:t>Definitions </a:t>
            </a:r>
            <a:r>
              <a:rPr lang="nl-NL" sz="3600" b="1" smtClean="0">
                <a:latin typeface="Calibri" pitchFamily="34" charset="0"/>
                <a:cs typeface="Calibri" pitchFamily="34" charset="0"/>
              </a:rPr>
              <a:t>(3): </a:t>
            </a:r>
            <a:r>
              <a:rPr lang="nl-NL" sz="2800" b="1" i="1" smtClean="0">
                <a:latin typeface="Calibri" pitchFamily="34" charset="0"/>
                <a:cs typeface="Calibri" pitchFamily="34" charset="0"/>
              </a:rPr>
              <a:t>Definition of  </a:t>
            </a:r>
            <a:r>
              <a:rPr lang="nl-NL" sz="3600" b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ESD</a:t>
            </a:r>
            <a:r>
              <a:rPr lang="nl-NL" sz="2800" b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l-NL" sz="28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nl-NL" sz="2800" b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Education for SD)</a:t>
            </a:r>
            <a:endParaRPr lang="nl-NL" sz="3600" b="1" dirty="0">
              <a:solidFill>
                <a:srgbClr val="3366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09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467544" y="392699"/>
            <a:ext cx="7200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0975" indent="-180975">
              <a:spcBef>
                <a:spcPts val="1200"/>
              </a:spcBef>
              <a:tabLst>
                <a:tab pos="265113" algn="l"/>
                <a:tab pos="3317875" algn="l"/>
              </a:tabLst>
            </a:pPr>
            <a:r>
              <a:rPr lang="en-GB" sz="3600" b="1" i="1" smtClean="0">
                <a:solidFill>
                  <a:srgbClr val="B80000"/>
                </a:solidFill>
                <a:latin typeface="Calibri" pitchFamily="34" charset="0"/>
                <a:cs typeface="Times New Roman" pitchFamily="18" charset="0"/>
              </a:rPr>
              <a:t>Tree </a:t>
            </a:r>
            <a:r>
              <a:rPr lang="en-GB" sz="3600" b="1" smtClean="0">
                <a:latin typeface="Calibri" pitchFamily="34" charset="0"/>
                <a:cs typeface="Times New Roman" pitchFamily="18" charset="0"/>
              </a:rPr>
              <a:t>model</a:t>
            </a:r>
            <a:r>
              <a:rPr lang="en-GB" sz="3600" b="1" dirty="0" smtClean="0">
                <a:latin typeface="Calibri" pitchFamily="34" charset="0"/>
                <a:cs typeface="Times New Roman" pitchFamily="18" charset="0"/>
              </a:rPr>
              <a:t>:</a:t>
            </a:r>
            <a:endParaRPr lang="en-GB" sz="3600" b="1" dirty="0">
              <a:latin typeface="Calibri" pitchFamily="34" charset="0"/>
              <a:cs typeface="Times New Roman" pitchFamily="18" charset="0"/>
            </a:endParaRPr>
          </a:p>
          <a:p>
            <a:pPr marL="180975" indent="-180975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Roots</a:t>
            </a:r>
            <a:r>
              <a:rPr lang="en-GB" sz="2200" b="1" i="1" dirty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: 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Vision, mission, education goals</a:t>
            </a:r>
            <a:endParaRPr lang="nl-NL" sz="2200" dirty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Trunk: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	Basic module / introduction of SD</a:t>
            </a:r>
            <a:endParaRPr lang="nl-NL" sz="2200" dirty="0" smtClean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Biochemistry: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Education methodologies</a:t>
            </a:r>
            <a:endParaRPr lang="nl-NL" sz="2200" dirty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Branches: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Disciplinary integration</a:t>
            </a:r>
            <a:endParaRPr lang="en-GB" sz="2200" dirty="0" smtClean="0">
              <a:latin typeface="Calibri" pitchFamily="34" charset="0"/>
              <a:cs typeface="Times New Roman" pitchFamily="18" charset="0"/>
            </a:endParaRPr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Internal structure: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i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Multi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disciplinary integration</a:t>
            </a:r>
            <a:endParaRPr lang="nl-NL" sz="2200" dirty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Forest, ecosystem</a:t>
            </a:r>
            <a:r>
              <a:rPr lang="en-GB" sz="2200" b="1" i="1" dirty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: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i="1" smtClean="0">
                <a:solidFill>
                  <a:srgbClr val="B80000"/>
                </a:solidFill>
                <a:latin typeface="Calibri" pitchFamily="34" charset="0"/>
                <a:cs typeface="Times New Roman" pitchFamily="18" charset="0"/>
              </a:rPr>
              <a:t>Inter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disciplinary cooperation</a:t>
            </a:r>
            <a:endParaRPr lang="nl-NL" sz="2200" dirty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Growth process: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	Development &amp; maintenance of</a:t>
            </a:r>
            <a:r>
              <a:rPr lang="en-GB" sz="2200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en-GB" sz="2200" dirty="0" smtClean="0">
                <a:latin typeface="Calibri" pitchFamily="34" charset="0"/>
                <a:cs typeface="Times New Roman" pitchFamily="18" charset="0"/>
              </a:rPr>
            </a:br>
            <a:r>
              <a:rPr lang="en-GB" sz="2200" dirty="0" smtClean="0">
                <a:latin typeface="Calibri" pitchFamily="34" charset="0"/>
                <a:cs typeface="Times New Roman" pitchFamily="18" charset="0"/>
              </a:rPr>
              <a:t> 	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	study program</a:t>
            </a:r>
            <a:endParaRPr lang="en-GB" sz="2200" dirty="0" smtClean="0"/>
          </a:p>
          <a:p>
            <a:pPr marL="180975" indent="-180975" eaLnBrk="0" hangingPunct="0">
              <a:spcBef>
                <a:spcPts val="1200"/>
              </a:spcBef>
              <a:buFontTx/>
              <a:buChar char="•"/>
              <a:tabLst>
                <a:tab pos="265113" algn="l"/>
                <a:tab pos="3052763" algn="l"/>
              </a:tabLst>
            </a:pPr>
            <a:r>
              <a:rPr lang="en-GB" sz="2200" b="1" i="1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Fruits:</a:t>
            </a:r>
            <a:r>
              <a:rPr lang="en-GB" sz="2200" dirty="0">
                <a:latin typeface="Calibri" pitchFamily="34" charset="0"/>
                <a:cs typeface="Times New Roman" pitchFamily="18" charset="0"/>
              </a:rPr>
              <a:t>	Output: 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effect 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on professional field  </a:t>
            </a:r>
            <a:r>
              <a:rPr lang="en-GB" sz="2200">
                <a:latin typeface="Calibri" pitchFamily="34" charset="0"/>
                <a:cs typeface="Times New Roman" pitchFamily="18" charset="0"/>
              </a:rPr>
              <a:t>	</a:t>
            </a:r>
            <a:r>
              <a:rPr lang="en-GB" sz="2200" smtClean="0">
                <a:latin typeface="Calibri" pitchFamily="34" charset="0"/>
                <a:cs typeface="Times New Roman" pitchFamily="18" charset="0"/>
              </a:rPr>
              <a:t>	&amp; society</a:t>
            </a:r>
            <a:endParaRPr lang="nl-NL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5090349" y="243800"/>
            <a:ext cx="3802131" cy="51244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i="1" smtClean="0">
                <a:latin typeface="Calibri" pitchFamily="34" charset="0"/>
              </a:rPr>
              <a:t>(Re)development of Education:</a:t>
            </a:r>
            <a:endParaRPr lang="en-US" sz="2200" i="1" dirty="0" smtClean="0">
              <a:latin typeface="Calibri" pitchFamily="34" charset="0"/>
            </a:endParaRPr>
          </a:p>
          <a:p>
            <a:pPr algn="r">
              <a:spcBef>
                <a:spcPts val="600"/>
              </a:spcBef>
            </a:pPr>
            <a:r>
              <a:rPr lang="en-US" sz="2200" b="1" i="1" smtClean="0">
                <a:solidFill>
                  <a:srgbClr val="006600"/>
                </a:solidFill>
                <a:latin typeface="Calibri" pitchFamily="34" charset="0"/>
              </a:rPr>
              <a:t>Priority</a:t>
            </a:r>
            <a:endParaRPr lang="en-US" sz="2200" b="1" i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++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++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– 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 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– 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      </a:t>
            </a: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++     </a:t>
            </a:r>
            <a:r>
              <a:rPr lang="nl-NL" sz="2200" b="1" dirty="0" smtClean="0">
                <a:solidFill>
                  <a:srgbClr val="006600"/>
                </a:solidFill>
                <a:latin typeface="Calibri" pitchFamily="34" charset="0"/>
              </a:rPr>
              <a:t/>
            </a:r>
            <a:br>
              <a:rPr lang="nl-NL" sz="2200" b="1" dirty="0" smtClean="0">
                <a:solidFill>
                  <a:srgbClr val="006600"/>
                </a:solidFill>
                <a:latin typeface="Calibri" pitchFamily="34" charset="0"/>
              </a:rPr>
            </a:br>
            <a:endParaRPr lang="nl-NL" sz="2200" b="1" dirty="0" smtClean="0">
              <a:solidFill>
                <a:srgbClr val="006600"/>
              </a:solidFill>
              <a:latin typeface="Calibri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+     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7663408" y="1090836"/>
            <a:ext cx="1297151" cy="4392488"/>
            <a:chOff x="7663408" y="1090836"/>
            <a:chExt cx="1297151" cy="4392488"/>
          </a:xfrm>
        </p:grpSpPr>
        <p:sp>
          <p:nvSpPr>
            <p:cNvPr id="12" name="TextBox 11"/>
            <p:cNvSpPr txBox="1"/>
            <p:nvPr/>
          </p:nvSpPr>
          <p:spPr>
            <a:xfrm>
              <a:off x="7877409" y="1090836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006600"/>
                  </a:solidFill>
                </a:rPr>
                <a:t>Input</a:t>
              </a:r>
              <a:endParaRPr lang="nl-NL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3408" y="2920752"/>
              <a:ext cx="12971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smtClean="0">
                  <a:solidFill>
                    <a:srgbClr val="006600"/>
                  </a:solidFill>
                </a:rPr>
                <a:t>Process</a:t>
              </a:r>
              <a:endParaRPr lang="nl-NL" sz="2400" i="1" dirty="0">
                <a:solidFill>
                  <a:srgbClr val="0066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57985" y="5021659"/>
              <a:ext cx="11079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rgbClr val="006600"/>
                  </a:solidFill>
                </a:rPr>
                <a:t>Output</a:t>
              </a:r>
              <a:endParaRPr lang="nl-NL" sz="2400" i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539552" y="1052736"/>
            <a:ext cx="8424936" cy="4608512"/>
            <a:chOff x="539552" y="1052736"/>
            <a:chExt cx="8424936" cy="4608512"/>
          </a:xfrm>
        </p:grpSpPr>
        <p:grpSp>
          <p:nvGrpSpPr>
            <p:cNvPr id="5" name="Group 3"/>
            <p:cNvGrpSpPr/>
            <p:nvPr/>
          </p:nvGrpSpPr>
          <p:grpSpPr>
            <a:xfrm>
              <a:off x="539552" y="1052736"/>
              <a:ext cx="8424936" cy="4608512"/>
              <a:chOff x="539552" y="1052736"/>
              <a:chExt cx="8424936" cy="4608512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39552" y="1052736"/>
                <a:ext cx="842493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539552" y="1628800"/>
                <a:ext cx="842493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539552" y="4869160"/>
                <a:ext cx="842493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39552" y="5661248"/>
                <a:ext cx="8424936" cy="0"/>
              </a:xfrm>
              <a:prstGeom prst="line">
                <a:avLst/>
              </a:prstGeom>
              <a:ln w="38100">
                <a:solidFill>
                  <a:srgbClr val="00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364088" y="3356992"/>
              <a:ext cx="4608512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6660232" y="3356992"/>
              <a:ext cx="4608512" cy="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835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512" y="228600"/>
            <a:ext cx="36004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nl-NL" sz="3600" b="1">
                <a:latin typeface="Calibri" pitchFamily="34" charset="0"/>
                <a:cs typeface="Calibri" pitchFamily="34" charset="0"/>
              </a:rPr>
              <a:t>Definitions </a:t>
            </a:r>
            <a:r>
              <a:rPr lang="nl-NL" sz="3600" b="1" smtClean="0">
                <a:latin typeface="Calibri" pitchFamily="34" charset="0"/>
                <a:cs typeface="Calibri" pitchFamily="34" charset="0"/>
              </a:rPr>
              <a:t>(4): </a:t>
            </a:r>
          </a:p>
          <a:p>
            <a:pPr eaLnBrk="0" hangingPunct="0">
              <a:spcBef>
                <a:spcPts val="0"/>
              </a:spcBef>
            </a:pPr>
            <a:endParaRPr lang="nl-NL" sz="3600" b="1" i="1">
              <a:latin typeface="Calibri" pitchFamily="34" charset="0"/>
              <a:cs typeface="Calibri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nl-NL" sz="2800" b="1" i="1" smtClean="0">
                <a:latin typeface="Calibri" pitchFamily="34" charset="0"/>
                <a:cs typeface="Calibri" pitchFamily="34" charset="0"/>
              </a:rPr>
              <a:t>Definition of </a:t>
            </a:r>
          </a:p>
          <a:p>
            <a:pPr eaLnBrk="0" hangingPunct="0">
              <a:spcBef>
                <a:spcPts val="1200"/>
              </a:spcBef>
            </a:pPr>
            <a:r>
              <a:rPr lang="en-US" sz="36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SISD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 b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(“System Integration</a:t>
            </a:r>
          </a:p>
          <a:p>
            <a:pPr eaLnBrk="0" hangingPunct="0">
              <a:spcBef>
                <a:spcPts val="0"/>
              </a:spcBef>
            </a:pPr>
            <a:r>
              <a:rPr lang="en-US" sz="2800" b="1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   of Sustainable </a:t>
            </a:r>
          </a:p>
          <a:p>
            <a:pPr eaLnBrk="0" hangingPunct="0">
              <a:spcBef>
                <a:spcPts val="0"/>
              </a:spcBef>
            </a:pPr>
            <a:r>
              <a:rPr lang="en-US" sz="2800" b="1" smtClean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    Development”)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Based on</a:t>
            </a:r>
          </a:p>
          <a:p>
            <a:pPr eaLnBrk="0" hangingPunct="0">
              <a:spcBef>
                <a:spcPts val="0"/>
              </a:spcBef>
            </a:pPr>
            <a:r>
              <a:rPr lang="en-US" sz="2800" b="1">
                <a:latin typeface="Calibri" pitchFamily="34" charset="0"/>
                <a:cs typeface="Calibri" pitchFamily="34" charset="0"/>
              </a:rPr>
              <a:t>PhD </a:t>
            </a:r>
            <a:r>
              <a:rPr lang="en-US" sz="2800" b="1" smtClean="0">
                <a:latin typeface="Calibri" pitchFamily="34" charset="0"/>
                <a:cs typeface="Calibri" pitchFamily="34" charset="0"/>
              </a:rPr>
              <a:t>Roorda (2010)</a:t>
            </a:r>
          </a:p>
          <a:p>
            <a:pPr eaLnBrk="0" hangingPunct="0">
              <a:spcBef>
                <a:spcPts val="0"/>
              </a:spcBef>
            </a:pPr>
            <a:r>
              <a:rPr lang="en-US" sz="2800" b="1" smtClean="0">
                <a:latin typeface="Calibri" pitchFamily="34" charset="0"/>
                <a:cs typeface="Calibri" pitchFamily="34" charset="0"/>
              </a:rPr>
              <a:t>Chapter 7 &amp; 10</a:t>
            </a:r>
            <a:endParaRPr lang="nl-NL" sz="28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31840" y="4725144"/>
            <a:ext cx="1008112" cy="0"/>
          </a:xfrm>
          <a:prstGeom prst="straightConnector1">
            <a:avLst/>
          </a:prstGeom>
          <a:ln w="666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8600"/>
            <a:ext cx="4273772" cy="6048672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79512" y="5509681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2000" i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Download as </a:t>
            </a:r>
            <a:r>
              <a:rPr lang="en-US" sz="20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pdf</a:t>
            </a:r>
            <a:r>
              <a:rPr lang="en-US" sz="2000" i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from:</a:t>
            </a:r>
          </a:p>
          <a:p>
            <a:pPr eaLnBrk="0" hangingPunct="0">
              <a:spcBef>
                <a:spcPts val="0"/>
              </a:spcBef>
            </a:pPr>
            <a:r>
              <a:rPr lang="en-US" sz="2000" u="sng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www.linkedin.com/in/NikoRoorda</a:t>
            </a:r>
          </a:p>
          <a:p>
            <a:pPr eaLnBrk="0" hangingPunct="0">
              <a:spcBef>
                <a:spcPts val="0"/>
              </a:spcBef>
            </a:pPr>
            <a:r>
              <a:rPr lang="en-US" sz="2000">
                <a:solidFill>
                  <a:srgbClr val="0033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2000" i="1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‘Files’ section</a:t>
            </a:r>
            <a:endParaRPr lang="nl-NL" sz="2000" i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1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436017"/>
            <a:ext cx="835292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3600" b="1" smtClean="0">
                <a:latin typeface="Calibri" pitchFamily="34" charset="0"/>
                <a:cs typeface="Calibri" pitchFamily="34" charset="0"/>
              </a:rPr>
              <a:t>AISHE 1.0:</a:t>
            </a:r>
          </a:p>
          <a:p>
            <a:pPr marL="358775" indent="-2667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Developed and validated in 2000 -2001 (</a:t>
            </a:r>
            <a:r>
              <a:rPr lang="en-US" sz="2400">
                <a:solidFill>
                  <a:srgbClr val="0000FF"/>
                </a:solidFill>
                <a:latin typeface="Calibri" pitchFamily="34" charset="0"/>
              </a:rPr>
              <a:t>Netherlands, Sweden</a:t>
            </a:r>
            <a:r>
              <a:rPr lang="en-US" sz="240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58775" indent="-2667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Applied ca. 300 – 400x</a:t>
            </a:r>
          </a:p>
          <a:p>
            <a:pPr marL="358775" indent="-266700">
              <a:spcBef>
                <a:spcPts val="1200"/>
              </a:spcBef>
              <a:buFont typeface="Arial" pitchFamily="34" charset="0"/>
              <a:buChar char="•"/>
              <a:tabLst>
                <a:tab pos="2147888" algn="l"/>
              </a:tabLst>
            </a:pPr>
            <a:r>
              <a:rPr lang="en-US" sz="2400" smtClean="0">
                <a:latin typeface="Calibri" pitchFamily="34" charset="0"/>
                <a:cs typeface="Calibri" pitchFamily="34" charset="0"/>
              </a:rPr>
              <a:t>Applied in </a:t>
            </a:r>
            <a:r>
              <a:rPr lang="en-US" sz="2400" smtClean="0">
                <a:solidFill>
                  <a:srgbClr val="0000FF"/>
                </a:solidFill>
                <a:latin typeface="Calibri" pitchFamily="34" charset="0"/>
              </a:rPr>
              <a:t>Netherlands, Belgium, Sweden, Germany, Finland, Austria, Spain, Ukrain, Lithuania, Bangladesh, Brazil</a:t>
            </a:r>
          </a:p>
          <a:p>
            <a:pPr marL="358775" indent="-266700">
              <a:spcBef>
                <a:spcPts val="1200"/>
              </a:spcBef>
              <a:buFont typeface="Arial" pitchFamily="34" charset="0"/>
              <a:buChar char="•"/>
              <a:tabLst>
                <a:tab pos="2147888" algn="l"/>
              </a:tabLst>
            </a:pPr>
            <a:r>
              <a:rPr lang="en-US" sz="2400" smtClean="0">
                <a:solidFill>
                  <a:srgbClr val="C00000"/>
                </a:solidFill>
                <a:latin typeface="Calibri" pitchFamily="34" charset="0"/>
              </a:rPr>
              <a:t>ESD Certificate: </a:t>
            </a:r>
            <a:r>
              <a:rPr lang="en-US" sz="2400" smtClean="0">
                <a:latin typeface="Calibri" pitchFamily="34" charset="0"/>
              </a:rPr>
              <a:t>awarded ca. 100x</a:t>
            </a:r>
          </a:p>
          <a:p>
            <a:pPr marL="358775" indent="-266700">
              <a:spcBef>
                <a:spcPts val="1200"/>
              </a:spcBef>
              <a:buFont typeface="Arial" pitchFamily="34" charset="0"/>
              <a:buChar char="•"/>
              <a:tabLst>
                <a:tab pos="2147888" algn="l"/>
              </a:tabLst>
            </a:pPr>
            <a:r>
              <a:rPr lang="en-US" sz="2400" smtClean="0">
                <a:solidFill>
                  <a:srgbClr val="C00000"/>
                </a:solidFill>
                <a:latin typeface="Calibri" pitchFamily="34" charset="0"/>
              </a:rPr>
              <a:t>ESD Certificate </a:t>
            </a:r>
            <a:r>
              <a:rPr lang="en-US" sz="2400" smtClean="0">
                <a:latin typeface="Calibri" pitchFamily="34" charset="0"/>
              </a:rPr>
              <a:t>is formally recognized by Dutch-Belgian </a:t>
            </a:r>
            <a:br>
              <a:rPr lang="en-US" sz="2400" smtClean="0">
                <a:latin typeface="Calibri" pitchFamily="34" charset="0"/>
              </a:rPr>
            </a:br>
            <a:r>
              <a:rPr lang="en-US" sz="2400" smtClean="0">
                <a:latin typeface="Calibri" pitchFamily="34" charset="0"/>
              </a:rPr>
              <a:t>HE Accreditation Organization</a:t>
            </a:r>
          </a:p>
          <a:p>
            <a:pPr marL="358775" indent="-266700">
              <a:spcBef>
                <a:spcPts val="1200"/>
              </a:spcBef>
              <a:buFont typeface="Arial" pitchFamily="34" charset="0"/>
              <a:buChar char="•"/>
              <a:tabLst>
                <a:tab pos="2147888" algn="l"/>
              </a:tabLst>
            </a:pPr>
            <a:r>
              <a:rPr lang="en-US" sz="2400" i="1" smtClean="0">
                <a:solidFill>
                  <a:srgbClr val="0000FF"/>
                </a:solidFill>
                <a:latin typeface="Calibri" pitchFamily="34" charset="0"/>
              </a:rPr>
              <a:t>Limitation:</a:t>
            </a:r>
            <a:r>
              <a:rPr lang="en-US" sz="2400" i="1" smtClean="0">
                <a:latin typeface="Calibri" pitchFamily="34" charset="0"/>
              </a:rPr>
              <a:t> </a:t>
            </a:r>
            <a:r>
              <a:rPr lang="en-US" sz="2400" smtClean="0">
                <a:latin typeface="Calibri" pitchFamily="34" charset="0"/>
              </a:rPr>
              <a:t>Focuses on education &amp; organization</a:t>
            </a:r>
          </a:p>
        </p:txBody>
      </p:sp>
    </p:spTree>
    <p:extLst>
      <p:ext uri="{BB962C8B-B14F-4D97-AF65-F5344CB8AC3E}">
        <p14:creationId xmlns:p14="http://schemas.microsoft.com/office/powerpoint/2010/main" val="229888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SHE 2.0 Structure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" y="225552"/>
            <a:ext cx="9087612" cy="640689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Temple (colored)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228294" cy="45429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5637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8237E-6 L -0.43455 0.3720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43671"/>
            <a:ext cx="9144000" cy="637065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 descr="AISHE 2.0 Structure (detailed)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243671"/>
            <a:ext cx="9144000" cy="6370658"/>
          </a:xfrm>
          <a:prstGeom prst="rect">
            <a:avLst/>
          </a:prstGeom>
          <a:effectLst>
            <a:outerShdw blurRad="127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4530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1843</Words>
  <Application>Microsoft Office PowerPoint</Application>
  <PresentationFormat>On-screen Show (4:3)</PresentationFormat>
  <Paragraphs>417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Default Design</vt:lpstr>
      <vt:lpstr>Document</vt:lpstr>
      <vt:lpstr>ESD Assessment &amp; Certification with AISHE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People, Planet, Pabo  Inspiratiedag Wereldburgerschap december 2009</dc:title>
  <dc:creator>Roorda</dc:creator>
  <cp:lastModifiedBy>Niko</cp:lastModifiedBy>
  <cp:revision>415</cp:revision>
  <dcterms:created xsi:type="dcterms:W3CDTF">2009-12-03T08:07:03Z</dcterms:created>
  <dcterms:modified xsi:type="dcterms:W3CDTF">2012-10-10T15:12:01Z</dcterms:modified>
</cp:coreProperties>
</file>