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</p:sldMasterIdLst>
  <p:sldIdLst>
    <p:sldId id="262" r:id="rId7"/>
    <p:sldId id="292" r:id="rId8"/>
    <p:sldId id="284" r:id="rId9"/>
    <p:sldId id="285" r:id="rId10"/>
    <p:sldId id="268" r:id="rId11"/>
    <p:sldId id="286" r:id="rId12"/>
    <p:sldId id="257" r:id="rId13"/>
    <p:sldId id="258" r:id="rId14"/>
    <p:sldId id="259" r:id="rId15"/>
    <p:sldId id="283" r:id="rId16"/>
    <p:sldId id="294" r:id="rId17"/>
    <p:sldId id="293" r:id="rId18"/>
    <p:sldId id="288" r:id="rId19"/>
    <p:sldId id="287" r:id="rId20"/>
    <p:sldId id="290" r:id="rId21"/>
    <p:sldId id="291" r:id="rId22"/>
    <p:sldId id="267" r:id="rId23"/>
    <p:sldId id="305" r:id="rId24"/>
    <p:sldId id="306" r:id="rId25"/>
    <p:sldId id="289" r:id="rId26"/>
    <p:sldId id="308" r:id="rId27"/>
    <p:sldId id="309" r:id="rId28"/>
    <p:sldId id="310" r:id="rId29"/>
    <p:sldId id="307" r:id="rId30"/>
    <p:sldId id="260" r:id="rId31"/>
    <p:sldId id="263" r:id="rId32"/>
    <p:sldId id="264" r:id="rId33"/>
    <p:sldId id="266" r:id="rId34"/>
    <p:sldId id="296" r:id="rId35"/>
    <p:sldId id="298" r:id="rId36"/>
    <p:sldId id="299" r:id="rId3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2C5"/>
    <a:srgbClr val="0000FF"/>
    <a:srgbClr val="8A0000"/>
    <a:srgbClr val="EAE8DA"/>
    <a:srgbClr val="006600"/>
    <a:srgbClr val="000000"/>
    <a:srgbClr val="FFEFEF"/>
    <a:srgbClr val="FFB9B9"/>
    <a:srgbClr val="FFBE7D"/>
    <a:srgbClr val="C5F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69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Documenten\Eigen%20artikelen%20en%20hoofdstukken\2016%20-%20Boek%20'Management%20for%20sustainable%20development'%20(River%20Publ.,%20Denmark)\Sources\Assessment%20data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Documenten\Eigen%20artikelen%20en%20hoofdstukken\2016%20-%20Boek%20'Management%20for%20sustainable%20development'%20(River%20Publ.,%20Denmark)\Sources\Assessment%20data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Documenten\Eigen%20artikelen%20en%20hoofdstukken\2016%20-%20Boek%20'Management%20for%20sustainable%20development'%20(River%20Publ.,%20Denmark)\Sources\Assessment%20data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C:\Documenten\Eigen%20artikelen%20en%20hoofdstukken\2016%20-%20Boek%20'Management%20for%20sustainable%20development'%20(River%20Publ.,%20Denmark)\Sources\Assessment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20"/>
      <c:rotY val="10"/>
      <c:rAngAx val="0"/>
      <c:perspective val="10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3.4733748972939578E-2"/>
          <c:y val="2.5898109832142222E-2"/>
          <c:w val="0.85059014998041904"/>
          <c:h val="0.8676259923928574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Zwartwit!$B$5</c:f>
              <c:strCache>
                <c:ptCount val="1"/>
                <c:pt idx="0">
                  <c:v>Present curriculum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strRef>
              <c:f>Zwartwit!$A$6:$A$23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Zwartwit!$B$6:$B$23</c:f>
              <c:numCache>
                <c:formatCode>General</c:formatCode>
                <c:ptCount val="1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  <c:pt idx="4">
                  <c:v>3</c:v>
                </c:pt>
                <c:pt idx="5">
                  <c:v>5</c:v>
                </c:pt>
                <c:pt idx="6">
                  <c:v>4</c:v>
                </c:pt>
                <c:pt idx="7">
                  <c:v>5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3</c:v>
                </c:pt>
                <c:pt idx="12">
                  <c:v>2</c:v>
                </c:pt>
                <c:pt idx="13">
                  <c:v>4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4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Zwartwit!$C$5</c:f>
              <c:strCache>
                <c:ptCount val="1"/>
                <c:pt idx="0">
                  <c:v>Present Competence profile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strRef>
              <c:f>Zwartwit!$A$6:$A$23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Zwartwit!$C$6:$C$23</c:f>
              <c:numCache>
                <c:formatCode>General</c:formatCode>
                <c:ptCount val="18"/>
                <c:pt idx="0">
                  <c:v>4</c:v>
                </c:pt>
                <c:pt idx="1">
                  <c:v>6</c:v>
                </c:pt>
                <c:pt idx="2">
                  <c:v>5</c:v>
                </c:pt>
                <c:pt idx="3">
                  <c:v>5</c:v>
                </c:pt>
                <c:pt idx="4">
                  <c:v>2</c:v>
                </c:pt>
                <c:pt idx="5">
                  <c:v>5</c:v>
                </c:pt>
                <c:pt idx="6">
                  <c:v>4</c:v>
                </c:pt>
                <c:pt idx="7">
                  <c:v>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4</c:v>
                </c:pt>
                <c:pt idx="12">
                  <c:v>2</c:v>
                </c:pt>
                <c:pt idx="13">
                  <c:v>4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4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Zwartwit!$D$5</c:f>
              <c:strCache>
                <c:ptCount val="1"/>
                <c:pt idx="0">
                  <c:v>Ambition</c:v>
                </c:pt>
              </c:strCache>
            </c:strRef>
          </c:tx>
          <c:spPr>
            <a:ln>
              <a:solidFill>
                <a:srgbClr val="4D7400"/>
              </a:solidFill>
            </a:ln>
            <a:effectLst>
              <a:outerShdw blurRad="12700" dir="18900000" sx="20000" sy="20000" kx="-1200000" algn="bl" rotWithShape="0">
                <a:prstClr val="black">
                  <a:alpha val="33000"/>
                </a:prstClr>
              </a:outerShdw>
            </a:effectLst>
          </c:spPr>
          <c:invertIfNegative val="0"/>
          <c:cat>
            <c:strRef>
              <c:f>Zwartwit!$A$6:$A$23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Zwartwit!$D$6:$D$23</c:f>
              <c:numCache>
                <c:formatCode>General</c:formatCode>
                <c:ptCount val="18"/>
                <c:pt idx="0">
                  <c:v>5</c:v>
                </c:pt>
                <c:pt idx="1">
                  <c:v>6</c:v>
                </c:pt>
                <c:pt idx="2">
                  <c:v>6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4</c:v>
                </c:pt>
                <c:pt idx="7">
                  <c:v>5</c:v>
                </c:pt>
                <c:pt idx="8">
                  <c:v>4</c:v>
                </c:pt>
                <c:pt idx="9">
                  <c:v>6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gapDepth val="96"/>
        <c:shape val="box"/>
        <c:axId val="135442432"/>
        <c:axId val="135443968"/>
        <c:axId val="44599488"/>
      </c:bar3DChart>
      <c:catAx>
        <c:axId val="135442432"/>
        <c:scaling>
          <c:orientation val="minMax"/>
        </c:scaling>
        <c:delete val="0"/>
        <c:axPos val="b"/>
        <c:majorGridlines>
          <c:spPr>
            <a:ln w="15875"/>
          </c:spPr>
        </c:majorGridlines>
        <c:majorTickMark val="out"/>
        <c:minorTickMark val="none"/>
        <c:tickLblPos val="nextTo"/>
        <c:spPr>
          <a:ln w="19050">
            <a:solidFill>
              <a:schemeClr val="bg1">
                <a:lumMod val="50000"/>
              </a:schemeClr>
            </a:solidFill>
          </a:ln>
        </c:spPr>
        <c:crossAx val="135443968"/>
        <c:crosses val="autoZero"/>
        <c:auto val="1"/>
        <c:lblAlgn val="ctr"/>
        <c:lblOffset val="100"/>
        <c:tickLblSkip val="1"/>
        <c:noMultiLvlLbl val="0"/>
      </c:catAx>
      <c:valAx>
        <c:axId val="135443968"/>
        <c:scaling>
          <c:orientation val="minMax"/>
          <c:max val="6.1"/>
          <c:min val="2"/>
        </c:scaling>
        <c:delete val="0"/>
        <c:axPos val="l"/>
        <c:majorGridlines>
          <c:spPr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135442432"/>
        <c:crosses val="autoZero"/>
        <c:crossBetween val="between"/>
        <c:majorUnit val="1"/>
      </c:valAx>
      <c:serAx>
        <c:axId val="44599488"/>
        <c:scaling>
          <c:orientation val="minMax"/>
        </c:scaling>
        <c:delete val="1"/>
        <c:axPos val="b"/>
        <c:majorTickMark val="out"/>
        <c:minorTickMark val="none"/>
        <c:tickLblPos val="nextTo"/>
        <c:crossAx val="135443968"/>
        <c:crosses val="autoZero"/>
      </c:ser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nl-NL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20"/>
      <c:rotY val="10"/>
      <c:rAngAx val="0"/>
      <c:perspective val="10"/>
    </c:view3D>
    <c:floor>
      <c:thickness val="0"/>
      <c:spPr>
        <a:noFill/>
        <a:ln>
          <a:noFill/>
        </a:ln>
      </c:spPr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3.4733748972939578E-2"/>
          <c:y val="2.5898109832142222E-2"/>
          <c:w val="0.85059014998041904"/>
          <c:h val="0.8676259923928574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Zwartwit!$B$5</c:f>
              <c:strCache>
                <c:ptCount val="1"/>
                <c:pt idx="0">
                  <c:v>Present curriculum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strRef>
              <c:f>Zwartwit!$A$6:$A$23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Zwartwit!$B$6:$B$23</c:f>
              <c:numCache>
                <c:formatCode>General</c:formatCode>
                <c:ptCount val="1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  <c:pt idx="4">
                  <c:v>3</c:v>
                </c:pt>
                <c:pt idx="5">
                  <c:v>5</c:v>
                </c:pt>
                <c:pt idx="6">
                  <c:v>4</c:v>
                </c:pt>
                <c:pt idx="7">
                  <c:v>5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3</c:v>
                </c:pt>
                <c:pt idx="12">
                  <c:v>2</c:v>
                </c:pt>
                <c:pt idx="13">
                  <c:v>4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4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Zwartwit!$C$5</c:f>
              <c:strCache>
                <c:ptCount val="1"/>
                <c:pt idx="0">
                  <c:v>Present Competence profile</c:v>
                </c:pt>
              </c:strCache>
            </c:strRef>
          </c:tx>
          <c:spPr>
            <a:ln>
              <a:solidFill>
                <a:srgbClr val="820000"/>
              </a:solidFill>
            </a:ln>
          </c:spPr>
          <c:invertIfNegative val="0"/>
          <c:cat>
            <c:strRef>
              <c:f>Zwartwit!$A$6:$A$23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Zwartwit!$C$6:$C$23</c:f>
              <c:numCache>
                <c:formatCode>General</c:formatCode>
                <c:ptCount val="18"/>
                <c:pt idx="0">
                  <c:v>4</c:v>
                </c:pt>
                <c:pt idx="1">
                  <c:v>6</c:v>
                </c:pt>
                <c:pt idx="2">
                  <c:v>5</c:v>
                </c:pt>
                <c:pt idx="3">
                  <c:v>5</c:v>
                </c:pt>
                <c:pt idx="4">
                  <c:v>2</c:v>
                </c:pt>
                <c:pt idx="5">
                  <c:v>5</c:v>
                </c:pt>
                <c:pt idx="6">
                  <c:v>4</c:v>
                </c:pt>
                <c:pt idx="7">
                  <c:v>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4</c:v>
                </c:pt>
                <c:pt idx="12">
                  <c:v>2</c:v>
                </c:pt>
                <c:pt idx="13">
                  <c:v>4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4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Zwartwit!$D$5</c:f>
              <c:strCache>
                <c:ptCount val="1"/>
                <c:pt idx="0">
                  <c:v>Ambition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Zwartwit!$A$6:$A$23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Zwartwit!$D$6:$D$23</c:f>
              <c:numCache>
                <c:formatCode>General</c:formatCode>
                <c:ptCount val="18"/>
                <c:pt idx="0">
                  <c:v>5</c:v>
                </c:pt>
                <c:pt idx="1">
                  <c:v>6</c:v>
                </c:pt>
                <c:pt idx="2">
                  <c:v>6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4</c:v>
                </c:pt>
                <c:pt idx="7">
                  <c:v>5</c:v>
                </c:pt>
                <c:pt idx="8">
                  <c:v>4</c:v>
                </c:pt>
                <c:pt idx="9">
                  <c:v>6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gapDepth val="96"/>
        <c:shape val="box"/>
        <c:axId val="135512448"/>
        <c:axId val="135513984"/>
        <c:axId val="135516608"/>
      </c:bar3DChart>
      <c:catAx>
        <c:axId val="135512448"/>
        <c:scaling>
          <c:orientation val="minMax"/>
        </c:scaling>
        <c:delete val="1"/>
        <c:axPos val="b"/>
        <c:majorGridlines>
          <c:spPr>
            <a:ln w="15875">
              <a:noFill/>
            </a:ln>
          </c:spPr>
        </c:majorGridlines>
        <c:majorTickMark val="out"/>
        <c:minorTickMark val="none"/>
        <c:tickLblPos val="nextTo"/>
        <c:crossAx val="135513984"/>
        <c:crosses val="autoZero"/>
        <c:auto val="1"/>
        <c:lblAlgn val="ctr"/>
        <c:lblOffset val="100"/>
        <c:tickLblSkip val="1"/>
        <c:noMultiLvlLbl val="0"/>
      </c:catAx>
      <c:valAx>
        <c:axId val="135513984"/>
        <c:scaling>
          <c:orientation val="minMax"/>
          <c:max val="6.1"/>
          <c:min val="2"/>
        </c:scaling>
        <c:delete val="0"/>
        <c:axPos val="l"/>
        <c:majorGridlines>
          <c:spPr>
            <a:ln w="6350">
              <a:noFill/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35512448"/>
        <c:crosses val="autoZero"/>
        <c:crossBetween val="between"/>
        <c:majorUnit val="1"/>
      </c:valAx>
      <c:serAx>
        <c:axId val="135516608"/>
        <c:scaling>
          <c:orientation val="minMax"/>
        </c:scaling>
        <c:delete val="1"/>
        <c:axPos val="b"/>
        <c:majorTickMark val="out"/>
        <c:minorTickMark val="none"/>
        <c:tickLblPos val="nextTo"/>
        <c:crossAx val="135513984"/>
        <c:crosses val="autoZero"/>
      </c:serAx>
      <c:spPr>
        <a:noFill/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nl-NL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20"/>
      <c:rotY val="10"/>
      <c:rAngAx val="0"/>
      <c:perspective val="10"/>
    </c:view3D>
    <c:floor>
      <c:thickness val="0"/>
      <c:spPr>
        <a:noFill/>
        <a:ln>
          <a:noFill/>
        </a:ln>
      </c:spPr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3.4733748972939578E-2"/>
          <c:y val="2.5898109832142222E-2"/>
          <c:w val="0.85059014998041904"/>
          <c:h val="0.8676259923928574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Zwartwit!$B$5</c:f>
              <c:strCache>
                <c:ptCount val="1"/>
                <c:pt idx="0">
                  <c:v>Present curriculum</c:v>
                </c:pt>
              </c:strCache>
            </c:strRef>
          </c:tx>
          <c:invertIfNegative val="0"/>
          <c:cat>
            <c:strRef>
              <c:f>Zwartwit!$A$6:$A$23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Zwartwit!$B$6:$B$23</c:f>
              <c:numCache>
                <c:formatCode>General</c:formatCode>
                <c:ptCount val="1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  <c:pt idx="4">
                  <c:v>3</c:v>
                </c:pt>
                <c:pt idx="5">
                  <c:v>5</c:v>
                </c:pt>
                <c:pt idx="6">
                  <c:v>4</c:v>
                </c:pt>
                <c:pt idx="7">
                  <c:v>5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3</c:v>
                </c:pt>
                <c:pt idx="12">
                  <c:v>2</c:v>
                </c:pt>
                <c:pt idx="13">
                  <c:v>4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4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Zwartwit!$C$5</c:f>
              <c:strCache>
                <c:ptCount val="1"/>
                <c:pt idx="0">
                  <c:v>Present Competence profile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strRef>
              <c:f>Zwartwit!$A$6:$A$23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Zwartwit!$C$6:$C$23</c:f>
              <c:numCache>
                <c:formatCode>General</c:formatCode>
                <c:ptCount val="18"/>
                <c:pt idx="0">
                  <c:v>4</c:v>
                </c:pt>
                <c:pt idx="1">
                  <c:v>6</c:v>
                </c:pt>
                <c:pt idx="2">
                  <c:v>5</c:v>
                </c:pt>
                <c:pt idx="3">
                  <c:v>5</c:v>
                </c:pt>
                <c:pt idx="4">
                  <c:v>2</c:v>
                </c:pt>
                <c:pt idx="5">
                  <c:v>5</c:v>
                </c:pt>
                <c:pt idx="6">
                  <c:v>4</c:v>
                </c:pt>
                <c:pt idx="7">
                  <c:v>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4</c:v>
                </c:pt>
                <c:pt idx="12">
                  <c:v>2</c:v>
                </c:pt>
                <c:pt idx="13">
                  <c:v>4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4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Zwartwit!$D$5</c:f>
              <c:strCache>
                <c:ptCount val="1"/>
                <c:pt idx="0">
                  <c:v>Ambition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Zwartwit!$A$6:$A$23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Zwartwit!$D$6:$D$23</c:f>
              <c:numCache>
                <c:formatCode>General</c:formatCode>
                <c:ptCount val="18"/>
                <c:pt idx="0">
                  <c:v>5</c:v>
                </c:pt>
                <c:pt idx="1">
                  <c:v>6</c:v>
                </c:pt>
                <c:pt idx="2">
                  <c:v>6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4</c:v>
                </c:pt>
                <c:pt idx="7">
                  <c:v>5</c:v>
                </c:pt>
                <c:pt idx="8">
                  <c:v>4</c:v>
                </c:pt>
                <c:pt idx="9">
                  <c:v>6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gapDepth val="96"/>
        <c:shape val="box"/>
        <c:axId val="135598848"/>
        <c:axId val="135600384"/>
        <c:axId val="135518848"/>
      </c:bar3DChart>
      <c:catAx>
        <c:axId val="135598848"/>
        <c:scaling>
          <c:orientation val="minMax"/>
        </c:scaling>
        <c:delete val="1"/>
        <c:axPos val="b"/>
        <c:majorGridlines>
          <c:spPr>
            <a:ln w="15875">
              <a:noFill/>
            </a:ln>
          </c:spPr>
        </c:majorGridlines>
        <c:majorTickMark val="out"/>
        <c:minorTickMark val="none"/>
        <c:tickLblPos val="nextTo"/>
        <c:crossAx val="135600384"/>
        <c:crosses val="autoZero"/>
        <c:auto val="1"/>
        <c:lblAlgn val="ctr"/>
        <c:lblOffset val="100"/>
        <c:tickLblSkip val="1"/>
        <c:noMultiLvlLbl val="0"/>
      </c:catAx>
      <c:valAx>
        <c:axId val="135600384"/>
        <c:scaling>
          <c:orientation val="minMax"/>
          <c:max val="6.1"/>
          <c:min val="2"/>
        </c:scaling>
        <c:delete val="0"/>
        <c:axPos val="l"/>
        <c:majorGridlines>
          <c:spPr>
            <a:ln w="6350">
              <a:noFill/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35598848"/>
        <c:crosses val="autoZero"/>
        <c:crossBetween val="between"/>
        <c:majorUnit val="1"/>
      </c:valAx>
      <c:serAx>
        <c:axId val="135518848"/>
        <c:scaling>
          <c:orientation val="minMax"/>
        </c:scaling>
        <c:delete val="1"/>
        <c:axPos val="b"/>
        <c:majorTickMark val="out"/>
        <c:minorTickMark val="none"/>
        <c:tickLblPos val="nextTo"/>
        <c:crossAx val="135600384"/>
        <c:crosses val="autoZero"/>
      </c:ser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nl-NL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10"/>
      <c:rAngAx val="0"/>
      <c:perspective val="10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3.4733748972939578E-2"/>
          <c:y val="2.5898109832142222E-2"/>
          <c:w val="0.82790581942852592"/>
          <c:h val="0.86762599239285743"/>
        </c:manualLayout>
      </c:layout>
      <c:bar3DChart>
        <c:barDir val="col"/>
        <c:grouping val="standard"/>
        <c:varyColors val="0"/>
        <c:ser>
          <c:idx val="0"/>
          <c:order val="0"/>
          <c:spPr>
            <a:noFill/>
          </c:spPr>
          <c:invertIfNegative val="0"/>
          <c:cat>
            <c:strRef>
              <c:f>'Kleur Arnoud'!$AI$53:$AI$70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'Kleur Arnoud'!$AJ$53:$AJ$70</c:f>
              <c:numCache>
                <c:formatCode>General</c:formatCode>
                <c:ptCount val="18"/>
                <c:pt idx="0">
                  <c:v>3</c:v>
                </c:pt>
                <c:pt idx="3">
                  <c:v>3</c:v>
                </c:pt>
                <c:pt idx="7">
                  <c:v>3</c:v>
                </c:pt>
                <c:pt idx="13">
                  <c:v>3</c:v>
                </c:pt>
                <c:pt idx="16">
                  <c:v>3</c:v>
                </c:pt>
              </c:numCache>
            </c:numRef>
          </c:val>
          <c:shape val="cone"/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cat>
            <c:strRef>
              <c:f>'Kleur Arnoud'!$AI$53:$AI$70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'Kleur Arnoud'!$AK$53:$AK$70</c:f>
              <c:numCache>
                <c:formatCode>General</c:formatCode>
                <c:ptCount val="18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3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  <c:pt idx="11">
                  <c:v>4</c:v>
                </c:pt>
                <c:pt idx="12">
                  <c:v>4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4</c:v>
                </c:pt>
                <c:pt idx="17">
                  <c:v>3</c:v>
                </c:pt>
              </c:numCache>
            </c:numRef>
          </c:val>
          <c:shape val="cylinder"/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cat>
            <c:strRef>
              <c:f>'Kleur Arnoud'!$AI$53:$AI$70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'Kleur Arnoud'!$AL$53:$AL$70</c:f>
              <c:numCache>
                <c:formatCode>General</c:formatCode>
                <c:ptCount val="18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4</c:v>
                </c:pt>
                <c:pt idx="8">
                  <c:v>3</c:v>
                </c:pt>
                <c:pt idx="9">
                  <c:v>4</c:v>
                </c:pt>
                <c:pt idx="10">
                  <c:v>4</c:v>
                </c:pt>
                <c:pt idx="11">
                  <c:v>3</c:v>
                </c:pt>
                <c:pt idx="12">
                  <c:v>4</c:v>
                </c:pt>
                <c:pt idx="13">
                  <c:v>3</c:v>
                </c:pt>
                <c:pt idx="14">
                  <c:v>3</c:v>
                </c:pt>
                <c:pt idx="15">
                  <c:v>2</c:v>
                </c:pt>
                <c:pt idx="16">
                  <c:v>4</c:v>
                </c:pt>
                <c:pt idx="17">
                  <c:v>3</c:v>
                </c:pt>
              </c:numCache>
            </c:numRef>
          </c:val>
        </c:ser>
        <c:ser>
          <c:idx val="3"/>
          <c:order val="3"/>
          <c:invertIfNegative val="0"/>
          <c:cat>
            <c:strRef>
              <c:f>'Kleur Arnoud'!$AI$53:$AI$70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'Kleur Arnoud'!$AM$53:$AM$70</c:f>
              <c:numCache>
                <c:formatCode>General</c:formatCode>
                <c:ptCount val="18"/>
                <c:pt idx="0">
                  <c:v>6</c:v>
                </c:pt>
                <c:pt idx="1">
                  <c:v>6</c:v>
                </c:pt>
                <c:pt idx="2">
                  <c:v>5</c:v>
                </c:pt>
                <c:pt idx="3">
                  <c:v>5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4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gapDepth val="96"/>
        <c:shape val="box"/>
        <c:axId val="99978240"/>
        <c:axId val="99984128"/>
        <c:axId val="97980864"/>
      </c:bar3DChart>
      <c:catAx>
        <c:axId val="99978240"/>
        <c:scaling>
          <c:orientation val="minMax"/>
        </c:scaling>
        <c:delete val="0"/>
        <c:axPos val="b"/>
        <c:majorGridlines>
          <c:spPr>
            <a:ln w="15875"/>
          </c:spPr>
        </c:majorGridlines>
        <c:majorTickMark val="out"/>
        <c:minorTickMark val="none"/>
        <c:tickLblPos val="nextTo"/>
        <c:spPr>
          <a:ln w="19050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800"/>
            </a:pPr>
            <a:endParaRPr lang="nl-NL"/>
          </a:p>
        </c:txPr>
        <c:crossAx val="99984128"/>
        <c:crosses val="autoZero"/>
        <c:auto val="1"/>
        <c:lblAlgn val="ctr"/>
        <c:lblOffset val="100"/>
        <c:tickLblSkip val="1"/>
        <c:noMultiLvlLbl val="0"/>
      </c:catAx>
      <c:valAx>
        <c:axId val="99984128"/>
        <c:scaling>
          <c:orientation val="minMax"/>
          <c:max val="6.1"/>
          <c:min val="2"/>
        </c:scaling>
        <c:delete val="0"/>
        <c:axPos val="l"/>
        <c:majorGridlines>
          <c:spPr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nl-NL"/>
          </a:p>
        </c:txPr>
        <c:crossAx val="99978240"/>
        <c:crosses val="autoZero"/>
        <c:crossBetween val="between"/>
        <c:majorUnit val="1"/>
      </c:valAx>
      <c:serAx>
        <c:axId val="97980864"/>
        <c:scaling>
          <c:orientation val="minMax"/>
        </c:scaling>
        <c:delete val="1"/>
        <c:axPos val="b"/>
        <c:majorTickMark val="out"/>
        <c:minorTickMark val="none"/>
        <c:tickLblPos val="nextTo"/>
        <c:crossAx val="99984128"/>
        <c:crosses val="autoZero"/>
      </c:ser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nl-NL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10"/>
      <c:rAngAx val="0"/>
      <c:perspective val="10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3.4733748972939578E-2"/>
          <c:y val="2.5898109832142222E-2"/>
          <c:w val="0.82790581942852592"/>
          <c:h val="0.86762599239285743"/>
        </c:manualLayout>
      </c:layout>
      <c:bar3DChart>
        <c:barDir val="col"/>
        <c:grouping val="standard"/>
        <c:varyColors val="0"/>
        <c:ser>
          <c:idx val="0"/>
          <c:order val="0"/>
          <c:spPr>
            <a:noFill/>
          </c:spPr>
          <c:invertIfNegative val="0"/>
          <c:cat>
            <c:strRef>
              <c:f>'Kleur Arnoud'!$AI$53:$AI$70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'Kleur Arnoud'!$AJ$53:$AJ$70</c:f>
              <c:numCache>
                <c:formatCode>General</c:formatCode>
                <c:ptCount val="18"/>
                <c:pt idx="0">
                  <c:v>3</c:v>
                </c:pt>
                <c:pt idx="3">
                  <c:v>3</c:v>
                </c:pt>
                <c:pt idx="7">
                  <c:v>3</c:v>
                </c:pt>
                <c:pt idx="13">
                  <c:v>3</c:v>
                </c:pt>
                <c:pt idx="16">
                  <c:v>3</c:v>
                </c:pt>
              </c:numCache>
            </c:numRef>
          </c:val>
          <c:shape val="cone"/>
        </c:ser>
        <c:ser>
          <c:idx val="1"/>
          <c:order val="1"/>
          <c:spPr>
            <a:noFill/>
            <a:ln>
              <a:noFill/>
            </a:ln>
          </c:spPr>
          <c:invertIfNegative val="0"/>
          <c:cat>
            <c:strRef>
              <c:f>'Kleur Arnoud'!$AI$53:$AI$70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'Kleur Arnoud'!$AK$53:$AK$70</c:f>
              <c:numCache>
                <c:formatCode>General</c:formatCode>
                <c:ptCount val="18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3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  <c:pt idx="11">
                  <c:v>4</c:v>
                </c:pt>
                <c:pt idx="12">
                  <c:v>4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4</c:v>
                </c:pt>
                <c:pt idx="17">
                  <c:v>3</c:v>
                </c:pt>
              </c:numCache>
            </c:numRef>
          </c:val>
          <c:shape val="cylinder"/>
        </c:ser>
        <c:ser>
          <c:idx val="2"/>
          <c:order val="2"/>
          <c:spPr>
            <a:ln>
              <a:solidFill>
                <a:srgbClr val="4D7400"/>
              </a:solidFill>
            </a:ln>
            <a:effectLst>
              <a:outerShdw blurRad="12700" dir="18900000" sx="20000" sy="20000" kx="-1200000" algn="bl" rotWithShape="0">
                <a:prstClr val="black">
                  <a:alpha val="33000"/>
                </a:prstClr>
              </a:outerShdw>
            </a:effectLst>
          </c:spPr>
          <c:invertIfNegative val="0"/>
          <c:cat>
            <c:strRef>
              <c:f>'Kleur Arnoud'!$AI$53:$AI$70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'Kleur Arnoud'!$AL$53:$AL$70</c:f>
              <c:numCache>
                <c:formatCode>General</c:formatCode>
                <c:ptCount val="18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4</c:v>
                </c:pt>
                <c:pt idx="8">
                  <c:v>3</c:v>
                </c:pt>
                <c:pt idx="9">
                  <c:v>4</c:v>
                </c:pt>
                <c:pt idx="10">
                  <c:v>4</c:v>
                </c:pt>
                <c:pt idx="11">
                  <c:v>3</c:v>
                </c:pt>
                <c:pt idx="12">
                  <c:v>4</c:v>
                </c:pt>
                <c:pt idx="13">
                  <c:v>3</c:v>
                </c:pt>
                <c:pt idx="14">
                  <c:v>3</c:v>
                </c:pt>
                <c:pt idx="15">
                  <c:v>2</c:v>
                </c:pt>
                <c:pt idx="16">
                  <c:v>4</c:v>
                </c:pt>
                <c:pt idx="17">
                  <c:v>3</c:v>
                </c:pt>
              </c:numCache>
            </c:numRef>
          </c:val>
        </c:ser>
        <c:ser>
          <c:idx val="3"/>
          <c:order val="3"/>
          <c:invertIfNegative val="0"/>
          <c:cat>
            <c:strRef>
              <c:f>'Kleur Arnoud'!$AI$53:$AI$70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'Kleur Arnoud'!$AM$53:$AM$70</c:f>
              <c:numCache>
                <c:formatCode>General</c:formatCode>
                <c:ptCount val="18"/>
                <c:pt idx="0">
                  <c:v>6</c:v>
                </c:pt>
                <c:pt idx="1">
                  <c:v>6</c:v>
                </c:pt>
                <c:pt idx="2">
                  <c:v>5</c:v>
                </c:pt>
                <c:pt idx="3">
                  <c:v>5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4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gapDepth val="96"/>
        <c:shape val="box"/>
        <c:axId val="103321984"/>
        <c:axId val="103323520"/>
        <c:axId val="97984000"/>
      </c:bar3DChart>
      <c:catAx>
        <c:axId val="103321984"/>
        <c:scaling>
          <c:orientation val="minMax"/>
        </c:scaling>
        <c:delete val="0"/>
        <c:axPos val="b"/>
        <c:majorGridlines>
          <c:spPr>
            <a:ln w="15875"/>
          </c:spPr>
        </c:majorGridlines>
        <c:majorTickMark val="out"/>
        <c:minorTickMark val="none"/>
        <c:tickLblPos val="nextTo"/>
        <c:spPr>
          <a:ln w="19050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800"/>
            </a:pPr>
            <a:endParaRPr lang="nl-NL"/>
          </a:p>
        </c:txPr>
        <c:crossAx val="103323520"/>
        <c:crosses val="autoZero"/>
        <c:auto val="1"/>
        <c:lblAlgn val="ctr"/>
        <c:lblOffset val="100"/>
        <c:tickLblSkip val="1"/>
        <c:noMultiLvlLbl val="0"/>
      </c:catAx>
      <c:valAx>
        <c:axId val="103323520"/>
        <c:scaling>
          <c:orientation val="minMax"/>
          <c:max val="6.1"/>
          <c:min val="2"/>
        </c:scaling>
        <c:delete val="0"/>
        <c:axPos val="l"/>
        <c:majorGridlines>
          <c:spPr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nl-NL"/>
          </a:p>
        </c:txPr>
        <c:crossAx val="103321984"/>
        <c:crosses val="autoZero"/>
        <c:crossBetween val="between"/>
        <c:majorUnit val="1"/>
      </c:valAx>
      <c:serAx>
        <c:axId val="97984000"/>
        <c:scaling>
          <c:orientation val="minMax"/>
        </c:scaling>
        <c:delete val="1"/>
        <c:axPos val="b"/>
        <c:majorTickMark val="out"/>
        <c:minorTickMark val="none"/>
        <c:tickLblPos val="nextTo"/>
        <c:crossAx val="103323520"/>
        <c:crosses val="autoZero"/>
      </c:ser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nl-NL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10"/>
      <c:rAngAx val="0"/>
      <c:perspective val="10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3.4733748972939578E-2"/>
          <c:y val="2.5898109832142222E-2"/>
          <c:w val="0.82790581942852592"/>
          <c:h val="0.86762599239285743"/>
        </c:manualLayout>
      </c:layout>
      <c:bar3DChart>
        <c:barDir val="col"/>
        <c:grouping val="standard"/>
        <c:varyColors val="0"/>
        <c:ser>
          <c:idx val="0"/>
          <c:order val="0"/>
          <c:spPr>
            <a:noFill/>
          </c:spPr>
          <c:invertIfNegative val="0"/>
          <c:cat>
            <c:strRef>
              <c:f>'Kleur Arnoud'!$AI$53:$AI$70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'Kleur Arnoud'!$AJ$53:$AJ$70</c:f>
              <c:numCache>
                <c:formatCode>General</c:formatCode>
                <c:ptCount val="18"/>
                <c:pt idx="0">
                  <c:v>3</c:v>
                </c:pt>
                <c:pt idx="3">
                  <c:v>3</c:v>
                </c:pt>
                <c:pt idx="7">
                  <c:v>3</c:v>
                </c:pt>
                <c:pt idx="13">
                  <c:v>3</c:v>
                </c:pt>
                <c:pt idx="16">
                  <c:v>3</c:v>
                </c:pt>
              </c:numCache>
            </c:numRef>
          </c:val>
          <c:shape val="cone"/>
        </c:ser>
        <c:ser>
          <c:idx val="1"/>
          <c:order val="1"/>
          <c:spPr>
            <a:ln>
              <a:solidFill>
                <a:srgbClr val="820000"/>
              </a:solidFill>
            </a:ln>
          </c:spPr>
          <c:invertIfNegative val="0"/>
          <c:cat>
            <c:strRef>
              <c:f>'Kleur Arnoud'!$AI$53:$AI$70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'Kleur Arnoud'!$AK$53:$AK$70</c:f>
              <c:numCache>
                <c:formatCode>General</c:formatCode>
                <c:ptCount val="18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3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  <c:pt idx="11">
                  <c:v>4</c:v>
                </c:pt>
                <c:pt idx="12">
                  <c:v>4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4</c:v>
                </c:pt>
                <c:pt idx="17">
                  <c:v>3</c:v>
                </c:pt>
              </c:numCache>
            </c:numRef>
          </c:val>
          <c:shape val="cylinder"/>
        </c:ser>
        <c:ser>
          <c:idx val="2"/>
          <c:order val="2"/>
          <c:spPr>
            <a:ln>
              <a:solidFill>
                <a:srgbClr val="4D7400"/>
              </a:solidFill>
            </a:ln>
            <a:effectLst>
              <a:outerShdw blurRad="12700" dir="18900000" sx="20000" sy="20000" kx="-1200000" algn="bl" rotWithShape="0">
                <a:prstClr val="black">
                  <a:alpha val="33000"/>
                </a:prstClr>
              </a:outerShdw>
            </a:effectLst>
          </c:spPr>
          <c:invertIfNegative val="0"/>
          <c:cat>
            <c:strRef>
              <c:f>'Kleur Arnoud'!$AI$53:$AI$70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'Kleur Arnoud'!$AL$53:$AL$70</c:f>
              <c:numCache>
                <c:formatCode>General</c:formatCode>
                <c:ptCount val="18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4</c:v>
                </c:pt>
                <c:pt idx="8">
                  <c:v>3</c:v>
                </c:pt>
                <c:pt idx="9">
                  <c:v>4</c:v>
                </c:pt>
                <c:pt idx="10">
                  <c:v>4</c:v>
                </c:pt>
                <c:pt idx="11">
                  <c:v>3</c:v>
                </c:pt>
                <c:pt idx="12">
                  <c:v>4</c:v>
                </c:pt>
                <c:pt idx="13">
                  <c:v>3</c:v>
                </c:pt>
                <c:pt idx="14">
                  <c:v>3</c:v>
                </c:pt>
                <c:pt idx="15">
                  <c:v>2</c:v>
                </c:pt>
                <c:pt idx="16">
                  <c:v>4</c:v>
                </c:pt>
                <c:pt idx="17">
                  <c:v>3</c:v>
                </c:pt>
              </c:numCache>
            </c:numRef>
          </c:val>
        </c:ser>
        <c:ser>
          <c:idx val="3"/>
          <c:order val="3"/>
          <c:invertIfNegative val="0"/>
          <c:cat>
            <c:strRef>
              <c:f>'Kleur Arnoud'!$AI$53:$AI$70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'Kleur Arnoud'!$AM$53:$AM$70</c:f>
              <c:numCache>
                <c:formatCode>General</c:formatCode>
                <c:ptCount val="18"/>
                <c:pt idx="0">
                  <c:v>6</c:v>
                </c:pt>
                <c:pt idx="1">
                  <c:v>6</c:v>
                </c:pt>
                <c:pt idx="2">
                  <c:v>5</c:v>
                </c:pt>
                <c:pt idx="3">
                  <c:v>5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4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gapDepth val="96"/>
        <c:shape val="box"/>
        <c:axId val="103343616"/>
        <c:axId val="103345152"/>
        <c:axId val="100005632"/>
      </c:bar3DChart>
      <c:catAx>
        <c:axId val="103343616"/>
        <c:scaling>
          <c:orientation val="minMax"/>
        </c:scaling>
        <c:delete val="0"/>
        <c:axPos val="b"/>
        <c:majorGridlines>
          <c:spPr>
            <a:ln w="15875"/>
          </c:spPr>
        </c:majorGridlines>
        <c:majorTickMark val="out"/>
        <c:minorTickMark val="none"/>
        <c:tickLblPos val="nextTo"/>
        <c:spPr>
          <a:ln w="19050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800"/>
            </a:pPr>
            <a:endParaRPr lang="nl-NL"/>
          </a:p>
        </c:txPr>
        <c:crossAx val="103345152"/>
        <c:crosses val="autoZero"/>
        <c:auto val="1"/>
        <c:lblAlgn val="ctr"/>
        <c:lblOffset val="100"/>
        <c:tickLblSkip val="1"/>
        <c:noMultiLvlLbl val="0"/>
      </c:catAx>
      <c:valAx>
        <c:axId val="103345152"/>
        <c:scaling>
          <c:orientation val="minMax"/>
          <c:max val="6.1"/>
          <c:min val="2"/>
        </c:scaling>
        <c:delete val="0"/>
        <c:axPos val="l"/>
        <c:majorGridlines>
          <c:spPr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nl-NL"/>
          </a:p>
        </c:txPr>
        <c:crossAx val="103343616"/>
        <c:crosses val="autoZero"/>
        <c:crossBetween val="between"/>
        <c:majorUnit val="1"/>
      </c:valAx>
      <c:serAx>
        <c:axId val="100005632"/>
        <c:scaling>
          <c:orientation val="minMax"/>
        </c:scaling>
        <c:delete val="1"/>
        <c:axPos val="b"/>
        <c:majorTickMark val="out"/>
        <c:minorTickMark val="none"/>
        <c:tickLblPos val="nextTo"/>
        <c:crossAx val="103345152"/>
        <c:crosses val="autoZero"/>
      </c:ser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nl-NL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10"/>
      <c:rAngAx val="0"/>
      <c:perspective val="10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3.4733748972939578E-2"/>
          <c:y val="2.5898109832142222E-2"/>
          <c:w val="0.82790581942852592"/>
          <c:h val="0.86762599239285743"/>
        </c:manualLayout>
      </c:layout>
      <c:bar3DChart>
        <c:barDir val="col"/>
        <c:grouping val="standard"/>
        <c:varyColors val="0"/>
        <c:ser>
          <c:idx val="0"/>
          <c:order val="0"/>
          <c:invertIfNegative val="0"/>
          <c:cat>
            <c:strRef>
              <c:f>'Kleur Arnoud'!$AI$53:$AI$70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'Kleur Arnoud'!$AJ$53:$AJ$70</c:f>
              <c:numCache>
                <c:formatCode>General</c:formatCode>
                <c:ptCount val="18"/>
                <c:pt idx="0">
                  <c:v>3</c:v>
                </c:pt>
                <c:pt idx="3">
                  <c:v>3</c:v>
                </c:pt>
                <c:pt idx="7">
                  <c:v>3</c:v>
                </c:pt>
                <c:pt idx="13">
                  <c:v>3</c:v>
                </c:pt>
                <c:pt idx="16">
                  <c:v>3</c:v>
                </c:pt>
              </c:numCache>
            </c:numRef>
          </c:val>
          <c:shape val="cone"/>
        </c:ser>
        <c:ser>
          <c:idx val="1"/>
          <c:order val="1"/>
          <c:spPr>
            <a:ln>
              <a:solidFill>
                <a:srgbClr val="820000"/>
              </a:solidFill>
            </a:ln>
          </c:spPr>
          <c:invertIfNegative val="0"/>
          <c:cat>
            <c:strRef>
              <c:f>'Kleur Arnoud'!$AI$53:$AI$70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'Kleur Arnoud'!$AK$53:$AK$70</c:f>
              <c:numCache>
                <c:formatCode>General</c:formatCode>
                <c:ptCount val="18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3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  <c:pt idx="11">
                  <c:v>4</c:v>
                </c:pt>
                <c:pt idx="12">
                  <c:v>4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4</c:v>
                </c:pt>
                <c:pt idx="17">
                  <c:v>3</c:v>
                </c:pt>
              </c:numCache>
            </c:numRef>
          </c:val>
          <c:shape val="cylinder"/>
        </c:ser>
        <c:ser>
          <c:idx val="2"/>
          <c:order val="2"/>
          <c:spPr>
            <a:ln>
              <a:solidFill>
                <a:srgbClr val="4D7400"/>
              </a:solidFill>
            </a:ln>
            <a:effectLst>
              <a:outerShdw blurRad="12700" dir="18900000" sx="20000" sy="20000" kx="-1200000" algn="bl" rotWithShape="0">
                <a:prstClr val="black">
                  <a:alpha val="33000"/>
                </a:prstClr>
              </a:outerShdw>
            </a:effectLst>
          </c:spPr>
          <c:invertIfNegative val="0"/>
          <c:cat>
            <c:strRef>
              <c:f>'Kleur Arnoud'!$AI$53:$AI$70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'Kleur Arnoud'!$AL$53:$AL$70</c:f>
              <c:numCache>
                <c:formatCode>General</c:formatCode>
                <c:ptCount val="18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4</c:v>
                </c:pt>
                <c:pt idx="8">
                  <c:v>3</c:v>
                </c:pt>
                <c:pt idx="9">
                  <c:v>4</c:v>
                </c:pt>
                <c:pt idx="10">
                  <c:v>4</c:v>
                </c:pt>
                <c:pt idx="11">
                  <c:v>3</c:v>
                </c:pt>
                <c:pt idx="12">
                  <c:v>4</c:v>
                </c:pt>
                <c:pt idx="13">
                  <c:v>3</c:v>
                </c:pt>
                <c:pt idx="14">
                  <c:v>3</c:v>
                </c:pt>
                <c:pt idx="15">
                  <c:v>2</c:v>
                </c:pt>
                <c:pt idx="16">
                  <c:v>4</c:v>
                </c:pt>
                <c:pt idx="17">
                  <c:v>3</c:v>
                </c:pt>
              </c:numCache>
            </c:numRef>
          </c:val>
        </c:ser>
        <c:ser>
          <c:idx val="3"/>
          <c:order val="3"/>
          <c:invertIfNegative val="0"/>
          <c:cat>
            <c:strRef>
              <c:f>'Kleur Arnoud'!$AI$53:$AI$70</c:f>
              <c:strCache>
                <c:ptCount val="18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E1</c:v>
                </c:pt>
                <c:pt idx="4">
                  <c:v>E2</c:v>
                </c:pt>
                <c:pt idx="5">
                  <c:v>E3</c:v>
                </c:pt>
                <c:pt idx="6">
                  <c:v>S1</c:v>
                </c:pt>
                <c:pt idx="7">
                  <c:v>S2</c:v>
                </c:pt>
                <c:pt idx="8">
                  <c:v>S3</c:v>
                </c:pt>
                <c:pt idx="9">
                  <c:v>F1</c:v>
                </c:pt>
                <c:pt idx="10">
                  <c:v>F2</c:v>
                </c:pt>
                <c:pt idx="11">
                  <c:v>F3</c:v>
                </c:pt>
                <c:pt idx="12">
                  <c:v>I1</c:v>
                </c:pt>
                <c:pt idx="13">
                  <c:v>I2</c:v>
                </c:pt>
                <c:pt idx="14">
                  <c:v>I3</c:v>
                </c:pt>
                <c:pt idx="15">
                  <c:v>A1</c:v>
                </c:pt>
                <c:pt idx="16">
                  <c:v>A2</c:v>
                </c:pt>
                <c:pt idx="17">
                  <c:v>A3</c:v>
                </c:pt>
              </c:strCache>
            </c:strRef>
          </c:cat>
          <c:val>
            <c:numRef>
              <c:f>'Kleur Arnoud'!$AM$53:$AM$70</c:f>
              <c:numCache>
                <c:formatCode>General</c:formatCode>
                <c:ptCount val="18"/>
                <c:pt idx="0">
                  <c:v>6</c:v>
                </c:pt>
                <c:pt idx="1">
                  <c:v>6</c:v>
                </c:pt>
                <c:pt idx="2">
                  <c:v>5</c:v>
                </c:pt>
                <c:pt idx="3">
                  <c:v>5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4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gapDepth val="96"/>
        <c:shape val="box"/>
        <c:axId val="114530944"/>
        <c:axId val="114540928"/>
        <c:axId val="114536896"/>
      </c:bar3DChart>
      <c:catAx>
        <c:axId val="114530944"/>
        <c:scaling>
          <c:orientation val="minMax"/>
        </c:scaling>
        <c:delete val="0"/>
        <c:axPos val="b"/>
        <c:majorGridlines>
          <c:spPr>
            <a:ln w="15875"/>
          </c:spPr>
        </c:majorGridlines>
        <c:majorTickMark val="out"/>
        <c:minorTickMark val="none"/>
        <c:tickLblPos val="nextTo"/>
        <c:spPr>
          <a:ln w="19050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800"/>
            </a:pPr>
            <a:endParaRPr lang="nl-NL"/>
          </a:p>
        </c:txPr>
        <c:crossAx val="114540928"/>
        <c:crosses val="autoZero"/>
        <c:auto val="1"/>
        <c:lblAlgn val="ctr"/>
        <c:lblOffset val="100"/>
        <c:tickLblSkip val="1"/>
        <c:noMultiLvlLbl val="0"/>
      </c:catAx>
      <c:valAx>
        <c:axId val="114540928"/>
        <c:scaling>
          <c:orientation val="minMax"/>
          <c:max val="6.1"/>
          <c:min val="2"/>
        </c:scaling>
        <c:delete val="0"/>
        <c:axPos val="l"/>
        <c:majorGridlines>
          <c:spPr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nl-NL"/>
          </a:p>
        </c:txPr>
        <c:crossAx val="114530944"/>
        <c:crosses val="autoZero"/>
        <c:crossBetween val="between"/>
        <c:majorUnit val="1"/>
      </c:valAx>
      <c:serAx>
        <c:axId val="114536896"/>
        <c:scaling>
          <c:orientation val="minMax"/>
        </c:scaling>
        <c:delete val="1"/>
        <c:axPos val="b"/>
        <c:majorTickMark val="out"/>
        <c:minorTickMark val="none"/>
        <c:tickLblPos val="nextTo"/>
        <c:crossAx val="114540928"/>
        <c:crosses val="autoZero"/>
      </c:ser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nl-NL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0.86114</cdr:x>
      <cdr:y>0.66213</cdr:y>
    </cdr:from>
    <cdr:to>
      <cdr:x>0.99258</cdr:x>
      <cdr:y>0.84578</cdr:y>
    </cdr:to>
    <cdr:sp macro="" textlink="">
      <cdr:nvSpPr>
        <cdr:cNvPr id="2" name="TextBox 1"/>
        <cdr:cNvSpPr txBox="1"/>
      </cdr:nvSpPr>
      <cdr:spPr>
        <a:xfrm xmlns:a="http://schemas.openxmlformats.org/drawingml/2006/main" rot="198663">
          <a:off x="7594572" y="2193209"/>
          <a:ext cx="1159201" cy="6083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nl-NL" sz="1100" i="1"/>
            <a:t>  </a:t>
          </a:r>
          <a:r>
            <a:rPr lang="nl-NL" sz="1100" i="1" smtClean="0">
              <a:solidFill>
                <a:srgbClr val="547E00"/>
              </a:solidFill>
            </a:rPr>
            <a:t>Ambitie</a:t>
          </a:r>
          <a:endParaRPr lang="nl-NL" sz="1100" i="1">
            <a:solidFill>
              <a:srgbClr val="547E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0.86114</cdr:x>
      <cdr:y>0.66213</cdr:y>
    </cdr:from>
    <cdr:to>
      <cdr:x>0.99258</cdr:x>
      <cdr:y>0.84578</cdr:y>
    </cdr:to>
    <cdr:sp macro="" textlink="">
      <cdr:nvSpPr>
        <cdr:cNvPr id="2" name="TextBox 1"/>
        <cdr:cNvSpPr txBox="1"/>
      </cdr:nvSpPr>
      <cdr:spPr>
        <a:xfrm xmlns:a="http://schemas.openxmlformats.org/drawingml/2006/main" rot="198663">
          <a:off x="7594572" y="2193209"/>
          <a:ext cx="1159201" cy="6083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nl-NL" sz="1100" i="1"/>
            <a:t>  </a:t>
          </a:r>
          <a:r>
            <a:rPr lang="nl-NL" sz="1100" i="1" smtClean="0">
              <a:solidFill>
                <a:srgbClr val="547E00"/>
              </a:solidFill>
            </a:rPr>
            <a:t>Ambitie</a:t>
          </a:r>
          <a:endParaRPr lang="nl-NL" sz="1100" i="1">
            <a:solidFill>
              <a:srgbClr val="547E00"/>
            </a:solidFill>
          </a:endParaRPr>
        </a:p>
        <a:p xmlns:a="http://schemas.openxmlformats.org/drawingml/2006/main">
          <a:r>
            <a:rPr lang="nl-NL" sz="1100" i="1"/>
            <a:t> </a:t>
          </a:r>
          <a:r>
            <a:rPr lang="nl-NL" sz="1100" i="1" smtClean="0">
              <a:solidFill>
                <a:srgbClr val="820000"/>
              </a:solidFill>
            </a:rPr>
            <a:t>Competentieprofiel</a:t>
          </a:r>
          <a:endParaRPr lang="nl-NL" sz="1100" i="1">
            <a:solidFill>
              <a:srgbClr val="82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0.86114</cdr:x>
      <cdr:y>0.66213</cdr:y>
    </cdr:from>
    <cdr:to>
      <cdr:x>0.99258</cdr:x>
      <cdr:y>0.84578</cdr:y>
    </cdr:to>
    <cdr:sp macro="" textlink="">
      <cdr:nvSpPr>
        <cdr:cNvPr id="2" name="TextBox 1"/>
        <cdr:cNvSpPr txBox="1"/>
      </cdr:nvSpPr>
      <cdr:spPr>
        <a:xfrm xmlns:a="http://schemas.openxmlformats.org/drawingml/2006/main" rot="198663">
          <a:off x="7594572" y="2193209"/>
          <a:ext cx="1159201" cy="6083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nl-NL" sz="1100" i="1"/>
            <a:t>  </a:t>
          </a:r>
          <a:r>
            <a:rPr lang="nl-NL" sz="1100" i="1" smtClean="0">
              <a:solidFill>
                <a:srgbClr val="547E00"/>
              </a:solidFill>
            </a:rPr>
            <a:t>Ambitie</a:t>
          </a:r>
          <a:endParaRPr lang="nl-NL" sz="1100" i="1">
            <a:solidFill>
              <a:srgbClr val="547E00"/>
            </a:solidFill>
          </a:endParaRPr>
        </a:p>
        <a:p xmlns:a="http://schemas.openxmlformats.org/drawingml/2006/main">
          <a:r>
            <a:rPr lang="nl-NL" sz="1100" i="1"/>
            <a:t> </a:t>
          </a:r>
          <a:r>
            <a:rPr lang="nl-NL" sz="1100" i="1" smtClean="0">
              <a:solidFill>
                <a:srgbClr val="820000"/>
              </a:solidFill>
            </a:rPr>
            <a:t>Competentieprofiel</a:t>
          </a:r>
          <a:endParaRPr lang="nl-NL" sz="1100" i="1">
            <a:solidFill>
              <a:srgbClr val="820000"/>
            </a:solidFill>
          </a:endParaRPr>
        </a:p>
        <a:p xmlns:a="http://schemas.openxmlformats.org/drawingml/2006/main">
          <a:r>
            <a:rPr lang="nl-NL" sz="1100" i="1">
              <a:solidFill>
                <a:srgbClr val="062770"/>
              </a:solidFill>
            </a:rPr>
            <a:t>Curriculum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0.85168</cdr:x>
      <cdr:y>0.65829</cdr:y>
    </cdr:from>
    <cdr:to>
      <cdr:x>0.98312</cdr:x>
      <cdr:y>0.87398</cdr:y>
    </cdr:to>
    <cdr:sp macro="" textlink="">
      <cdr:nvSpPr>
        <cdr:cNvPr id="2" name="TextBox 1"/>
        <cdr:cNvSpPr txBox="1"/>
      </cdr:nvSpPr>
      <cdr:spPr>
        <a:xfrm xmlns:a="http://schemas.openxmlformats.org/drawingml/2006/main" rot="198663">
          <a:off x="17165517" y="5081860"/>
          <a:ext cx="2649160" cy="1665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nl-NL" sz="1000" i="1">
              <a:solidFill>
                <a:srgbClr val="7030A0"/>
              </a:solidFill>
            </a:rPr>
            <a:t> Ambitie  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0.85168</cdr:x>
      <cdr:y>0.65829</cdr:y>
    </cdr:from>
    <cdr:to>
      <cdr:x>0.98312</cdr:x>
      <cdr:y>0.87398</cdr:y>
    </cdr:to>
    <cdr:sp macro="" textlink="">
      <cdr:nvSpPr>
        <cdr:cNvPr id="2" name="TextBox 1"/>
        <cdr:cNvSpPr txBox="1"/>
      </cdr:nvSpPr>
      <cdr:spPr>
        <a:xfrm xmlns:a="http://schemas.openxmlformats.org/drawingml/2006/main" rot="198663">
          <a:off x="17165517" y="5081860"/>
          <a:ext cx="2649160" cy="1665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nl-NL" sz="1000" i="1">
              <a:solidFill>
                <a:srgbClr val="7030A0"/>
              </a:solidFill>
            </a:rPr>
            <a:t> Ambitie  </a:t>
          </a:r>
        </a:p>
        <a:p xmlns:a="http://schemas.openxmlformats.org/drawingml/2006/main">
          <a:r>
            <a:rPr lang="nl-NL" sz="1000" i="1">
              <a:solidFill>
                <a:srgbClr val="547E00"/>
              </a:solidFill>
            </a:rPr>
            <a:t>Assessment door ander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0.85168</cdr:x>
      <cdr:y>0.65829</cdr:y>
    </cdr:from>
    <cdr:to>
      <cdr:x>0.98312</cdr:x>
      <cdr:y>0.87398</cdr:y>
    </cdr:to>
    <cdr:sp macro="" textlink="">
      <cdr:nvSpPr>
        <cdr:cNvPr id="2" name="TextBox 1"/>
        <cdr:cNvSpPr txBox="1"/>
      </cdr:nvSpPr>
      <cdr:spPr>
        <a:xfrm xmlns:a="http://schemas.openxmlformats.org/drawingml/2006/main" rot="198663">
          <a:off x="17165517" y="5081860"/>
          <a:ext cx="2649160" cy="1665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nl-NL" sz="1000" i="1">
              <a:solidFill>
                <a:srgbClr val="7030A0"/>
              </a:solidFill>
            </a:rPr>
            <a:t> Ambitie  </a:t>
          </a:r>
        </a:p>
        <a:p xmlns:a="http://schemas.openxmlformats.org/drawingml/2006/main">
          <a:r>
            <a:rPr lang="nl-NL" sz="1000" i="1">
              <a:solidFill>
                <a:srgbClr val="547E00"/>
              </a:solidFill>
            </a:rPr>
            <a:t>Assessment door ander</a:t>
          </a:r>
        </a:p>
        <a:p xmlns:a="http://schemas.openxmlformats.org/drawingml/2006/main">
          <a:r>
            <a:rPr lang="nl-NL" sz="1000" i="1">
              <a:solidFill>
                <a:srgbClr val="820000"/>
              </a:solidFill>
            </a:rPr>
            <a:t>Zelf-assessment 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0.85168</cdr:x>
      <cdr:y>0.65829</cdr:y>
    </cdr:from>
    <cdr:to>
      <cdr:x>0.98312</cdr:x>
      <cdr:y>0.87398</cdr:y>
    </cdr:to>
    <cdr:sp macro="" textlink="">
      <cdr:nvSpPr>
        <cdr:cNvPr id="2" name="TextBox 1"/>
        <cdr:cNvSpPr txBox="1"/>
      </cdr:nvSpPr>
      <cdr:spPr>
        <a:xfrm xmlns:a="http://schemas.openxmlformats.org/drawingml/2006/main" rot="198663">
          <a:off x="17165517" y="5081860"/>
          <a:ext cx="2649160" cy="1665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nl-NL" sz="1000" i="1">
              <a:solidFill>
                <a:srgbClr val="7030A0"/>
              </a:solidFill>
            </a:rPr>
            <a:t> Ambitie  </a:t>
          </a:r>
        </a:p>
        <a:p xmlns:a="http://schemas.openxmlformats.org/drawingml/2006/main">
          <a:r>
            <a:rPr lang="nl-NL" sz="1000" i="1">
              <a:solidFill>
                <a:srgbClr val="547E00"/>
              </a:solidFill>
            </a:rPr>
            <a:t>Assessment door ander</a:t>
          </a:r>
        </a:p>
        <a:p xmlns:a="http://schemas.openxmlformats.org/drawingml/2006/main">
          <a:r>
            <a:rPr lang="nl-NL" sz="1000" i="1">
              <a:solidFill>
                <a:srgbClr val="820000"/>
              </a:solidFill>
            </a:rPr>
            <a:t>Zelf-assessment </a:t>
          </a:r>
        </a:p>
        <a:p xmlns:a="http://schemas.openxmlformats.org/drawingml/2006/main">
          <a:r>
            <a:rPr lang="nl-NL" sz="1000" i="1">
              <a:solidFill>
                <a:srgbClr val="062770"/>
              </a:solidFill>
            </a:rPr>
            <a:t>Hoge prioriteit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52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/>
              <a:t>1-12-2015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800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/>
              <a:t>1-12-2015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0676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720A2-3FB1-43A9-BD3D-B84F9B33BBC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9543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5E5FC-3E33-4318-A5BF-88E93612723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7063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7428A-042E-4780-A625-C3B9F3AA34A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8795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3D38-0119-4685-8942-D3033643BD3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748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7B4DD-6A26-480E-806C-A41BF9EB92E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6547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4A256-3B13-4CC2-B11A-FAF13847D8A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0146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2418C-288D-44AE-AB03-9A51616E6D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9537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C6140-AEB0-4850-A6C7-ED3F0A4BC2E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2825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/>
              <a:t>1-12-2015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716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218A9-9B00-4439-8D4C-75CC9D15A5B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8651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5041D-C024-4228-8F6E-366E01162B1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8473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76C93-4C73-4976-9882-97B9058E6B9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1417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473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4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37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04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41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3940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0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/>
              <a:t>1-12-2015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452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03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68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47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06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008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564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13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92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1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6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/>
              <a:t>1-12-2015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20748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6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5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60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759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816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8237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718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74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89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5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/>
              <a:t>1-12-2015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60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68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721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822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26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031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81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6406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631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326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1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/>
              <a:t>1-12-2015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66878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475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925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457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221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166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94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5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/>
              <a:t>1-12-2015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481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/>
              <a:t>1-12-2015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466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0A5E-181A-4227-96B5-6FBD14167E7D}" type="datetimeFigureOut">
              <a:rPr lang="nl-NL" smtClean="0"/>
              <a:t>1-12-2015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A208-0D12-44EF-BC2D-E7B6B059F0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49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F0A5E-181A-4227-96B5-6FBD14167E7D}" type="datetimeFigureOut">
              <a:rPr lang="nl-NL" smtClean="0"/>
              <a:t>1-12-2015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A208-0D12-44EF-BC2D-E7B6B059F0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462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4615CE-9C6E-4B27-862B-6E39A7F1CAF7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6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9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1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6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F0A5E-181A-4227-96B5-6FBD14167E7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A208-0D12-44EF-BC2D-E7B6B059F02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4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2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18" Type="http://schemas.openxmlformats.org/officeDocument/2006/relationships/image" Target="../media/image10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17" Type="http://schemas.microsoft.com/office/2007/relationships/hdphoto" Target="../media/hdphoto8.wdp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6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1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1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63000">
              <a:schemeClr val="accent1">
                <a:tint val="44500"/>
                <a:satMod val="160000"/>
              </a:schemeClr>
            </a:gs>
            <a:gs pos="71000">
              <a:srgbClr val="C5F8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6351" y="44624"/>
            <a:ext cx="8491299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6600"/>
                </a:solidFill>
              </a:rPr>
              <a:t>De </a:t>
            </a:r>
          </a:p>
          <a:p>
            <a:pPr algn="ctr"/>
            <a:r>
              <a:rPr lang="en-US" sz="6600" b="1" smtClean="0">
                <a:solidFill>
                  <a:srgbClr val="006600"/>
                </a:solidFill>
              </a:rPr>
              <a:t>Duurzaam Competente </a:t>
            </a:r>
          </a:p>
          <a:p>
            <a:pPr algn="ctr"/>
            <a:r>
              <a:rPr lang="en-US" sz="6600" b="1" smtClean="0">
                <a:solidFill>
                  <a:srgbClr val="006600"/>
                </a:solidFill>
              </a:rPr>
              <a:t>Professional</a:t>
            </a:r>
            <a:endParaRPr lang="nl-NL" sz="6600" b="1">
              <a:solidFill>
                <a:srgbClr val="00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1154" y="5201905"/>
            <a:ext cx="71216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6600"/>
                </a:solidFill>
              </a:rPr>
              <a:t>Niko Roorda</a:t>
            </a:r>
          </a:p>
          <a:p>
            <a:pPr algn="ctr"/>
            <a:r>
              <a:rPr lang="en-US" sz="2400" i="1" smtClean="0"/>
              <a:t>Ter gelegenheid van zijn afscheid van Avans Hogeschool</a:t>
            </a:r>
          </a:p>
          <a:p>
            <a:pPr algn="ctr"/>
            <a:r>
              <a:rPr lang="en-US" sz="2400" smtClean="0"/>
              <a:t>20 november 2015</a:t>
            </a:r>
            <a:endParaRPr lang="nl-NL" sz="2400"/>
          </a:p>
        </p:txBody>
      </p:sp>
      <p:sp>
        <p:nvSpPr>
          <p:cNvPr id="11" name="Rectangle 10"/>
          <p:cNvSpPr/>
          <p:nvPr/>
        </p:nvSpPr>
        <p:spPr>
          <a:xfrm>
            <a:off x="1170789" y="3212976"/>
            <a:ext cx="6802423" cy="1631216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pPr marL="804863" indent="-271463" algn="just"/>
            <a:r>
              <a:rPr lang="nl-NL" sz="2000">
                <a:solidFill>
                  <a:srgbClr val="0000FF"/>
                </a:solidFill>
              </a:rPr>
              <a:t>“</a:t>
            </a:r>
            <a:r>
              <a:rPr lang="nl-NL" sz="2000" i="1">
                <a:solidFill>
                  <a:srgbClr val="0000FF"/>
                </a:solidFill>
              </a:rPr>
              <a:t>Iedere </a:t>
            </a:r>
            <a:r>
              <a:rPr lang="nl-NL" sz="2000">
                <a:solidFill>
                  <a:srgbClr val="0000FF"/>
                </a:solidFill>
              </a:rPr>
              <a:t>professional </a:t>
            </a:r>
            <a:r>
              <a:rPr lang="nl-NL" sz="2000" smtClean="0">
                <a:solidFill>
                  <a:srgbClr val="0000FF"/>
                </a:solidFill>
              </a:rPr>
              <a:t>– </a:t>
            </a:r>
          </a:p>
          <a:p>
            <a:pPr marL="990600" indent="-271463" algn="just">
              <a:buFont typeface="Arial" panose="020B0604020202020204" pitchFamily="34" charset="0"/>
              <a:buChar char="•"/>
            </a:pPr>
            <a:r>
              <a:rPr lang="nl-NL" sz="2000" smtClean="0">
                <a:solidFill>
                  <a:srgbClr val="FF0000"/>
                </a:solidFill>
              </a:rPr>
              <a:t>wat </a:t>
            </a:r>
            <a:r>
              <a:rPr lang="nl-NL" sz="2000">
                <a:solidFill>
                  <a:srgbClr val="FF0000"/>
                </a:solidFill>
              </a:rPr>
              <a:t>je ook voor beroep hebt, </a:t>
            </a:r>
            <a:endParaRPr lang="nl-NL" sz="2000" smtClean="0">
              <a:solidFill>
                <a:srgbClr val="FF0000"/>
              </a:solidFill>
            </a:endParaRPr>
          </a:p>
          <a:p>
            <a:pPr marL="990600" indent="-271463" algn="just">
              <a:buFont typeface="Arial" panose="020B0604020202020204" pitchFamily="34" charset="0"/>
              <a:buChar char="•"/>
            </a:pPr>
            <a:r>
              <a:rPr lang="nl-NL" sz="2000" smtClean="0">
                <a:solidFill>
                  <a:srgbClr val="FF0000"/>
                </a:solidFill>
              </a:rPr>
              <a:t>of </a:t>
            </a:r>
            <a:r>
              <a:rPr lang="nl-NL" sz="2000">
                <a:solidFill>
                  <a:srgbClr val="FF0000"/>
                </a:solidFill>
              </a:rPr>
              <a:t>je nu hoog of laag in een organisatie werkt, </a:t>
            </a:r>
            <a:endParaRPr lang="nl-NL" sz="2000" smtClean="0">
              <a:solidFill>
                <a:srgbClr val="FF0000"/>
              </a:solidFill>
            </a:endParaRPr>
          </a:p>
          <a:p>
            <a:pPr marL="990600" indent="-271463" algn="just">
              <a:buFont typeface="Arial" panose="020B0604020202020204" pitchFamily="34" charset="0"/>
              <a:buChar char="•"/>
            </a:pPr>
            <a:r>
              <a:rPr lang="nl-NL" sz="2000" smtClean="0">
                <a:solidFill>
                  <a:srgbClr val="FF0000"/>
                </a:solidFill>
              </a:rPr>
              <a:t>en </a:t>
            </a:r>
            <a:r>
              <a:rPr lang="nl-NL" sz="2000">
                <a:solidFill>
                  <a:srgbClr val="FF0000"/>
                </a:solidFill>
              </a:rPr>
              <a:t>of je ervoor betaald krijgt of niet </a:t>
            </a:r>
            <a:r>
              <a:rPr lang="nl-NL" sz="2000" smtClean="0">
                <a:solidFill>
                  <a:srgbClr val="FF0000"/>
                </a:solidFill>
              </a:rPr>
              <a:t>– </a:t>
            </a:r>
          </a:p>
          <a:p>
            <a:pPr marL="804863" indent="-271463" algn="just"/>
            <a:r>
              <a:rPr lang="nl-NL" sz="2000" smtClean="0">
                <a:solidFill>
                  <a:srgbClr val="FF0000"/>
                </a:solidFill>
              </a:rPr>
              <a:t> </a:t>
            </a:r>
            <a:r>
              <a:rPr lang="nl-NL" sz="2000" smtClean="0">
                <a:solidFill>
                  <a:srgbClr val="0000FF"/>
                </a:solidFill>
              </a:rPr>
              <a:t>kan </a:t>
            </a:r>
            <a:r>
              <a:rPr lang="nl-NL" sz="2000">
                <a:solidFill>
                  <a:srgbClr val="0000FF"/>
                </a:solidFill>
              </a:rPr>
              <a:t>actief bijdragen aan duurzame ontwikkeling.”</a:t>
            </a:r>
          </a:p>
        </p:txBody>
      </p:sp>
    </p:spTree>
    <p:extLst>
      <p:ext uri="{BB962C8B-B14F-4D97-AF65-F5344CB8AC3E}">
        <p14:creationId xmlns:p14="http://schemas.microsoft.com/office/powerpoint/2010/main" val="1389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2000" y="189000"/>
            <a:ext cx="8640000" cy="6480000"/>
          </a:xfrm>
          <a:prstGeom prst="roundRect">
            <a:avLst>
              <a:gd name="adj" fmla="val 2521"/>
            </a:avLst>
          </a:prstGeom>
          <a:solidFill>
            <a:schemeClr val="bg2">
              <a:lumMod val="75000"/>
            </a:schemeClr>
          </a:solidFill>
          <a:ln w="15875">
            <a:solidFill>
              <a:srgbClr val="000000"/>
            </a:solidFill>
          </a:ln>
          <a:effectLst>
            <a:outerShdw blurRad="114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C00000"/>
                </a:solidFill>
              </a:rPr>
              <a:t>Competenties</a:t>
            </a:r>
            <a:endParaRPr lang="en-US" sz="3600" smtClean="0">
              <a:solidFill>
                <a:srgbClr val="C00000"/>
              </a:solidFill>
            </a:endParaRPr>
          </a:p>
          <a:p>
            <a:pPr algn="ctr"/>
            <a:r>
              <a:rPr lang="en-US" sz="3600" smtClean="0">
                <a:solidFill>
                  <a:srgbClr val="C00000"/>
                </a:solidFill>
              </a:rPr>
              <a:t>van de </a:t>
            </a:r>
          </a:p>
          <a:p>
            <a:pPr algn="ctr"/>
            <a:r>
              <a:rPr lang="en-US" sz="4400" smtClean="0">
                <a:solidFill>
                  <a:srgbClr val="C00000"/>
                </a:solidFill>
              </a:rPr>
              <a:t>Duurzame Professional</a:t>
            </a:r>
            <a:endParaRPr lang="nl-NL" sz="440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0892" y="189000"/>
            <a:ext cx="4320000" cy="1871848"/>
          </a:xfrm>
          <a:prstGeom prst="roundRect">
            <a:avLst>
              <a:gd name="adj" fmla="val 8390"/>
            </a:avLst>
          </a:prstGeom>
          <a:solidFill>
            <a:srgbClr val="FFB9B9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>
                <a:solidFill>
                  <a:srgbClr val="C00000"/>
                </a:solidFill>
              </a:rPr>
              <a:t>V</a:t>
            </a:r>
            <a:r>
              <a:rPr lang="en-US" sz="2400" i="1">
                <a:solidFill>
                  <a:schemeClr val="tx1"/>
                </a:solidFill>
              </a:rPr>
              <a:t>erantwoordelijkheid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6892" y="728744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/>
          <p:cNvSpPr/>
          <p:nvPr/>
        </p:nvSpPr>
        <p:spPr>
          <a:xfrm>
            <a:off x="636892" y="1142768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 22"/>
          <p:cNvSpPr/>
          <p:nvPr/>
        </p:nvSpPr>
        <p:spPr>
          <a:xfrm>
            <a:off x="636892" y="1556792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827584" y="11427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Verantwoordelijkheid dragen</a:t>
            </a:r>
            <a:endParaRPr lang="nl-NL"/>
          </a:p>
        </p:txBody>
      </p:sp>
      <p:sp>
        <p:nvSpPr>
          <p:cNvPr id="25" name="TextBox 24"/>
          <p:cNvSpPr txBox="1"/>
          <p:nvPr/>
        </p:nvSpPr>
        <p:spPr>
          <a:xfrm>
            <a:off x="827584" y="728744"/>
            <a:ext cx="268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Stakeholderanalyse maken</a:t>
            </a:r>
            <a:endParaRPr lang="nl-NL"/>
          </a:p>
        </p:txBody>
      </p:sp>
      <p:sp>
        <p:nvSpPr>
          <p:cNvPr id="26" name="TextBox 25"/>
          <p:cNvSpPr txBox="1"/>
          <p:nvPr/>
        </p:nvSpPr>
        <p:spPr>
          <a:xfrm>
            <a:off x="827584" y="1556792"/>
            <a:ext cx="316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Verantwoording, transparantie</a:t>
            </a:r>
            <a:endParaRPr lang="nl-NL"/>
          </a:p>
        </p:txBody>
      </p:sp>
      <p:sp>
        <p:nvSpPr>
          <p:cNvPr id="18" name="Rounded Rectangle 17"/>
          <p:cNvSpPr/>
          <p:nvPr/>
        </p:nvSpPr>
        <p:spPr>
          <a:xfrm>
            <a:off x="4562157" y="197480"/>
            <a:ext cx="4320000" cy="1872000"/>
          </a:xfrm>
          <a:prstGeom prst="roundRect">
            <a:avLst>
              <a:gd name="adj" fmla="val 9139"/>
            </a:avLst>
          </a:prstGeom>
          <a:solidFill>
            <a:srgbClr val="FFBE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E</a:t>
            </a:r>
            <a:r>
              <a:rPr lang="en-US" sz="2400" i="1" smtClean="0">
                <a:solidFill>
                  <a:schemeClr val="tx1"/>
                </a:solidFill>
              </a:rPr>
              <a:t>motionele intelligentie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58157" y="728744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tangle 27"/>
          <p:cNvSpPr/>
          <p:nvPr/>
        </p:nvSpPr>
        <p:spPr>
          <a:xfrm>
            <a:off x="4958157" y="1142768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tangle 28"/>
          <p:cNvSpPr/>
          <p:nvPr/>
        </p:nvSpPr>
        <p:spPr>
          <a:xfrm>
            <a:off x="4958157" y="1556792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xtBox 29"/>
          <p:cNvSpPr txBox="1"/>
          <p:nvPr/>
        </p:nvSpPr>
        <p:spPr>
          <a:xfrm>
            <a:off x="5148064" y="1142768"/>
            <a:ext cx="309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Feiten, vermoedens, meningen</a:t>
            </a:r>
            <a:endParaRPr lang="nl-NL"/>
          </a:p>
        </p:txBody>
      </p:sp>
      <p:sp>
        <p:nvSpPr>
          <p:cNvPr id="31" name="TextBox 30"/>
          <p:cNvSpPr txBox="1"/>
          <p:nvPr/>
        </p:nvSpPr>
        <p:spPr>
          <a:xfrm>
            <a:off x="5148064" y="728744"/>
            <a:ext cx="1039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Waarden</a:t>
            </a:r>
            <a:endParaRPr lang="nl-NL"/>
          </a:p>
        </p:txBody>
      </p:sp>
      <p:sp>
        <p:nvSpPr>
          <p:cNvPr id="32" name="TextBox 31"/>
          <p:cNvSpPr txBox="1"/>
          <p:nvPr/>
        </p:nvSpPr>
        <p:spPr>
          <a:xfrm>
            <a:off x="5148064" y="1556792"/>
            <a:ext cx="229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Inter-, transdisciplinair</a:t>
            </a:r>
            <a:endParaRPr lang="nl-NL"/>
          </a:p>
        </p:txBody>
      </p:sp>
      <p:sp>
        <p:nvSpPr>
          <p:cNvPr id="17" name="Rounded Rectangle 16"/>
          <p:cNvSpPr/>
          <p:nvPr/>
        </p:nvSpPr>
        <p:spPr>
          <a:xfrm>
            <a:off x="252000" y="2069328"/>
            <a:ext cx="4320000" cy="1872000"/>
          </a:xfrm>
          <a:prstGeom prst="roundRect">
            <a:avLst>
              <a:gd name="adj" fmla="val 8390"/>
            </a:avLst>
          </a:prstGeom>
          <a:solidFill>
            <a:srgbClr val="FFFF37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S</a:t>
            </a:r>
            <a:r>
              <a:rPr lang="en-US" sz="2400" i="1" smtClean="0">
                <a:solidFill>
                  <a:schemeClr val="tx1"/>
                </a:solidFill>
              </a:rPr>
              <a:t>ysteemgerichtheid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72000" y="2060848"/>
            <a:ext cx="4320000" cy="1872000"/>
          </a:xfrm>
          <a:prstGeom prst="roundRect">
            <a:avLst>
              <a:gd name="adj" fmla="val 10638"/>
            </a:avLst>
          </a:prstGeom>
          <a:solidFill>
            <a:srgbClr val="7DFF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T</a:t>
            </a:r>
            <a:r>
              <a:rPr lang="en-US" sz="2400" i="1" smtClean="0">
                <a:solidFill>
                  <a:schemeClr val="tx1"/>
                </a:solidFill>
              </a:rPr>
              <a:t>oekomstgerichtheid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9873" y="3932848"/>
            <a:ext cx="4320000" cy="1872000"/>
          </a:xfrm>
          <a:prstGeom prst="roundRect">
            <a:avLst>
              <a:gd name="adj" fmla="val 9139"/>
            </a:avLst>
          </a:prstGeom>
          <a:solidFill>
            <a:srgbClr val="7DD1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i="1">
                <a:solidFill>
                  <a:schemeClr val="tx1"/>
                </a:solidFill>
              </a:rPr>
              <a:t>p</a:t>
            </a:r>
            <a:r>
              <a:rPr lang="en-US" sz="2400" i="1" smtClean="0">
                <a:solidFill>
                  <a:schemeClr val="tx1"/>
                </a:solidFill>
              </a:rPr>
              <a:t>ersoonlijke </a:t>
            </a:r>
            <a:r>
              <a:rPr lang="en-US" sz="2800" b="1" i="1" smtClean="0">
                <a:solidFill>
                  <a:srgbClr val="C00000"/>
                </a:solidFill>
              </a:rPr>
              <a:t>I</a:t>
            </a:r>
            <a:r>
              <a:rPr lang="en-US" sz="2400" i="1" smtClean="0">
                <a:solidFill>
                  <a:schemeClr val="tx1"/>
                </a:solidFill>
              </a:rPr>
              <a:t>nzet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69873" y="3932848"/>
            <a:ext cx="4320000" cy="1872000"/>
          </a:xfrm>
          <a:prstGeom prst="roundRect">
            <a:avLst>
              <a:gd name="adj" fmla="val 8390"/>
            </a:avLst>
          </a:prstGeom>
          <a:solidFill>
            <a:srgbClr val="E0A3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A</a:t>
            </a:r>
            <a:r>
              <a:rPr lang="en-US" sz="2400" i="1" smtClean="0">
                <a:solidFill>
                  <a:schemeClr val="tx1"/>
                </a:solidFill>
              </a:rPr>
              <a:t>ctievaardigheid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0891" y="5821032"/>
            <a:ext cx="8641265" cy="864152"/>
          </a:xfrm>
          <a:prstGeom prst="roundRect">
            <a:avLst>
              <a:gd name="adj" fmla="val 16630"/>
            </a:avLst>
          </a:prstGeom>
          <a:solidFill>
            <a:srgbClr val="EAE8DA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smtClean="0">
                <a:solidFill>
                  <a:srgbClr val="C00000"/>
                </a:solidFill>
              </a:rPr>
              <a:t>+  D</a:t>
            </a:r>
            <a:r>
              <a:rPr lang="en-US" sz="2800" i="1" smtClean="0">
                <a:solidFill>
                  <a:schemeClr val="tx1"/>
                </a:solidFill>
              </a:rPr>
              <a:t>isciplinaire competenties</a:t>
            </a:r>
            <a:endParaRPr lang="nl-NL" sz="2800">
              <a:solidFill>
                <a:schemeClr val="tx1"/>
              </a:solidFill>
            </a:endParaRPr>
          </a:p>
        </p:txBody>
      </p:sp>
      <p:pic>
        <p:nvPicPr>
          <p:cNvPr id="33" name="Picture 3" descr="C:\Documenten\Eigen boeken\De Zeven Competenties\Voorka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646792"/>
            <a:ext cx="144643" cy="216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80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63000">
              <a:schemeClr val="accent1">
                <a:tint val="44500"/>
                <a:satMod val="160000"/>
              </a:schemeClr>
            </a:gs>
            <a:gs pos="71000">
              <a:srgbClr val="C5F8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en\Eigen boeken\De Zeven Competenties\Voorka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568253" cy="5328592"/>
          </a:xfrm>
          <a:prstGeom prst="rect">
            <a:avLst/>
          </a:prstGeom>
          <a:noFill/>
          <a:effectLst>
            <a:outerShdw blurRad="50800" dist="139700" dir="1200000" sx="103000" sy="103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976" y="424403"/>
            <a:ext cx="4572000" cy="3508653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Verhalen van professionals:</a:t>
            </a:r>
          </a:p>
          <a:p>
            <a:pPr marL="358775" indent="-2714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2400" smtClean="0">
                <a:solidFill>
                  <a:srgbClr val="FF0000"/>
                </a:solidFill>
              </a:rPr>
              <a:t>In allerlei beroepen, </a:t>
            </a:r>
            <a:endParaRPr lang="nl-NL" sz="2400">
              <a:solidFill>
                <a:srgbClr val="FF0000"/>
              </a:solidFill>
            </a:endParaRPr>
          </a:p>
          <a:p>
            <a:pPr marL="358775" indent="-271463">
              <a:buFont typeface="Arial" panose="020B0604020202020204" pitchFamily="34" charset="0"/>
              <a:buChar char="•"/>
            </a:pPr>
            <a:r>
              <a:rPr lang="nl-NL" sz="2400" smtClean="0">
                <a:solidFill>
                  <a:srgbClr val="FF0000"/>
                </a:solidFill>
              </a:rPr>
              <a:t>hoog en </a:t>
            </a:r>
            <a:r>
              <a:rPr lang="nl-NL" sz="2400">
                <a:solidFill>
                  <a:srgbClr val="FF0000"/>
                </a:solidFill>
              </a:rPr>
              <a:t>laag </a:t>
            </a:r>
            <a:r>
              <a:rPr lang="nl-NL" sz="2400" smtClean="0">
                <a:solidFill>
                  <a:srgbClr val="FF0000"/>
                </a:solidFill>
              </a:rPr>
              <a:t>in organisaties, </a:t>
            </a:r>
          </a:p>
          <a:p>
            <a:pPr marL="358775" indent="-271463">
              <a:buFont typeface="Arial" panose="020B0604020202020204" pitchFamily="34" charset="0"/>
              <a:buChar char="•"/>
            </a:pPr>
            <a:r>
              <a:rPr lang="en-US" sz="2400" smtClean="0">
                <a:solidFill>
                  <a:srgbClr val="FF0000"/>
                </a:solidFill>
              </a:rPr>
              <a:t>of zelfstandig werkend,</a:t>
            </a:r>
            <a:endParaRPr lang="nl-NL" sz="2400">
              <a:solidFill>
                <a:srgbClr val="FF0000"/>
              </a:solidFill>
            </a:endParaRPr>
          </a:p>
          <a:p>
            <a:pPr marL="358775" indent="-271463">
              <a:buFont typeface="Arial" panose="020B0604020202020204" pitchFamily="34" charset="0"/>
              <a:buChar char="•"/>
            </a:pPr>
            <a:r>
              <a:rPr lang="nl-NL" sz="2400" smtClean="0">
                <a:solidFill>
                  <a:srgbClr val="FF0000"/>
                </a:solidFill>
              </a:rPr>
              <a:t>of als onbetaalde vrijwilliger</a:t>
            </a:r>
          </a:p>
          <a:p>
            <a:pPr marL="87312">
              <a:spcBef>
                <a:spcPts val="1200"/>
              </a:spcBef>
            </a:pPr>
            <a:r>
              <a:rPr lang="en-US" sz="2400" smtClean="0">
                <a:solidFill>
                  <a:srgbClr val="0000FF"/>
                </a:solidFill>
              </a:rPr>
              <a:t>die allemaal actief bijdragen aan duurzame ontwikkeling.</a:t>
            </a:r>
          </a:p>
          <a:p>
            <a:pPr marL="87312">
              <a:spcBef>
                <a:spcPts val="1200"/>
              </a:spcBef>
            </a:pPr>
            <a:r>
              <a:rPr lang="en-US" sz="2400" smtClean="0">
                <a:solidFill>
                  <a:srgbClr val="0000FF"/>
                </a:solidFill>
              </a:rPr>
              <a:t>Plus korte stukjes theorie.</a:t>
            </a:r>
            <a:endParaRPr lang="nl-NL" sz="240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4149080"/>
            <a:ext cx="4572000" cy="2092881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Geschikt voor</a:t>
            </a:r>
          </a:p>
          <a:p>
            <a:pPr marL="358775" indent="-2714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2400" smtClean="0">
                <a:solidFill>
                  <a:srgbClr val="FF0000"/>
                </a:solidFill>
              </a:rPr>
              <a:t>individuele professionals, </a:t>
            </a:r>
            <a:endParaRPr lang="nl-NL" sz="2400">
              <a:solidFill>
                <a:srgbClr val="FF0000"/>
              </a:solidFill>
            </a:endParaRPr>
          </a:p>
          <a:p>
            <a:pPr marL="358775" indent="-271463">
              <a:buFont typeface="Arial" panose="020B0604020202020204" pitchFamily="34" charset="0"/>
              <a:buChar char="•"/>
            </a:pPr>
            <a:r>
              <a:rPr lang="nl-NL" sz="2400" smtClean="0">
                <a:solidFill>
                  <a:srgbClr val="FF0000"/>
                </a:solidFill>
              </a:rPr>
              <a:t>managers, HRM-managers, </a:t>
            </a:r>
          </a:p>
          <a:p>
            <a:pPr marL="358775" indent="-271463">
              <a:buFont typeface="Arial" panose="020B0604020202020204" pitchFamily="34" charset="0"/>
              <a:buChar char="•"/>
            </a:pPr>
            <a:r>
              <a:rPr lang="en-US" sz="2400" smtClean="0">
                <a:solidFill>
                  <a:srgbClr val="FF0000"/>
                </a:solidFill>
              </a:rPr>
              <a:t>docenten en studenten, bijv.</a:t>
            </a:r>
          </a:p>
          <a:p>
            <a:pPr marL="358775" indent="-271463">
              <a:buFont typeface="Arial" panose="020B0604020202020204" pitchFamily="34" charset="0"/>
              <a:buChar char="•"/>
            </a:pPr>
            <a:r>
              <a:rPr lang="en-US" sz="2400" smtClean="0">
                <a:solidFill>
                  <a:srgbClr val="FF0000"/>
                </a:solidFill>
              </a:rPr>
              <a:t>studieboek voor of na stages</a:t>
            </a:r>
            <a:endParaRPr lang="nl-NL" sz="24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6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2000" y="189000"/>
            <a:ext cx="8640000" cy="6480000"/>
          </a:xfrm>
          <a:prstGeom prst="roundRect">
            <a:avLst>
              <a:gd name="adj" fmla="val 2521"/>
            </a:avLst>
          </a:prstGeom>
          <a:solidFill>
            <a:schemeClr val="bg2">
              <a:lumMod val="75000"/>
            </a:schemeClr>
          </a:solidFill>
          <a:ln w="15875">
            <a:solidFill>
              <a:srgbClr val="000000"/>
            </a:solidFill>
          </a:ln>
          <a:effectLst>
            <a:outerShdw blurRad="114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C00000"/>
                </a:solidFill>
              </a:rPr>
              <a:t>Competenties</a:t>
            </a:r>
            <a:endParaRPr lang="en-US" sz="3600" smtClean="0">
              <a:solidFill>
                <a:srgbClr val="C00000"/>
              </a:solidFill>
            </a:endParaRPr>
          </a:p>
          <a:p>
            <a:pPr algn="ctr"/>
            <a:r>
              <a:rPr lang="en-US" sz="3600" smtClean="0">
                <a:solidFill>
                  <a:srgbClr val="C00000"/>
                </a:solidFill>
              </a:rPr>
              <a:t>van de </a:t>
            </a:r>
          </a:p>
          <a:p>
            <a:pPr algn="ctr"/>
            <a:r>
              <a:rPr lang="en-US" sz="4400" smtClean="0">
                <a:solidFill>
                  <a:srgbClr val="C00000"/>
                </a:solidFill>
              </a:rPr>
              <a:t>Duurzame Professional</a:t>
            </a:r>
            <a:endParaRPr lang="nl-NL" sz="440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0892" y="189000"/>
            <a:ext cx="4320000" cy="1871848"/>
          </a:xfrm>
          <a:prstGeom prst="roundRect">
            <a:avLst>
              <a:gd name="adj" fmla="val 8390"/>
            </a:avLst>
          </a:prstGeom>
          <a:solidFill>
            <a:srgbClr val="FFB9B9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>
                <a:solidFill>
                  <a:srgbClr val="C00000"/>
                </a:solidFill>
              </a:rPr>
              <a:t>V</a:t>
            </a:r>
            <a:r>
              <a:rPr lang="en-US" sz="2400" i="1">
                <a:solidFill>
                  <a:schemeClr val="tx1"/>
                </a:solidFill>
              </a:rPr>
              <a:t>erantwoordelijkheid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6892" y="728744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/>
          <p:cNvSpPr/>
          <p:nvPr/>
        </p:nvSpPr>
        <p:spPr>
          <a:xfrm>
            <a:off x="636892" y="1142768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 22"/>
          <p:cNvSpPr/>
          <p:nvPr/>
        </p:nvSpPr>
        <p:spPr>
          <a:xfrm>
            <a:off x="636892" y="1556792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827584" y="11427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Verantwoordelijkheid dragen</a:t>
            </a:r>
            <a:endParaRPr lang="nl-NL"/>
          </a:p>
        </p:txBody>
      </p:sp>
      <p:sp>
        <p:nvSpPr>
          <p:cNvPr id="25" name="TextBox 24"/>
          <p:cNvSpPr txBox="1"/>
          <p:nvPr/>
        </p:nvSpPr>
        <p:spPr>
          <a:xfrm>
            <a:off x="827584" y="728744"/>
            <a:ext cx="268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Stakeholderanalyse maken</a:t>
            </a:r>
            <a:endParaRPr lang="nl-NL"/>
          </a:p>
        </p:txBody>
      </p:sp>
      <p:sp>
        <p:nvSpPr>
          <p:cNvPr id="26" name="TextBox 25"/>
          <p:cNvSpPr txBox="1"/>
          <p:nvPr/>
        </p:nvSpPr>
        <p:spPr>
          <a:xfrm>
            <a:off x="827584" y="1556792"/>
            <a:ext cx="316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Verantwoording, transparantie</a:t>
            </a:r>
            <a:endParaRPr lang="nl-NL"/>
          </a:p>
        </p:txBody>
      </p:sp>
      <p:sp>
        <p:nvSpPr>
          <p:cNvPr id="18" name="Rounded Rectangle 17"/>
          <p:cNvSpPr/>
          <p:nvPr/>
        </p:nvSpPr>
        <p:spPr>
          <a:xfrm>
            <a:off x="4562157" y="197480"/>
            <a:ext cx="4320000" cy="1872000"/>
          </a:xfrm>
          <a:prstGeom prst="roundRect">
            <a:avLst>
              <a:gd name="adj" fmla="val 9139"/>
            </a:avLst>
          </a:prstGeom>
          <a:solidFill>
            <a:srgbClr val="FFBE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E</a:t>
            </a:r>
            <a:r>
              <a:rPr lang="en-US" sz="2400" i="1" smtClean="0">
                <a:solidFill>
                  <a:schemeClr val="tx1"/>
                </a:solidFill>
              </a:rPr>
              <a:t>motionele intelligentie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58157" y="728744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tangle 27"/>
          <p:cNvSpPr/>
          <p:nvPr/>
        </p:nvSpPr>
        <p:spPr>
          <a:xfrm>
            <a:off x="4958157" y="1142768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tangle 28"/>
          <p:cNvSpPr/>
          <p:nvPr/>
        </p:nvSpPr>
        <p:spPr>
          <a:xfrm>
            <a:off x="4958157" y="1556792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xtBox 29"/>
          <p:cNvSpPr txBox="1"/>
          <p:nvPr/>
        </p:nvSpPr>
        <p:spPr>
          <a:xfrm>
            <a:off x="5148064" y="1142768"/>
            <a:ext cx="309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Feiten, vermoedens, meningen</a:t>
            </a:r>
            <a:endParaRPr lang="nl-NL"/>
          </a:p>
        </p:txBody>
      </p:sp>
      <p:sp>
        <p:nvSpPr>
          <p:cNvPr id="31" name="TextBox 30"/>
          <p:cNvSpPr txBox="1"/>
          <p:nvPr/>
        </p:nvSpPr>
        <p:spPr>
          <a:xfrm>
            <a:off x="5148064" y="728744"/>
            <a:ext cx="1039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Waarden</a:t>
            </a:r>
            <a:endParaRPr lang="nl-NL"/>
          </a:p>
        </p:txBody>
      </p:sp>
      <p:sp>
        <p:nvSpPr>
          <p:cNvPr id="32" name="TextBox 31"/>
          <p:cNvSpPr txBox="1"/>
          <p:nvPr/>
        </p:nvSpPr>
        <p:spPr>
          <a:xfrm>
            <a:off x="5148064" y="1556792"/>
            <a:ext cx="229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Inter-, transdisciplinair</a:t>
            </a:r>
            <a:endParaRPr lang="nl-NL"/>
          </a:p>
        </p:txBody>
      </p:sp>
      <p:sp>
        <p:nvSpPr>
          <p:cNvPr id="17" name="Rounded Rectangle 16"/>
          <p:cNvSpPr/>
          <p:nvPr/>
        </p:nvSpPr>
        <p:spPr>
          <a:xfrm>
            <a:off x="252000" y="2069328"/>
            <a:ext cx="4320000" cy="1872000"/>
          </a:xfrm>
          <a:prstGeom prst="roundRect">
            <a:avLst>
              <a:gd name="adj" fmla="val 8390"/>
            </a:avLst>
          </a:prstGeom>
          <a:solidFill>
            <a:srgbClr val="FFFF37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S</a:t>
            </a:r>
            <a:r>
              <a:rPr lang="en-US" sz="2400" i="1" smtClean="0">
                <a:solidFill>
                  <a:schemeClr val="tx1"/>
                </a:solidFill>
              </a:rPr>
              <a:t>ysteemgerichtheid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72000" y="2060848"/>
            <a:ext cx="4320000" cy="1872000"/>
          </a:xfrm>
          <a:prstGeom prst="roundRect">
            <a:avLst>
              <a:gd name="adj" fmla="val 10638"/>
            </a:avLst>
          </a:prstGeom>
          <a:solidFill>
            <a:srgbClr val="7DFF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T</a:t>
            </a:r>
            <a:r>
              <a:rPr lang="en-US" sz="2400" i="1" smtClean="0">
                <a:solidFill>
                  <a:schemeClr val="tx1"/>
                </a:solidFill>
              </a:rPr>
              <a:t>oekomstgerichtheid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9873" y="3932848"/>
            <a:ext cx="4320000" cy="1872000"/>
          </a:xfrm>
          <a:prstGeom prst="roundRect">
            <a:avLst>
              <a:gd name="adj" fmla="val 9139"/>
            </a:avLst>
          </a:prstGeom>
          <a:solidFill>
            <a:srgbClr val="7DD1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i="1">
                <a:solidFill>
                  <a:schemeClr val="tx1"/>
                </a:solidFill>
              </a:rPr>
              <a:t>p</a:t>
            </a:r>
            <a:r>
              <a:rPr lang="en-US" sz="2400" i="1" smtClean="0">
                <a:solidFill>
                  <a:schemeClr val="tx1"/>
                </a:solidFill>
              </a:rPr>
              <a:t>ersoonlijke </a:t>
            </a:r>
            <a:r>
              <a:rPr lang="en-US" sz="2800" b="1" i="1" smtClean="0">
                <a:solidFill>
                  <a:srgbClr val="C00000"/>
                </a:solidFill>
              </a:rPr>
              <a:t>I</a:t>
            </a:r>
            <a:r>
              <a:rPr lang="en-US" sz="2400" i="1" smtClean="0">
                <a:solidFill>
                  <a:schemeClr val="tx1"/>
                </a:solidFill>
              </a:rPr>
              <a:t>nzet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69873" y="3932848"/>
            <a:ext cx="4320000" cy="1872000"/>
          </a:xfrm>
          <a:prstGeom prst="roundRect">
            <a:avLst>
              <a:gd name="adj" fmla="val 8390"/>
            </a:avLst>
          </a:prstGeom>
          <a:solidFill>
            <a:srgbClr val="E0A3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A</a:t>
            </a:r>
            <a:r>
              <a:rPr lang="en-US" sz="2400" i="1" smtClean="0">
                <a:solidFill>
                  <a:schemeClr val="tx1"/>
                </a:solidFill>
              </a:rPr>
              <a:t>ctievaardigheid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0891" y="5821032"/>
            <a:ext cx="8641265" cy="864152"/>
          </a:xfrm>
          <a:prstGeom prst="roundRect">
            <a:avLst>
              <a:gd name="adj" fmla="val 16630"/>
            </a:avLst>
          </a:prstGeom>
          <a:solidFill>
            <a:srgbClr val="EAE8DA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smtClean="0">
                <a:solidFill>
                  <a:srgbClr val="C00000"/>
                </a:solidFill>
              </a:rPr>
              <a:t>+  D</a:t>
            </a:r>
            <a:r>
              <a:rPr lang="en-US" sz="2800" i="1" smtClean="0">
                <a:solidFill>
                  <a:schemeClr val="tx1"/>
                </a:solidFill>
              </a:rPr>
              <a:t>isciplinaire competenties</a:t>
            </a:r>
            <a:endParaRPr lang="nl-NL" sz="280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36892" y="2600952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Rectangle 58"/>
          <p:cNvSpPr/>
          <p:nvPr/>
        </p:nvSpPr>
        <p:spPr>
          <a:xfrm>
            <a:off x="636892" y="3014976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Rectangle 59"/>
          <p:cNvSpPr/>
          <p:nvPr/>
        </p:nvSpPr>
        <p:spPr>
          <a:xfrm>
            <a:off x="636892" y="3429000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TextBox 60"/>
          <p:cNvSpPr txBox="1"/>
          <p:nvPr/>
        </p:nvSpPr>
        <p:spPr>
          <a:xfrm>
            <a:off x="852418" y="3014976"/>
            <a:ext cx="288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Weeffouten / krachtbronnen</a:t>
            </a:r>
            <a:endParaRPr lang="nl-NL"/>
          </a:p>
        </p:txBody>
      </p:sp>
      <p:sp>
        <p:nvSpPr>
          <p:cNvPr id="62" name="TextBox 61"/>
          <p:cNvSpPr txBox="1"/>
          <p:nvPr/>
        </p:nvSpPr>
        <p:spPr>
          <a:xfrm>
            <a:off x="852418" y="2600952"/>
            <a:ext cx="253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In- en uitzoomen (plaats)</a:t>
            </a:r>
            <a:endParaRPr lang="nl-NL"/>
          </a:p>
        </p:txBody>
      </p:sp>
      <p:sp>
        <p:nvSpPr>
          <p:cNvPr id="63" name="TextBox 62"/>
          <p:cNvSpPr txBox="1"/>
          <p:nvPr/>
        </p:nvSpPr>
        <p:spPr>
          <a:xfrm>
            <a:off x="852418" y="3429000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Integraal, circulair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45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/>
      <p:bldP spid="62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:\Downloading\Firefox\Floow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32148"/>
            <a:ext cx="9144001" cy="313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155535"/>
            <a:ext cx="748883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Floow2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smtClean="0">
                <a:solidFill>
                  <a:srgbClr val="C00000"/>
                </a:solidFill>
              </a:rPr>
              <a:t>Verkoop</a:t>
            </a:r>
            <a:r>
              <a:rPr lang="en-US" sz="2000" smtClean="0"/>
              <a:t> geen apparaten, maar: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mtClean="0"/>
              <a:t>Zoek apparatuur die </a:t>
            </a:r>
            <a:r>
              <a:rPr lang="en-US" sz="2000" i="1" smtClean="0">
                <a:solidFill>
                  <a:srgbClr val="C00000"/>
                </a:solidFill>
              </a:rPr>
              <a:t>al in eigendom is </a:t>
            </a:r>
            <a:r>
              <a:rPr lang="en-US" sz="2000" smtClean="0"/>
              <a:t>van een bedrijf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mtClean="0"/>
              <a:t>Bijv. landbouwmachines, hijskranen, machines voor wegaanleg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smtClean="0">
                <a:solidFill>
                  <a:srgbClr val="C00000"/>
                </a:solidFill>
              </a:rPr>
              <a:t>Bemiddel bij lease </a:t>
            </a:r>
            <a:r>
              <a:rPr lang="en-US" sz="2000" smtClean="0"/>
              <a:t>aan andere bedrijven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mtClean="0">
                <a:sym typeface="Wingdings" panose="05000000000000000000" pitchFamily="2" charset="2"/>
              </a:rPr>
              <a:t> </a:t>
            </a:r>
            <a:r>
              <a:rPr lang="en-US" sz="2000" b="1" i="1" smtClean="0">
                <a:solidFill>
                  <a:srgbClr val="C00000"/>
                </a:solidFill>
                <a:sym typeface="Wingdings" panose="05000000000000000000" pitchFamily="2" charset="2"/>
              </a:rPr>
              <a:t>minder</a:t>
            </a:r>
            <a:r>
              <a:rPr lang="en-US" sz="2000" smtClean="0">
                <a:sym typeface="Wingdings" panose="05000000000000000000" pitchFamily="2" charset="2"/>
              </a:rPr>
              <a:t> apparaten, niet </a:t>
            </a:r>
            <a:r>
              <a:rPr lang="en-US" sz="2000" b="1" i="1" smtClean="0">
                <a:solidFill>
                  <a:srgbClr val="C00000"/>
                </a:solidFill>
                <a:sym typeface="Wingdings" panose="05000000000000000000" pitchFamily="2" charset="2"/>
              </a:rPr>
              <a:t>mé</a:t>
            </a:r>
            <a:r>
              <a:rPr lang="en-US" sz="2000" b="1" i="1">
                <a:solidFill>
                  <a:srgbClr val="C00000"/>
                </a:solidFill>
                <a:sym typeface="Wingdings" panose="05000000000000000000" pitchFamily="2" charset="2"/>
              </a:rPr>
              <a:t>é</a:t>
            </a:r>
            <a:r>
              <a:rPr lang="en-US" sz="2000" b="1" i="1" smtClean="0">
                <a:solidFill>
                  <a:srgbClr val="C00000"/>
                </a:solidFill>
                <a:sym typeface="Wingdings" panose="05000000000000000000" pitchFamily="2" charset="2"/>
              </a:rPr>
              <a:t>r</a:t>
            </a:r>
            <a:r>
              <a:rPr lang="en-US" sz="2000" smtClean="0">
                <a:sym typeface="Wingdings" panose="05000000000000000000" pitchFamily="2" charset="2"/>
              </a:rPr>
              <a:t> apparaten!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mtClean="0">
                <a:sym typeface="Wingdings" panose="05000000000000000000" pitchFamily="2" charset="2"/>
              </a:rPr>
              <a:t> van </a:t>
            </a:r>
            <a:r>
              <a:rPr lang="en-US" sz="2000" i="1">
                <a:solidFill>
                  <a:srgbClr val="C00000"/>
                </a:solidFill>
                <a:sym typeface="Wingdings" panose="05000000000000000000" pitchFamily="2" charset="2"/>
              </a:rPr>
              <a:t>productverkoop</a:t>
            </a:r>
            <a:r>
              <a:rPr lang="en-US" sz="2000">
                <a:sym typeface="Wingdings" panose="05000000000000000000" pitchFamily="2" charset="2"/>
              </a:rPr>
              <a:t> naar </a:t>
            </a:r>
            <a:r>
              <a:rPr lang="en-US" sz="2000" i="1">
                <a:solidFill>
                  <a:srgbClr val="C00000"/>
                </a:solidFill>
                <a:sym typeface="Wingdings" panose="05000000000000000000" pitchFamily="2" charset="2"/>
              </a:rPr>
              <a:t>dienstverlening</a:t>
            </a:r>
            <a:endParaRPr lang="en-US" sz="200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mtClean="0">
                <a:sym typeface="Wingdings" panose="05000000000000000000" pitchFamily="2" charset="2"/>
              </a:rPr>
              <a:t>Goed voor </a:t>
            </a:r>
            <a:r>
              <a:rPr lang="en-US" sz="2000" b="1" i="1" smtClean="0">
                <a:solidFill>
                  <a:srgbClr val="0000FF"/>
                </a:solidFill>
                <a:sym typeface="Wingdings" panose="05000000000000000000" pitchFamily="2" charset="2"/>
              </a:rPr>
              <a:t>planet</a:t>
            </a:r>
            <a:r>
              <a:rPr lang="en-US" sz="2000" smtClean="0">
                <a:sym typeface="Wingdings" panose="05000000000000000000" pitchFamily="2" charset="2"/>
              </a:rPr>
              <a:t> en voor </a:t>
            </a:r>
            <a:r>
              <a:rPr lang="en-US" sz="2000" b="1" i="1" smtClean="0">
                <a:solidFill>
                  <a:srgbClr val="0000FF"/>
                </a:solidFill>
                <a:sym typeface="Wingdings" panose="05000000000000000000" pitchFamily="2" charset="2"/>
              </a:rPr>
              <a:t>profit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mtClean="0">
                <a:sym typeface="Wingdings" panose="05000000000000000000" pitchFamily="2" charset="2"/>
              </a:rPr>
              <a:t> hergebruik, keten-denken, kringlopen sluiten</a:t>
            </a:r>
            <a:endParaRPr lang="en-US" sz="2000">
              <a:sym typeface="Wingdings" panose="05000000000000000000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6372036"/>
            <a:ext cx="8424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i="1"/>
              <a:t>Kim </a:t>
            </a:r>
            <a:r>
              <a:rPr lang="nl-NL" i="1" smtClean="0"/>
              <a:t>Tjoa                              Will Robben                        Rob Haenen</a:t>
            </a:r>
            <a:endParaRPr lang="nl-NL" i="1"/>
          </a:p>
        </p:txBody>
      </p:sp>
      <p:sp>
        <p:nvSpPr>
          <p:cNvPr id="5" name="Rectangle 4"/>
          <p:cNvSpPr/>
          <p:nvPr/>
        </p:nvSpPr>
        <p:spPr>
          <a:xfrm>
            <a:off x="5148064" y="260648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5363590" y="260648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Integraal, circulair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34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2000" y="189000"/>
            <a:ext cx="8640000" cy="6480000"/>
          </a:xfrm>
          <a:prstGeom prst="roundRect">
            <a:avLst>
              <a:gd name="adj" fmla="val 2521"/>
            </a:avLst>
          </a:prstGeom>
          <a:solidFill>
            <a:schemeClr val="bg2">
              <a:lumMod val="75000"/>
            </a:schemeClr>
          </a:solidFill>
          <a:ln w="15875">
            <a:solidFill>
              <a:srgbClr val="000000"/>
            </a:solidFill>
          </a:ln>
          <a:effectLst>
            <a:outerShdw blurRad="114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C00000"/>
                </a:solidFill>
              </a:rPr>
              <a:t>Competenties</a:t>
            </a:r>
            <a:endParaRPr lang="en-US" sz="3600" smtClean="0">
              <a:solidFill>
                <a:srgbClr val="C00000"/>
              </a:solidFill>
            </a:endParaRPr>
          </a:p>
          <a:p>
            <a:pPr algn="ctr"/>
            <a:r>
              <a:rPr lang="en-US" sz="3600" smtClean="0">
                <a:solidFill>
                  <a:srgbClr val="C00000"/>
                </a:solidFill>
              </a:rPr>
              <a:t>van de </a:t>
            </a:r>
          </a:p>
          <a:p>
            <a:pPr algn="ctr"/>
            <a:r>
              <a:rPr lang="en-US" sz="4400" smtClean="0">
                <a:solidFill>
                  <a:srgbClr val="C00000"/>
                </a:solidFill>
              </a:rPr>
              <a:t>Duurzame Professional</a:t>
            </a:r>
            <a:endParaRPr lang="nl-NL" sz="440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0892" y="189000"/>
            <a:ext cx="4320000" cy="1871848"/>
          </a:xfrm>
          <a:prstGeom prst="roundRect">
            <a:avLst>
              <a:gd name="adj" fmla="val 8390"/>
            </a:avLst>
          </a:prstGeom>
          <a:solidFill>
            <a:srgbClr val="FFB9B9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>
                <a:solidFill>
                  <a:srgbClr val="C00000"/>
                </a:solidFill>
              </a:rPr>
              <a:t>V</a:t>
            </a:r>
            <a:r>
              <a:rPr lang="en-US" sz="2400" i="1">
                <a:solidFill>
                  <a:schemeClr val="tx1"/>
                </a:solidFill>
              </a:rPr>
              <a:t>erantwoordelijkheid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6892" y="728744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/>
          <p:cNvSpPr/>
          <p:nvPr/>
        </p:nvSpPr>
        <p:spPr>
          <a:xfrm>
            <a:off x="636892" y="1142768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 22"/>
          <p:cNvSpPr/>
          <p:nvPr/>
        </p:nvSpPr>
        <p:spPr>
          <a:xfrm>
            <a:off x="636892" y="1556792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827584" y="11427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Verantwoordelijkheid dragen</a:t>
            </a:r>
            <a:endParaRPr lang="nl-NL"/>
          </a:p>
        </p:txBody>
      </p:sp>
      <p:sp>
        <p:nvSpPr>
          <p:cNvPr id="25" name="TextBox 24"/>
          <p:cNvSpPr txBox="1"/>
          <p:nvPr/>
        </p:nvSpPr>
        <p:spPr>
          <a:xfrm>
            <a:off x="827584" y="728744"/>
            <a:ext cx="268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Stakeholderanalyse maken</a:t>
            </a:r>
            <a:endParaRPr lang="nl-NL"/>
          </a:p>
        </p:txBody>
      </p:sp>
      <p:sp>
        <p:nvSpPr>
          <p:cNvPr id="26" name="TextBox 25"/>
          <p:cNvSpPr txBox="1"/>
          <p:nvPr/>
        </p:nvSpPr>
        <p:spPr>
          <a:xfrm>
            <a:off x="827584" y="1556792"/>
            <a:ext cx="316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Verantwoording, transparantie</a:t>
            </a:r>
            <a:endParaRPr lang="nl-NL"/>
          </a:p>
        </p:txBody>
      </p:sp>
      <p:sp>
        <p:nvSpPr>
          <p:cNvPr id="18" name="Rounded Rectangle 17"/>
          <p:cNvSpPr/>
          <p:nvPr/>
        </p:nvSpPr>
        <p:spPr>
          <a:xfrm>
            <a:off x="4562157" y="197480"/>
            <a:ext cx="4320000" cy="1872000"/>
          </a:xfrm>
          <a:prstGeom prst="roundRect">
            <a:avLst>
              <a:gd name="adj" fmla="val 9139"/>
            </a:avLst>
          </a:prstGeom>
          <a:solidFill>
            <a:srgbClr val="FFBE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E</a:t>
            </a:r>
            <a:r>
              <a:rPr lang="en-US" sz="2400" i="1" smtClean="0">
                <a:solidFill>
                  <a:schemeClr val="tx1"/>
                </a:solidFill>
              </a:rPr>
              <a:t>motionele intelligentie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58157" y="728744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tangle 27"/>
          <p:cNvSpPr/>
          <p:nvPr/>
        </p:nvSpPr>
        <p:spPr>
          <a:xfrm>
            <a:off x="4958157" y="1142768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tangle 28"/>
          <p:cNvSpPr/>
          <p:nvPr/>
        </p:nvSpPr>
        <p:spPr>
          <a:xfrm>
            <a:off x="4958157" y="1556792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xtBox 29"/>
          <p:cNvSpPr txBox="1"/>
          <p:nvPr/>
        </p:nvSpPr>
        <p:spPr>
          <a:xfrm>
            <a:off x="5148064" y="1142768"/>
            <a:ext cx="309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Feiten, vermoedens, meningen</a:t>
            </a:r>
            <a:endParaRPr lang="nl-NL"/>
          </a:p>
        </p:txBody>
      </p:sp>
      <p:sp>
        <p:nvSpPr>
          <p:cNvPr id="31" name="TextBox 30"/>
          <p:cNvSpPr txBox="1"/>
          <p:nvPr/>
        </p:nvSpPr>
        <p:spPr>
          <a:xfrm>
            <a:off x="5148064" y="728744"/>
            <a:ext cx="1039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Waarden</a:t>
            </a:r>
            <a:endParaRPr lang="nl-NL"/>
          </a:p>
        </p:txBody>
      </p:sp>
      <p:sp>
        <p:nvSpPr>
          <p:cNvPr id="32" name="TextBox 31"/>
          <p:cNvSpPr txBox="1"/>
          <p:nvPr/>
        </p:nvSpPr>
        <p:spPr>
          <a:xfrm>
            <a:off x="5148064" y="1556792"/>
            <a:ext cx="229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Inter-, transdisciplinair</a:t>
            </a:r>
            <a:endParaRPr lang="nl-NL"/>
          </a:p>
        </p:txBody>
      </p:sp>
      <p:sp>
        <p:nvSpPr>
          <p:cNvPr id="17" name="Rounded Rectangle 16"/>
          <p:cNvSpPr/>
          <p:nvPr/>
        </p:nvSpPr>
        <p:spPr>
          <a:xfrm>
            <a:off x="252000" y="2069328"/>
            <a:ext cx="4320000" cy="1872000"/>
          </a:xfrm>
          <a:prstGeom prst="roundRect">
            <a:avLst>
              <a:gd name="adj" fmla="val 8390"/>
            </a:avLst>
          </a:prstGeom>
          <a:solidFill>
            <a:srgbClr val="FFFF37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S</a:t>
            </a:r>
            <a:r>
              <a:rPr lang="en-US" sz="2400" i="1" smtClean="0">
                <a:solidFill>
                  <a:schemeClr val="tx1"/>
                </a:solidFill>
              </a:rPr>
              <a:t>ysteemgerichtheid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6892" y="2600952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tangle 33"/>
          <p:cNvSpPr/>
          <p:nvPr/>
        </p:nvSpPr>
        <p:spPr>
          <a:xfrm>
            <a:off x="636892" y="3014976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tangle 34"/>
          <p:cNvSpPr/>
          <p:nvPr/>
        </p:nvSpPr>
        <p:spPr>
          <a:xfrm>
            <a:off x="636892" y="3429000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TextBox 35"/>
          <p:cNvSpPr txBox="1"/>
          <p:nvPr/>
        </p:nvSpPr>
        <p:spPr>
          <a:xfrm>
            <a:off x="852418" y="3014976"/>
            <a:ext cx="288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Weeffouten / krachtbronnen</a:t>
            </a:r>
            <a:endParaRPr lang="nl-NL"/>
          </a:p>
        </p:txBody>
      </p:sp>
      <p:sp>
        <p:nvSpPr>
          <p:cNvPr id="37" name="TextBox 36"/>
          <p:cNvSpPr txBox="1"/>
          <p:nvPr/>
        </p:nvSpPr>
        <p:spPr>
          <a:xfrm>
            <a:off x="852418" y="2600952"/>
            <a:ext cx="253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In- en uitzoomen (plaats)</a:t>
            </a:r>
            <a:endParaRPr lang="nl-NL"/>
          </a:p>
        </p:txBody>
      </p:sp>
      <p:sp>
        <p:nvSpPr>
          <p:cNvPr id="38" name="TextBox 37"/>
          <p:cNvSpPr txBox="1"/>
          <p:nvPr/>
        </p:nvSpPr>
        <p:spPr>
          <a:xfrm>
            <a:off x="852418" y="3429000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Integraal, circulair</a:t>
            </a:r>
            <a:endParaRPr lang="nl-NL"/>
          </a:p>
        </p:txBody>
      </p:sp>
      <p:sp>
        <p:nvSpPr>
          <p:cNvPr id="16" name="Rounded Rectangle 15"/>
          <p:cNvSpPr/>
          <p:nvPr/>
        </p:nvSpPr>
        <p:spPr>
          <a:xfrm>
            <a:off x="4572000" y="2060848"/>
            <a:ext cx="4320000" cy="1872000"/>
          </a:xfrm>
          <a:prstGeom prst="roundRect">
            <a:avLst>
              <a:gd name="adj" fmla="val 10638"/>
            </a:avLst>
          </a:prstGeom>
          <a:solidFill>
            <a:srgbClr val="7DFF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T</a:t>
            </a:r>
            <a:r>
              <a:rPr lang="en-US" sz="2400" i="1" smtClean="0">
                <a:solidFill>
                  <a:schemeClr val="tx1"/>
                </a:solidFill>
              </a:rPr>
              <a:t>oekomstgerichtheid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58157" y="2600952"/>
            <a:ext cx="3528000" cy="396000"/>
          </a:xfrm>
          <a:prstGeom prst="rect">
            <a:avLst/>
          </a:prstGeom>
          <a:solidFill>
            <a:srgbClr val="D1FFD1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Rectangle 40"/>
          <p:cNvSpPr/>
          <p:nvPr/>
        </p:nvSpPr>
        <p:spPr>
          <a:xfrm>
            <a:off x="4958157" y="3014976"/>
            <a:ext cx="3528000" cy="396000"/>
          </a:xfrm>
          <a:prstGeom prst="rect">
            <a:avLst/>
          </a:prstGeom>
          <a:solidFill>
            <a:srgbClr val="D1FFD1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tangle 41"/>
          <p:cNvSpPr/>
          <p:nvPr/>
        </p:nvSpPr>
        <p:spPr>
          <a:xfrm>
            <a:off x="4958157" y="3429000"/>
            <a:ext cx="3528000" cy="396000"/>
          </a:xfrm>
          <a:prstGeom prst="rect">
            <a:avLst/>
          </a:prstGeom>
          <a:solidFill>
            <a:srgbClr val="D1FFD1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TextBox 42"/>
          <p:cNvSpPr txBox="1"/>
          <p:nvPr/>
        </p:nvSpPr>
        <p:spPr>
          <a:xfrm>
            <a:off x="5148064" y="3014976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Niet-lineair denken</a:t>
            </a:r>
            <a:endParaRPr lang="nl-NL"/>
          </a:p>
        </p:txBody>
      </p:sp>
      <p:sp>
        <p:nvSpPr>
          <p:cNvPr id="44" name="TextBox 43"/>
          <p:cNvSpPr txBox="1"/>
          <p:nvPr/>
        </p:nvSpPr>
        <p:spPr>
          <a:xfrm>
            <a:off x="5148064" y="2600952"/>
            <a:ext cx="228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In- en uitzoomen (tijd)</a:t>
            </a:r>
            <a:endParaRPr lang="nl-NL"/>
          </a:p>
        </p:txBody>
      </p:sp>
      <p:sp>
        <p:nvSpPr>
          <p:cNvPr id="45" name="TextBox 44"/>
          <p:cNvSpPr txBox="1"/>
          <p:nvPr/>
        </p:nvSpPr>
        <p:spPr>
          <a:xfrm>
            <a:off x="5148064" y="3429000"/>
            <a:ext cx="297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Creatief, buiten kaders treden</a:t>
            </a:r>
            <a:endParaRPr lang="nl-NL"/>
          </a:p>
        </p:txBody>
      </p:sp>
      <p:sp>
        <p:nvSpPr>
          <p:cNvPr id="15" name="Rounded Rectangle 14"/>
          <p:cNvSpPr/>
          <p:nvPr/>
        </p:nvSpPr>
        <p:spPr>
          <a:xfrm>
            <a:off x="249873" y="3932848"/>
            <a:ext cx="4320000" cy="1872000"/>
          </a:xfrm>
          <a:prstGeom prst="roundRect">
            <a:avLst>
              <a:gd name="adj" fmla="val 9139"/>
            </a:avLst>
          </a:prstGeom>
          <a:solidFill>
            <a:srgbClr val="7DD1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i="1">
                <a:solidFill>
                  <a:schemeClr val="tx1"/>
                </a:solidFill>
              </a:rPr>
              <a:t>p</a:t>
            </a:r>
            <a:r>
              <a:rPr lang="en-US" sz="2400" i="1" smtClean="0">
                <a:solidFill>
                  <a:schemeClr val="tx1"/>
                </a:solidFill>
              </a:rPr>
              <a:t>ersoonlijke </a:t>
            </a:r>
            <a:r>
              <a:rPr lang="en-US" sz="2800" b="1" i="1" smtClean="0">
                <a:solidFill>
                  <a:srgbClr val="C00000"/>
                </a:solidFill>
              </a:rPr>
              <a:t>I</a:t>
            </a:r>
            <a:r>
              <a:rPr lang="en-US" sz="2400" i="1" smtClean="0">
                <a:solidFill>
                  <a:schemeClr val="tx1"/>
                </a:solidFill>
              </a:rPr>
              <a:t>nzet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69873" y="3932848"/>
            <a:ext cx="4320000" cy="1872000"/>
          </a:xfrm>
          <a:prstGeom prst="roundRect">
            <a:avLst>
              <a:gd name="adj" fmla="val 8390"/>
            </a:avLst>
          </a:prstGeom>
          <a:solidFill>
            <a:srgbClr val="E0A3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A</a:t>
            </a:r>
            <a:r>
              <a:rPr lang="en-US" sz="2400" i="1" smtClean="0">
                <a:solidFill>
                  <a:schemeClr val="tx1"/>
                </a:solidFill>
              </a:rPr>
              <a:t>ctievaardigheid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0891" y="5821032"/>
            <a:ext cx="8641265" cy="864152"/>
          </a:xfrm>
          <a:prstGeom prst="roundRect">
            <a:avLst>
              <a:gd name="adj" fmla="val 16630"/>
            </a:avLst>
          </a:prstGeom>
          <a:solidFill>
            <a:srgbClr val="EAE8DA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smtClean="0">
                <a:solidFill>
                  <a:srgbClr val="C00000"/>
                </a:solidFill>
              </a:rPr>
              <a:t>+  D</a:t>
            </a:r>
            <a:r>
              <a:rPr lang="en-US" sz="2800" i="1" smtClean="0">
                <a:solidFill>
                  <a:schemeClr val="tx1"/>
                </a:solidFill>
              </a:rPr>
              <a:t>isciplinaire competenties</a:t>
            </a:r>
            <a:endParaRPr lang="nl-NL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/>
      <p:bldP spid="44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63000">
              <a:schemeClr val="accent1">
                <a:tint val="44500"/>
                <a:satMod val="160000"/>
              </a:schemeClr>
            </a:gs>
            <a:gs pos="71000">
              <a:srgbClr val="C5F8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:\Downloading\Firefox\Koelka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00" b="92000" l="4000" r="96200">
                        <a14:foregroundMark x1="11500" y1="10200" x2="13000" y2="73500"/>
                        <a14:foregroundMark x1="22800" y1="10400" x2="63100" y2="10400"/>
                        <a14:foregroundMark x1="90700" y1="16200" x2="87100" y2="78800"/>
                        <a14:foregroundMark x1="91200" y1="89400" x2="91000" y2="33200"/>
                        <a14:foregroundMark x1="92400" y1="37000" x2="94000" y2="36300"/>
                        <a14:foregroundMark x1="94300" y1="20900" x2="94600" y2="36300"/>
                        <a14:backgroundMark x1="92600" y1="22900" x2="92800" y2="31800"/>
                        <a14:backgroundMark x1="92600" y1="34700" x2="92800" y2="30600"/>
                        <a14:backgroundMark x1="92400" y1="21700" x2="92600" y2="22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4" t="5386" r="2436" b="7314"/>
          <a:stretch/>
        </p:blipFill>
        <p:spPr bwMode="auto">
          <a:xfrm>
            <a:off x="2414569" y="1484784"/>
            <a:ext cx="5642075" cy="51957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560" y="188640"/>
            <a:ext cx="8208912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620000" algn="r"/>
              </a:tabLst>
            </a:pPr>
            <a:r>
              <a:rPr lang="nl-NL" sz="2800" b="1" i="1" smtClean="0">
                <a:solidFill>
                  <a:srgbClr val="C00000"/>
                </a:solidFill>
              </a:rPr>
              <a:t>Functieanalyse</a:t>
            </a:r>
            <a:endParaRPr lang="nl-NL" sz="2000" b="1" i="1" smtClean="0">
              <a:solidFill>
                <a:srgbClr val="C00000"/>
              </a:solidFill>
            </a:endParaRPr>
          </a:p>
          <a:p>
            <a:pPr>
              <a:spcBef>
                <a:spcPts val="1800"/>
              </a:spcBef>
              <a:tabLst>
                <a:tab pos="7620000" algn="r"/>
              </a:tabLst>
            </a:pPr>
            <a:r>
              <a:rPr lang="nl-NL" sz="2000" b="1" u="sng" smtClean="0">
                <a:solidFill>
                  <a:srgbClr val="C00000"/>
                </a:solidFill>
              </a:rPr>
              <a:t>Als </a:t>
            </a:r>
            <a:r>
              <a:rPr lang="nl-NL" sz="2000" b="1" u="sng">
                <a:solidFill>
                  <a:srgbClr val="C00000"/>
                </a:solidFill>
              </a:rPr>
              <a:t>iemand je vertelt:</a:t>
            </a:r>
            <a:r>
              <a:rPr lang="nl-NL" sz="2000" b="1">
                <a:solidFill>
                  <a:srgbClr val="C00000"/>
                </a:solidFill>
              </a:rPr>
              <a:t> 	</a:t>
            </a:r>
            <a:r>
              <a:rPr lang="nl-NL" sz="2000" b="1" u="sng">
                <a:solidFill>
                  <a:srgbClr val="C00000"/>
                </a:solidFill>
              </a:rPr>
              <a:t>Dan vraag jij:</a:t>
            </a:r>
          </a:p>
          <a:p>
            <a:pPr lvl="0">
              <a:tabLst>
                <a:tab pos="7620000" algn="r"/>
              </a:tabLst>
            </a:pPr>
            <a:r>
              <a:rPr lang="nl-NL" sz="2000" i="1"/>
              <a:t>Ik wil een koelkast kopen! 	</a:t>
            </a:r>
            <a:r>
              <a:rPr lang="nl-NL" sz="2000" i="1">
                <a:solidFill>
                  <a:srgbClr val="0000FF"/>
                </a:solidFill>
              </a:rPr>
              <a:t>Waarom</a:t>
            </a:r>
            <a:r>
              <a:rPr lang="nl-NL" sz="2000" i="1" smtClean="0">
                <a:solidFill>
                  <a:srgbClr val="0000FF"/>
                </a:solidFill>
              </a:rPr>
              <a:t>?</a:t>
            </a:r>
          </a:p>
          <a:p>
            <a:pPr lvl="0">
              <a:tabLst>
                <a:tab pos="7620000" algn="r"/>
              </a:tabLst>
            </a:pPr>
            <a:r>
              <a:rPr lang="nl-NL" sz="2000" i="1" smtClean="0"/>
              <a:t>Omdat ik een koelkast in mijn huis wil hebben! 	</a:t>
            </a:r>
            <a:r>
              <a:rPr lang="nl-NL" sz="2000" i="1" smtClean="0">
                <a:solidFill>
                  <a:srgbClr val="0000FF"/>
                </a:solidFill>
              </a:rPr>
              <a:t>Waarom?</a:t>
            </a:r>
          </a:p>
          <a:p>
            <a:pPr lvl="0">
              <a:tabLst>
                <a:tab pos="7620000" algn="r"/>
              </a:tabLst>
            </a:pPr>
            <a:r>
              <a:rPr lang="nl-NL" sz="2000" i="1" smtClean="0"/>
              <a:t>Omdat ik mijn voedsel wil koelen! 	</a:t>
            </a:r>
            <a:r>
              <a:rPr lang="nl-NL" sz="2000" i="1" smtClean="0">
                <a:solidFill>
                  <a:srgbClr val="0000FF"/>
                </a:solidFill>
              </a:rPr>
              <a:t>Waarom?</a:t>
            </a:r>
          </a:p>
          <a:p>
            <a:pPr lvl="0">
              <a:tabLst>
                <a:tab pos="7620000" algn="r"/>
              </a:tabLst>
            </a:pPr>
            <a:r>
              <a:rPr lang="nl-NL" sz="2000" i="1" smtClean="0"/>
              <a:t>Omdat ik een voedselvoorraad in huis wil kunnen bewaren! 	</a:t>
            </a:r>
            <a:r>
              <a:rPr lang="nl-NL" sz="2000" i="1" smtClean="0">
                <a:solidFill>
                  <a:srgbClr val="0000FF"/>
                </a:solidFill>
              </a:rPr>
              <a:t>Waarom?</a:t>
            </a:r>
          </a:p>
          <a:p>
            <a:pPr lvl="0">
              <a:tabLst>
                <a:tab pos="7620000" algn="r"/>
              </a:tabLst>
            </a:pPr>
            <a:r>
              <a:rPr lang="nl-NL" sz="2000" i="1" smtClean="0"/>
              <a:t>Omdat ik vlot over voedsel naar keuze wil beschikken! 	</a:t>
            </a:r>
            <a:r>
              <a:rPr lang="nl-NL" sz="2000" i="1" smtClean="0">
                <a:solidFill>
                  <a:srgbClr val="0000FF"/>
                </a:solidFill>
              </a:rPr>
              <a:t>Waarom?</a:t>
            </a:r>
          </a:p>
          <a:p>
            <a:pPr lvl="0">
              <a:tabLst>
                <a:tab pos="7620000" algn="r"/>
              </a:tabLst>
            </a:pPr>
            <a:r>
              <a:rPr lang="nl-NL" sz="2000" i="1" smtClean="0"/>
              <a:t>Omdat ik onbelemmerd wil genieten! 	</a:t>
            </a:r>
            <a:r>
              <a:rPr lang="nl-NL" sz="2000" i="1" smtClean="0">
                <a:solidFill>
                  <a:srgbClr val="0000FF"/>
                </a:solidFill>
              </a:rPr>
              <a:t>Waarom?</a:t>
            </a:r>
          </a:p>
          <a:p>
            <a:pPr lvl="0">
              <a:tabLst>
                <a:tab pos="7620000" algn="r"/>
              </a:tabLst>
            </a:pPr>
            <a:r>
              <a:rPr lang="nl-NL" sz="2000" i="1" smtClean="0"/>
              <a:t>Omdat ik … (enz.)</a:t>
            </a:r>
            <a:endParaRPr lang="nl-NL" sz="2000" i="1"/>
          </a:p>
        </p:txBody>
      </p:sp>
      <p:sp>
        <p:nvSpPr>
          <p:cNvPr id="3" name="Rectangle 2"/>
          <p:cNvSpPr/>
          <p:nvPr/>
        </p:nvSpPr>
        <p:spPr>
          <a:xfrm>
            <a:off x="5173893" y="332656"/>
            <a:ext cx="3528000" cy="396000"/>
          </a:xfrm>
          <a:prstGeom prst="rect">
            <a:avLst/>
          </a:prstGeom>
          <a:solidFill>
            <a:srgbClr val="D1FFD1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Box 3"/>
          <p:cNvSpPr txBox="1"/>
          <p:nvPr/>
        </p:nvSpPr>
        <p:spPr>
          <a:xfrm>
            <a:off x="5363800" y="332656"/>
            <a:ext cx="297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Creatief, buiten kaders treden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22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2000" y="189000"/>
            <a:ext cx="8640000" cy="6480000"/>
          </a:xfrm>
          <a:prstGeom prst="roundRect">
            <a:avLst>
              <a:gd name="adj" fmla="val 2521"/>
            </a:avLst>
          </a:prstGeom>
          <a:solidFill>
            <a:schemeClr val="bg2">
              <a:lumMod val="75000"/>
            </a:schemeClr>
          </a:solidFill>
          <a:ln w="15875">
            <a:solidFill>
              <a:srgbClr val="000000"/>
            </a:solidFill>
          </a:ln>
          <a:effectLst>
            <a:outerShdw blurRad="114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C00000"/>
                </a:solidFill>
              </a:rPr>
              <a:t>Competenties</a:t>
            </a:r>
            <a:endParaRPr lang="en-US" sz="3600" smtClean="0">
              <a:solidFill>
                <a:srgbClr val="C00000"/>
              </a:solidFill>
            </a:endParaRPr>
          </a:p>
          <a:p>
            <a:pPr algn="ctr"/>
            <a:r>
              <a:rPr lang="en-US" sz="3600" smtClean="0">
                <a:solidFill>
                  <a:srgbClr val="C00000"/>
                </a:solidFill>
              </a:rPr>
              <a:t>van de </a:t>
            </a:r>
          </a:p>
          <a:p>
            <a:pPr algn="ctr"/>
            <a:r>
              <a:rPr lang="en-US" sz="4400" smtClean="0">
                <a:solidFill>
                  <a:srgbClr val="C00000"/>
                </a:solidFill>
              </a:rPr>
              <a:t>Duurzame Professional</a:t>
            </a:r>
            <a:endParaRPr lang="nl-NL" sz="440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0892" y="189000"/>
            <a:ext cx="4320000" cy="1871848"/>
          </a:xfrm>
          <a:prstGeom prst="roundRect">
            <a:avLst>
              <a:gd name="adj" fmla="val 8390"/>
            </a:avLst>
          </a:prstGeom>
          <a:solidFill>
            <a:srgbClr val="FFB9B9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>
                <a:solidFill>
                  <a:srgbClr val="C00000"/>
                </a:solidFill>
              </a:rPr>
              <a:t>V</a:t>
            </a:r>
            <a:r>
              <a:rPr lang="en-US" sz="2400" i="1">
                <a:solidFill>
                  <a:schemeClr val="tx1"/>
                </a:solidFill>
              </a:rPr>
              <a:t>erantwoordelijkheid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6892" y="728744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/>
          <p:cNvSpPr/>
          <p:nvPr/>
        </p:nvSpPr>
        <p:spPr>
          <a:xfrm>
            <a:off x="636892" y="1142768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 22"/>
          <p:cNvSpPr/>
          <p:nvPr/>
        </p:nvSpPr>
        <p:spPr>
          <a:xfrm>
            <a:off x="636892" y="1556792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827584" y="11427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Verantwoordelijkheid dragen</a:t>
            </a:r>
            <a:endParaRPr lang="nl-NL"/>
          </a:p>
        </p:txBody>
      </p:sp>
      <p:sp>
        <p:nvSpPr>
          <p:cNvPr id="25" name="TextBox 24"/>
          <p:cNvSpPr txBox="1"/>
          <p:nvPr/>
        </p:nvSpPr>
        <p:spPr>
          <a:xfrm>
            <a:off x="827584" y="728744"/>
            <a:ext cx="268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Stakeholderanalyse maken</a:t>
            </a:r>
            <a:endParaRPr lang="nl-NL"/>
          </a:p>
        </p:txBody>
      </p:sp>
      <p:sp>
        <p:nvSpPr>
          <p:cNvPr id="26" name="TextBox 25"/>
          <p:cNvSpPr txBox="1"/>
          <p:nvPr/>
        </p:nvSpPr>
        <p:spPr>
          <a:xfrm>
            <a:off x="827584" y="1556792"/>
            <a:ext cx="316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Verantwoording, transparantie</a:t>
            </a:r>
            <a:endParaRPr lang="nl-NL"/>
          </a:p>
        </p:txBody>
      </p:sp>
      <p:sp>
        <p:nvSpPr>
          <p:cNvPr id="18" name="Rounded Rectangle 17"/>
          <p:cNvSpPr/>
          <p:nvPr/>
        </p:nvSpPr>
        <p:spPr>
          <a:xfrm>
            <a:off x="4562157" y="197480"/>
            <a:ext cx="4320000" cy="1872000"/>
          </a:xfrm>
          <a:prstGeom prst="roundRect">
            <a:avLst>
              <a:gd name="adj" fmla="val 9139"/>
            </a:avLst>
          </a:prstGeom>
          <a:solidFill>
            <a:srgbClr val="FFBE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E</a:t>
            </a:r>
            <a:r>
              <a:rPr lang="en-US" sz="2400" i="1" smtClean="0">
                <a:solidFill>
                  <a:schemeClr val="tx1"/>
                </a:solidFill>
              </a:rPr>
              <a:t>motionele intelligentie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58157" y="728744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tangle 27"/>
          <p:cNvSpPr/>
          <p:nvPr/>
        </p:nvSpPr>
        <p:spPr>
          <a:xfrm>
            <a:off x="4958157" y="1142768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tangle 28"/>
          <p:cNvSpPr/>
          <p:nvPr/>
        </p:nvSpPr>
        <p:spPr>
          <a:xfrm>
            <a:off x="4958157" y="1556792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xtBox 29"/>
          <p:cNvSpPr txBox="1"/>
          <p:nvPr/>
        </p:nvSpPr>
        <p:spPr>
          <a:xfrm>
            <a:off x="5148064" y="1142768"/>
            <a:ext cx="309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Feiten, vermoedens, meningen</a:t>
            </a:r>
            <a:endParaRPr lang="nl-NL"/>
          </a:p>
        </p:txBody>
      </p:sp>
      <p:sp>
        <p:nvSpPr>
          <p:cNvPr id="31" name="TextBox 30"/>
          <p:cNvSpPr txBox="1"/>
          <p:nvPr/>
        </p:nvSpPr>
        <p:spPr>
          <a:xfrm>
            <a:off x="5148064" y="728744"/>
            <a:ext cx="1039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Waarden</a:t>
            </a:r>
            <a:endParaRPr lang="nl-NL"/>
          </a:p>
        </p:txBody>
      </p:sp>
      <p:sp>
        <p:nvSpPr>
          <p:cNvPr id="32" name="TextBox 31"/>
          <p:cNvSpPr txBox="1"/>
          <p:nvPr/>
        </p:nvSpPr>
        <p:spPr>
          <a:xfrm>
            <a:off x="5148064" y="1556792"/>
            <a:ext cx="229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Inter-, transdisciplinair</a:t>
            </a:r>
            <a:endParaRPr lang="nl-NL"/>
          </a:p>
        </p:txBody>
      </p:sp>
      <p:sp>
        <p:nvSpPr>
          <p:cNvPr id="17" name="Rounded Rectangle 16"/>
          <p:cNvSpPr/>
          <p:nvPr/>
        </p:nvSpPr>
        <p:spPr>
          <a:xfrm>
            <a:off x="252000" y="2069328"/>
            <a:ext cx="4320000" cy="1872000"/>
          </a:xfrm>
          <a:prstGeom prst="roundRect">
            <a:avLst>
              <a:gd name="adj" fmla="val 8390"/>
            </a:avLst>
          </a:prstGeom>
          <a:solidFill>
            <a:srgbClr val="FFFF37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S</a:t>
            </a:r>
            <a:r>
              <a:rPr lang="en-US" sz="2400" i="1" smtClean="0">
                <a:solidFill>
                  <a:schemeClr val="tx1"/>
                </a:solidFill>
              </a:rPr>
              <a:t>ysteemgerichtheid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6892" y="2600952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tangle 33"/>
          <p:cNvSpPr/>
          <p:nvPr/>
        </p:nvSpPr>
        <p:spPr>
          <a:xfrm>
            <a:off x="636892" y="3014976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tangle 34"/>
          <p:cNvSpPr/>
          <p:nvPr/>
        </p:nvSpPr>
        <p:spPr>
          <a:xfrm>
            <a:off x="636892" y="3429000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TextBox 35"/>
          <p:cNvSpPr txBox="1"/>
          <p:nvPr/>
        </p:nvSpPr>
        <p:spPr>
          <a:xfrm>
            <a:off x="852418" y="3014976"/>
            <a:ext cx="288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Weeffouten / krachtbronnen</a:t>
            </a:r>
            <a:endParaRPr lang="nl-NL"/>
          </a:p>
        </p:txBody>
      </p:sp>
      <p:sp>
        <p:nvSpPr>
          <p:cNvPr id="37" name="TextBox 36"/>
          <p:cNvSpPr txBox="1"/>
          <p:nvPr/>
        </p:nvSpPr>
        <p:spPr>
          <a:xfrm>
            <a:off x="852418" y="2600952"/>
            <a:ext cx="253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In- en uitzoomen (plaats)</a:t>
            </a:r>
            <a:endParaRPr lang="nl-NL"/>
          </a:p>
        </p:txBody>
      </p:sp>
      <p:sp>
        <p:nvSpPr>
          <p:cNvPr id="38" name="TextBox 37"/>
          <p:cNvSpPr txBox="1"/>
          <p:nvPr/>
        </p:nvSpPr>
        <p:spPr>
          <a:xfrm>
            <a:off x="852418" y="3429000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Integraal, circulair</a:t>
            </a:r>
            <a:endParaRPr lang="nl-NL"/>
          </a:p>
        </p:txBody>
      </p:sp>
      <p:sp>
        <p:nvSpPr>
          <p:cNvPr id="16" name="Rounded Rectangle 15"/>
          <p:cNvSpPr/>
          <p:nvPr/>
        </p:nvSpPr>
        <p:spPr>
          <a:xfrm>
            <a:off x="4572000" y="2060848"/>
            <a:ext cx="4320000" cy="1872000"/>
          </a:xfrm>
          <a:prstGeom prst="roundRect">
            <a:avLst>
              <a:gd name="adj" fmla="val 10638"/>
            </a:avLst>
          </a:prstGeom>
          <a:solidFill>
            <a:srgbClr val="7DFF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T</a:t>
            </a:r>
            <a:r>
              <a:rPr lang="en-US" sz="2400" i="1" smtClean="0">
                <a:solidFill>
                  <a:schemeClr val="tx1"/>
                </a:solidFill>
              </a:rPr>
              <a:t>oekomstgerichtheid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58157" y="2600952"/>
            <a:ext cx="3528000" cy="396000"/>
          </a:xfrm>
          <a:prstGeom prst="rect">
            <a:avLst/>
          </a:prstGeom>
          <a:solidFill>
            <a:srgbClr val="D1FFD1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Rectangle 40"/>
          <p:cNvSpPr/>
          <p:nvPr/>
        </p:nvSpPr>
        <p:spPr>
          <a:xfrm>
            <a:off x="4958157" y="3014976"/>
            <a:ext cx="3528000" cy="396000"/>
          </a:xfrm>
          <a:prstGeom prst="rect">
            <a:avLst/>
          </a:prstGeom>
          <a:solidFill>
            <a:srgbClr val="D1FFD1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tangle 41"/>
          <p:cNvSpPr/>
          <p:nvPr/>
        </p:nvSpPr>
        <p:spPr>
          <a:xfrm>
            <a:off x="4958157" y="3429000"/>
            <a:ext cx="3528000" cy="396000"/>
          </a:xfrm>
          <a:prstGeom prst="rect">
            <a:avLst/>
          </a:prstGeom>
          <a:solidFill>
            <a:srgbClr val="D1FFD1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TextBox 42"/>
          <p:cNvSpPr txBox="1"/>
          <p:nvPr/>
        </p:nvSpPr>
        <p:spPr>
          <a:xfrm>
            <a:off x="5148064" y="3014976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Niet-lineair denken</a:t>
            </a:r>
            <a:endParaRPr lang="nl-NL"/>
          </a:p>
        </p:txBody>
      </p:sp>
      <p:sp>
        <p:nvSpPr>
          <p:cNvPr id="44" name="TextBox 43"/>
          <p:cNvSpPr txBox="1"/>
          <p:nvPr/>
        </p:nvSpPr>
        <p:spPr>
          <a:xfrm>
            <a:off x="5148064" y="2600952"/>
            <a:ext cx="228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In- en uitzoomen (tijd)</a:t>
            </a:r>
            <a:endParaRPr lang="nl-NL"/>
          </a:p>
        </p:txBody>
      </p:sp>
      <p:sp>
        <p:nvSpPr>
          <p:cNvPr id="45" name="TextBox 44"/>
          <p:cNvSpPr txBox="1"/>
          <p:nvPr/>
        </p:nvSpPr>
        <p:spPr>
          <a:xfrm>
            <a:off x="5148064" y="3429000"/>
            <a:ext cx="297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Creatief, buiten kaders treden</a:t>
            </a:r>
            <a:endParaRPr lang="nl-NL"/>
          </a:p>
        </p:txBody>
      </p:sp>
      <p:sp>
        <p:nvSpPr>
          <p:cNvPr id="15" name="Rounded Rectangle 14"/>
          <p:cNvSpPr/>
          <p:nvPr/>
        </p:nvSpPr>
        <p:spPr>
          <a:xfrm>
            <a:off x="249873" y="3932848"/>
            <a:ext cx="4320000" cy="1872000"/>
          </a:xfrm>
          <a:prstGeom prst="roundRect">
            <a:avLst>
              <a:gd name="adj" fmla="val 9139"/>
            </a:avLst>
          </a:prstGeom>
          <a:solidFill>
            <a:srgbClr val="7DD1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i="1">
                <a:solidFill>
                  <a:schemeClr val="tx1"/>
                </a:solidFill>
              </a:rPr>
              <a:t>p</a:t>
            </a:r>
            <a:r>
              <a:rPr lang="en-US" sz="2400" i="1" smtClean="0">
                <a:solidFill>
                  <a:schemeClr val="tx1"/>
                </a:solidFill>
              </a:rPr>
              <a:t>ersoonlijke </a:t>
            </a:r>
            <a:r>
              <a:rPr lang="en-US" sz="2800" b="1" i="1" smtClean="0">
                <a:solidFill>
                  <a:srgbClr val="C00000"/>
                </a:solidFill>
              </a:rPr>
              <a:t>I</a:t>
            </a:r>
            <a:r>
              <a:rPr lang="en-US" sz="2400" i="1" smtClean="0">
                <a:solidFill>
                  <a:schemeClr val="tx1"/>
                </a:solidFill>
              </a:rPr>
              <a:t>nzet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36892" y="4506683"/>
            <a:ext cx="3528000" cy="396000"/>
          </a:xfrm>
          <a:prstGeom prst="rect">
            <a:avLst/>
          </a:prstGeom>
          <a:solidFill>
            <a:srgbClr val="B9E6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Rectangle 46"/>
          <p:cNvSpPr/>
          <p:nvPr/>
        </p:nvSpPr>
        <p:spPr>
          <a:xfrm>
            <a:off x="636892" y="4903946"/>
            <a:ext cx="3528000" cy="396000"/>
          </a:xfrm>
          <a:prstGeom prst="rect">
            <a:avLst/>
          </a:prstGeom>
          <a:solidFill>
            <a:srgbClr val="B9E6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Rectangle 47"/>
          <p:cNvSpPr/>
          <p:nvPr/>
        </p:nvSpPr>
        <p:spPr>
          <a:xfrm>
            <a:off x="636892" y="5301208"/>
            <a:ext cx="3528000" cy="396000"/>
          </a:xfrm>
          <a:prstGeom prst="rect">
            <a:avLst/>
          </a:prstGeom>
          <a:solidFill>
            <a:srgbClr val="B9E6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TextBox 48"/>
          <p:cNvSpPr txBox="1"/>
          <p:nvPr/>
        </p:nvSpPr>
        <p:spPr>
          <a:xfrm>
            <a:off x="852834" y="4903946"/>
            <a:ext cx="1558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Passie, idealen</a:t>
            </a:r>
            <a:endParaRPr lang="nl-NL"/>
          </a:p>
        </p:txBody>
      </p:sp>
      <p:sp>
        <p:nvSpPr>
          <p:cNvPr id="50" name="TextBox 49"/>
          <p:cNvSpPr txBox="1"/>
          <p:nvPr/>
        </p:nvSpPr>
        <p:spPr>
          <a:xfrm>
            <a:off x="852834" y="4506683"/>
            <a:ext cx="194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Duurzame attitude</a:t>
            </a:r>
            <a:endParaRPr lang="nl-NL"/>
          </a:p>
        </p:txBody>
      </p:sp>
      <p:sp>
        <p:nvSpPr>
          <p:cNvPr id="51" name="TextBox 50"/>
          <p:cNvSpPr txBox="1"/>
          <p:nvPr/>
        </p:nvSpPr>
        <p:spPr>
          <a:xfrm>
            <a:off x="852834" y="5301208"/>
            <a:ext cx="103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Geweten</a:t>
            </a:r>
            <a:endParaRPr lang="nl-NL"/>
          </a:p>
        </p:txBody>
      </p:sp>
      <p:sp>
        <p:nvSpPr>
          <p:cNvPr id="4" name="Rounded Rectangle 3"/>
          <p:cNvSpPr/>
          <p:nvPr/>
        </p:nvSpPr>
        <p:spPr>
          <a:xfrm>
            <a:off x="4569873" y="3932848"/>
            <a:ext cx="4320000" cy="1872000"/>
          </a:xfrm>
          <a:prstGeom prst="roundRect">
            <a:avLst>
              <a:gd name="adj" fmla="val 8390"/>
            </a:avLst>
          </a:prstGeom>
          <a:solidFill>
            <a:srgbClr val="E0A3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A</a:t>
            </a:r>
            <a:r>
              <a:rPr lang="en-US" sz="2400" i="1" smtClean="0">
                <a:solidFill>
                  <a:schemeClr val="tx1"/>
                </a:solidFill>
              </a:rPr>
              <a:t>ctievaardigheid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0891" y="5821032"/>
            <a:ext cx="8641265" cy="864152"/>
          </a:xfrm>
          <a:prstGeom prst="roundRect">
            <a:avLst>
              <a:gd name="adj" fmla="val 16630"/>
            </a:avLst>
          </a:prstGeom>
          <a:solidFill>
            <a:srgbClr val="EAE8DA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smtClean="0">
                <a:solidFill>
                  <a:srgbClr val="C00000"/>
                </a:solidFill>
              </a:rPr>
              <a:t>+  D</a:t>
            </a:r>
            <a:r>
              <a:rPr lang="en-US" sz="2800" i="1" smtClean="0">
                <a:solidFill>
                  <a:schemeClr val="tx1"/>
                </a:solidFill>
              </a:rPr>
              <a:t>isciplinaire competenties</a:t>
            </a:r>
            <a:endParaRPr lang="nl-NL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3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/>
      <p:bldP spid="50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63000">
              <a:schemeClr val="accent1">
                <a:tint val="44500"/>
                <a:satMod val="160000"/>
              </a:schemeClr>
            </a:gs>
            <a:gs pos="71000">
              <a:srgbClr val="C5F8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430" y="307102"/>
            <a:ext cx="4032448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smtClean="0">
                <a:solidFill>
                  <a:srgbClr val="C00000"/>
                </a:solidFill>
              </a:rPr>
              <a:t>Niveaus van competentie</a:t>
            </a:r>
          </a:p>
          <a:p>
            <a:pPr>
              <a:spcBef>
                <a:spcPts val="3000"/>
              </a:spcBef>
            </a:pPr>
            <a:r>
              <a:rPr lang="nl-NL" sz="2000" smtClean="0"/>
              <a:t>Niveau </a:t>
            </a:r>
            <a:r>
              <a:rPr lang="nl-NL" sz="2000"/>
              <a:t>1</a:t>
            </a:r>
            <a:r>
              <a:rPr lang="nl-NL" sz="2000" smtClean="0"/>
              <a:t>:  </a:t>
            </a:r>
            <a:r>
              <a:rPr lang="nl-NL" sz="2000" i="1">
                <a:solidFill>
                  <a:srgbClr val="C00000"/>
                </a:solidFill>
              </a:rPr>
              <a:t>Leerling</a:t>
            </a:r>
          </a:p>
          <a:p>
            <a:pPr>
              <a:spcBef>
                <a:spcPts val="3000"/>
              </a:spcBef>
            </a:pPr>
            <a:r>
              <a:rPr lang="nl-NL" sz="2000"/>
              <a:t>Niveau 2: </a:t>
            </a:r>
            <a:r>
              <a:rPr lang="nl-NL" sz="2000" smtClean="0"/>
              <a:t> </a:t>
            </a:r>
            <a:r>
              <a:rPr lang="nl-NL" sz="2000" i="1" smtClean="0">
                <a:solidFill>
                  <a:srgbClr val="C00000"/>
                </a:solidFill>
              </a:rPr>
              <a:t>Begeleid </a:t>
            </a:r>
            <a:r>
              <a:rPr lang="nl-NL" sz="2000" i="1">
                <a:solidFill>
                  <a:srgbClr val="C00000"/>
                </a:solidFill>
              </a:rPr>
              <a:t>werken</a:t>
            </a:r>
          </a:p>
          <a:p>
            <a:pPr>
              <a:spcBef>
                <a:spcPts val="3000"/>
              </a:spcBef>
            </a:pPr>
            <a:r>
              <a:rPr lang="nl-NL" sz="2000"/>
              <a:t>Niveau 3</a:t>
            </a:r>
            <a:r>
              <a:rPr lang="nl-NL" sz="2000" smtClean="0"/>
              <a:t>:  </a:t>
            </a:r>
            <a:r>
              <a:rPr lang="nl-NL" sz="2000" i="1">
                <a:solidFill>
                  <a:srgbClr val="C00000"/>
                </a:solidFill>
              </a:rPr>
              <a:t>Zelfstandig toepassen</a:t>
            </a:r>
          </a:p>
          <a:p>
            <a:pPr>
              <a:spcBef>
                <a:spcPts val="3000"/>
              </a:spcBef>
            </a:pPr>
            <a:r>
              <a:rPr lang="nl-NL" sz="2000"/>
              <a:t>Niveau 4</a:t>
            </a:r>
            <a:r>
              <a:rPr lang="nl-NL" sz="2000" smtClean="0"/>
              <a:t>:  </a:t>
            </a:r>
            <a:r>
              <a:rPr lang="nl-NL" sz="2000" i="1">
                <a:solidFill>
                  <a:srgbClr val="C00000"/>
                </a:solidFill>
              </a:rPr>
              <a:t>Integreren</a:t>
            </a:r>
          </a:p>
          <a:p>
            <a:pPr>
              <a:spcBef>
                <a:spcPts val="3000"/>
              </a:spcBef>
            </a:pPr>
            <a:r>
              <a:rPr lang="nl-NL" sz="2000"/>
              <a:t>Niveau 5: </a:t>
            </a:r>
            <a:r>
              <a:rPr lang="nl-NL" sz="2000" smtClean="0"/>
              <a:t> </a:t>
            </a:r>
            <a:r>
              <a:rPr lang="nl-NL" sz="2000" i="1" smtClean="0">
                <a:solidFill>
                  <a:srgbClr val="C00000"/>
                </a:solidFill>
              </a:rPr>
              <a:t>Verbeteren</a:t>
            </a:r>
            <a:endParaRPr lang="nl-NL" sz="2000" i="1">
              <a:solidFill>
                <a:srgbClr val="C00000"/>
              </a:solidFill>
            </a:endParaRPr>
          </a:p>
          <a:p>
            <a:pPr>
              <a:spcBef>
                <a:spcPts val="3000"/>
              </a:spcBef>
            </a:pPr>
            <a:r>
              <a:rPr lang="nl-NL" sz="2000"/>
              <a:t>Niveau 6</a:t>
            </a:r>
            <a:r>
              <a:rPr lang="nl-NL" sz="2000" smtClean="0"/>
              <a:t>:  </a:t>
            </a:r>
            <a:r>
              <a:rPr lang="nl-NL" sz="2000" i="1">
                <a:solidFill>
                  <a:srgbClr val="C00000"/>
                </a:solidFill>
              </a:rPr>
              <a:t>Innoveren</a:t>
            </a:r>
          </a:p>
          <a:p>
            <a:pPr>
              <a:spcBef>
                <a:spcPts val="3000"/>
              </a:spcBef>
            </a:pPr>
            <a:r>
              <a:rPr lang="nl-NL" sz="2000"/>
              <a:t>Niveau 7</a:t>
            </a:r>
            <a:r>
              <a:rPr lang="nl-NL" sz="2000" smtClean="0"/>
              <a:t>:  </a:t>
            </a:r>
            <a:r>
              <a:rPr lang="nl-NL" sz="2000" i="1">
                <a:solidFill>
                  <a:srgbClr val="C00000"/>
                </a:solidFill>
              </a:rPr>
              <a:t>Meesterschap</a:t>
            </a:r>
          </a:p>
        </p:txBody>
      </p:sp>
      <p:sp>
        <p:nvSpPr>
          <p:cNvPr id="3" name="Rectangle 2"/>
          <p:cNvSpPr/>
          <p:nvPr/>
        </p:nvSpPr>
        <p:spPr>
          <a:xfrm>
            <a:off x="4392488" y="687033"/>
            <a:ext cx="4572000" cy="1200329"/>
          </a:xfrm>
          <a:prstGeom prst="rect">
            <a:avLst/>
          </a:prstGeom>
          <a:solidFill>
            <a:schemeClr val="bg1">
              <a:alpha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nl-NL" b="1" smtClean="0"/>
              <a:t>Niveau 3:</a:t>
            </a:r>
          </a:p>
          <a:p>
            <a:r>
              <a:rPr lang="nl-NL"/>
              <a:t>Je beschrijft de wensen, dromen en idealen die je koestert ten aanzien van het werk dat je beoefent en de resultaten en effecten daarvan.</a:t>
            </a:r>
          </a:p>
        </p:txBody>
      </p:sp>
      <p:sp>
        <p:nvSpPr>
          <p:cNvPr id="4" name="Rectangle 3"/>
          <p:cNvSpPr/>
          <p:nvPr/>
        </p:nvSpPr>
        <p:spPr>
          <a:xfrm>
            <a:off x="4392488" y="2016423"/>
            <a:ext cx="4572000" cy="1200329"/>
          </a:xfrm>
          <a:prstGeom prst="rect">
            <a:avLst/>
          </a:prstGeom>
          <a:solidFill>
            <a:schemeClr val="bg1">
              <a:alpha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nl-NL" b="1" smtClean="0"/>
              <a:t>Niveau 4:</a:t>
            </a:r>
          </a:p>
          <a:p>
            <a:r>
              <a:rPr lang="nl-NL"/>
              <a:t> Je betrekt je professionele dromen en idealen aantoonbaar bij de doelformulering en de uitvoering van je werk</a:t>
            </a:r>
            <a:r>
              <a:rPr lang="nl-NL" smtClean="0"/>
              <a:t>. </a:t>
            </a:r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4392488" y="3345813"/>
            <a:ext cx="4572000" cy="1754326"/>
          </a:xfrm>
          <a:prstGeom prst="rect">
            <a:avLst/>
          </a:prstGeom>
          <a:solidFill>
            <a:schemeClr val="bg1">
              <a:alpha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nl-NL" b="1" smtClean="0"/>
              <a:t>Niveau 5:</a:t>
            </a:r>
          </a:p>
          <a:p>
            <a:r>
              <a:rPr lang="nl-NL"/>
              <a:t>Met je dromen en idealen inspireer je anderen in je werkomgeving</a:t>
            </a:r>
            <a:r>
              <a:rPr lang="nl-NL" smtClean="0"/>
              <a:t>. Daarmee </a:t>
            </a:r>
            <a:r>
              <a:rPr lang="nl-NL"/>
              <a:t>oefen je een aantoonbare positieve invloed uit op het werk en de resultaten en effecten ervan van jou en de teams waarvan je deel uitmaakt.</a:t>
            </a:r>
          </a:p>
        </p:txBody>
      </p:sp>
      <p:sp>
        <p:nvSpPr>
          <p:cNvPr id="6" name="Rectangle 5"/>
          <p:cNvSpPr/>
          <p:nvPr/>
        </p:nvSpPr>
        <p:spPr>
          <a:xfrm>
            <a:off x="4392488" y="5229200"/>
            <a:ext cx="4572000" cy="1477328"/>
          </a:xfrm>
          <a:prstGeom prst="rect">
            <a:avLst/>
          </a:prstGeom>
          <a:solidFill>
            <a:schemeClr val="bg1">
              <a:alpha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nl-NL" b="1" smtClean="0"/>
              <a:t>Niveau 6:</a:t>
            </a:r>
          </a:p>
          <a:p>
            <a:r>
              <a:rPr lang="nl-NL"/>
              <a:t>Je dromen en idealen leiden tot originele, innoverende ideeën en projecten met betrekking tot je professionele activiteiten, je werkomgeving, je discipline of je branche</a:t>
            </a:r>
            <a:r>
              <a:rPr lang="nl-NL" smtClean="0"/>
              <a:t>.</a:t>
            </a:r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779912" y="1700808"/>
            <a:ext cx="612576" cy="95942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10544" y="2992453"/>
            <a:ext cx="1681944" cy="39300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5" idx="1"/>
          </p:cNvCxnSpPr>
          <p:nvPr/>
        </p:nvCxnSpPr>
        <p:spPr>
          <a:xfrm flipH="1" flipV="1">
            <a:off x="2764971" y="4071257"/>
            <a:ext cx="1627517" cy="15171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2710543" y="4767943"/>
            <a:ext cx="1681945" cy="67728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392488" y="188640"/>
            <a:ext cx="45720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nl-NL" b="1" smtClean="0"/>
              <a:t>Voorbeeld:  </a:t>
            </a:r>
            <a:r>
              <a:rPr lang="nl-NL" b="1" i="1" smtClean="0">
                <a:solidFill>
                  <a:srgbClr val="C00000"/>
                </a:solidFill>
              </a:rPr>
              <a:t>I2, passie en idealen </a:t>
            </a:r>
            <a:r>
              <a:rPr lang="nl-NL" i="1" smtClean="0"/>
              <a:t> (verkort)</a:t>
            </a:r>
            <a:endParaRPr lang="nl-NL" i="1"/>
          </a:p>
        </p:txBody>
      </p:sp>
      <p:grpSp>
        <p:nvGrpSpPr>
          <p:cNvPr id="30" name="Group 29"/>
          <p:cNvGrpSpPr/>
          <p:nvPr/>
        </p:nvGrpSpPr>
        <p:grpSpPr>
          <a:xfrm>
            <a:off x="233671" y="2164214"/>
            <a:ext cx="3668485" cy="2930300"/>
            <a:chOff x="233671" y="2164214"/>
            <a:chExt cx="3668485" cy="2930300"/>
          </a:xfrm>
        </p:grpSpPr>
        <p:sp>
          <p:nvSpPr>
            <p:cNvPr id="28" name="Rectangle 27"/>
            <p:cNvSpPr/>
            <p:nvPr/>
          </p:nvSpPr>
          <p:spPr>
            <a:xfrm>
              <a:off x="233671" y="2348880"/>
              <a:ext cx="3668485" cy="274563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 useBgFill="1">
          <p:nvSpPr>
            <p:cNvPr id="29" name="TextBox 28"/>
            <p:cNvSpPr txBox="1"/>
            <p:nvPr/>
          </p:nvSpPr>
          <p:spPr>
            <a:xfrm>
              <a:off x="606896" y="2164214"/>
              <a:ext cx="1156792" cy="369332"/>
            </a:xfrm>
            <a:prstGeom prst="rect">
              <a:avLst/>
            </a:prstGeom>
            <a:ln w="6350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mtClean="0"/>
                <a:t>HBO / WO</a:t>
              </a:r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84379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  <p:bldP spid="4" grpId="0" animBg="1"/>
      <p:bldP spid="5" grpId="0" animBg="1"/>
      <p:bldP spid="6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4" y="2472736"/>
            <a:ext cx="9148394" cy="440696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853624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00FF"/>
                </a:solidFill>
              </a:rPr>
              <a:t>VESTIA+D:</a:t>
            </a:r>
            <a:r>
              <a:rPr lang="en-US" smtClean="0"/>
              <a:t> </a:t>
            </a:r>
          </a:p>
          <a:p>
            <a:r>
              <a:rPr lang="en-US" i="1" smtClean="0">
                <a:solidFill>
                  <a:srgbClr val="0000FF"/>
                </a:solidFill>
              </a:rPr>
              <a:t>Assessment instrument </a:t>
            </a:r>
            <a:r>
              <a:rPr lang="en-US" smtClean="0"/>
              <a:t>voor het competentieprofiel van een </a:t>
            </a:r>
            <a:r>
              <a:rPr lang="en-US" b="1" smtClean="0">
                <a:solidFill>
                  <a:srgbClr val="FF0000"/>
                </a:solidFill>
              </a:rPr>
              <a:t>opleiding</a:t>
            </a:r>
            <a:r>
              <a:rPr lang="en-US" smtClean="0"/>
              <a:t> (WO, HBO, MBO).</a:t>
            </a:r>
          </a:p>
          <a:p>
            <a:r>
              <a:rPr lang="en-US" smtClean="0"/>
              <a:t>Drie vragen bij iedere competentie:</a:t>
            </a:r>
          </a:p>
          <a:p>
            <a:pPr>
              <a:tabLst>
                <a:tab pos="1617663" algn="l"/>
              </a:tabLst>
            </a:pPr>
            <a:r>
              <a:rPr lang="en-US" smtClean="0"/>
              <a:t>1. </a:t>
            </a:r>
            <a:r>
              <a:rPr lang="en-US" i="1" smtClean="0">
                <a:solidFill>
                  <a:srgbClr val="0000FF"/>
                </a:solidFill>
              </a:rPr>
              <a:t>Ambitie: </a:t>
            </a:r>
            <a:r>
              <a:rPr lang="en-US" smtClean="0"/>
              <a:t>	Welk niveau zou iedere afgestudeerde minimaal moeten bezitten?</a:t>
            </a:r>
          </a:p>
          <a:p>
            <a:pPr>
              <a:tabLst>
                <a:tab pos="1617663" algn="l"/>
              </a:tabLst>
            </a:pPr>
            <a:r>
              <a:rPr lang="en-US" smtClean="0"/>
              <a:t>2. </a:t>
            </a:r>
            <a:r>
              <a:rPr lang="en-US" i="1" smtClean="0">
                <a:solidFill>
                  <a:srgbClr val="0000FF"/>
                </a:solidFill>
              </a:rPr>
              <a:t>Theorie: </a:t>
            </a:r>
            <a:r>
              <a:rPr lang="en-US" smtClean="0"/>
              <a:t>	Welk niveau eist het huidige competentieprofiel?</a:t>
            </a:r>
          </a:p>
          <a:p>
            <a:pPr>
              <a:tabLst>
                <a:tab pos="1617663" algn="l"/>
              </a:tabLst>
            </a:pPr>
            <a:r>
              <a:rPr lang="en-US" smtClean="0"/>
              <a:t>3. </a:t>
            </a:r>
            <a:r>
              <a:rPr lang="en-US" i="1" smtClean="0">
                <a:solidFill>
                  <a:srgbClr val="0000FF"/>
                </a:solidFill>
              </a:rPr>
              <a:t>Werkelijkheid:</a:t>
            </a:r>
            <a:r>
              <a:rPr lang="en-US" smtClean="0"/>
              <a:t>	Welk niveau wordt in het curriculum bereikt?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29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63000">
              <a:schemeClr val="accent1">
                <a:tint val="44500"/>
                <a:satMod val="160000"/>
              </a:schemeClr>
            </a:gs>
            <a:gs pos="71000">
              <a:srgbClr val="C5F8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8879817"/>
              </p:ext>
            </p:extLst>
          </p:nvPr>
        </p:nvGraphicFramePr>
        <p:xfrm>
          <a:off x="107504" y="1384046"/>
          <a:ext cx="8819242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7441934"/>
              </p:ext>
            </p:extLst>
          </p:nvPr>
        </p:nvGraphicFramePr>
        <p:xfrm>
          <a:off x="107504" y="1384046"/>
          <a:ext cx="8819242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071124"/>
              </p:ext>
            </p:extLst>
          </p:nvPr>
        </p:nvGraphicFramePr>
        <p:xfrm>
          <a:off x="107504" y="1384046"/>
          <a:ext cx="8819242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289560" y="3862612"/>
            <a:ext cx="5933648" cy="1510604"/>
            <a:chOff x="289560" y="2667206"/>
            <a:chExt cx="5933648" cy="1510604"/>
          </a:xfrm>
        </p:grpSpPr>
        <p:cxnSp>
          <p:nvCxnSpPr>
            <p:cNvPr id="22" name="Straight Arrow Connector 21"/>
            <p:cNvCxnSpPr/>
            <p:nvPr/>
          </p:nvCxnSpPr>
          <p:spPr>
            <a:xfrm flipH="1">
              <a:off x="1853726" y="2763974"/>
              <a:ext cx="407348" cy="65949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3482340" y="2860654"/>
              <a:ext cx="330520" cy="636926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6027400" y="3029724"/>
              <a:ext cx="195808" cy="64920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5189220" y="2981712"/>
              <a:ext cx="238864" cy="61492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289560" y="2667206"/>
              <a:ext cx="441316" cy="624634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1"/>
            <p:cNvSpPr txBox="1"/>
            <p:nvPr/>
          </p:nvSpPr>
          <p:spPr>
            <a:xfrm rot="198663">
              <a:off x="2045822" y="3569493"/>
              <a:ext cx="2507793" cy="608317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4400" i="1" smtClean="0">
                  <a:solidFill>
                    <a:srgbClr val="CC3300"/>
                  </a:solidFill>
                </a:rPr>
                <a:t>Prioriteiten</a:t>
              </a:r>
              <a:endParaRPr lang="nl-NL" sz="4400" i="1">
                <a:solidFill>
                  <a:srgbClr val="CC3300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187624" y="332656"/>
            <a:ext cx="6489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FF"/>
                </a:solidFill>
                <a:cs typeface="Arial" charset="0"/>
              </a:rPr>
              <a:t>Voorbeeld: een HBO-opleiding, 2014</a:t>
            </a:r>
          </a:p>
        </p:txBody>
      </p:sp>
    </p:spTree>
    <p:extLst>
      <p:ext uri="{BB962C8B-B14F-4D97-AF65-F5344CB8AC3E}">
        <p14:creationId xmlns:p14="http://schemas.microsoft.com/office/powerpoint/2010/main" val="395831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Chart bld="series"/>
        </p:bldSub>
      </p:bldGraphic>
      <p:bldGraphic spid="16" grpId="0">
        <p:bldAsOne/>
      </p:bldGraphic>
      <p:bldGraphic spid="18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63000">
              <a:schemeClr val="accent1">
                <a:tint val="44500"/>
                <a:satMod val="160000"/>
              </a:schemeClr>
            </a:gs>
            <a:gs pos="71000">
              <a:srgbClr val="C5F8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B:\Downloading\Firefox\Bedrijf 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8" b="82380" l="14125" r="28625">
                        <a14:foregroundMark x1="17000" y1="38949" x2="17000" y2="70943"/>
                        <a14:foregroundMark x1="16625" y1="38331" x2="18500" y2="36785"/>
                        <a14:foregroundMark x1="18125" y1="37713" x2="28250" y2="36785"/>
                        <a14:foregroundMark x1="26375" y1="36476" x2="23375" y2="36167"/>
                        <a14:foregroundMark x1="28125" y1="42813" x2="28500" y2="78671"/>
                        <a14:foregroundMark x1="15500" y1="70325" x2="15000" y2="80062"/>
                        <a14:foregroundMark x1="22000" y1="66924" x2="16500" y2="79907"/>
                        <a14:foregroundMark x1="15625" y1="81144" x2="28250" y2="81144"/>
                        <a14:foregroundMark x1="27875" y1="80526" x2="27875" y2="78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81" t="35987" r="71438" b="17684"/>
          <a:stretch/>
        </p:blipFill>
        <p:spPr bwMode="auto">
          <a:xfrm>
            <a:off x="8107701" y="0"/>
            <a:ext cx="1088232" cy="285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B:\Downloading\Firefox\bedrijf 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84" t="8595" r="22248" b="14604"/>
          <a:stretch/>
        </p:blipFill>
        <p:spPr bwMode="auto">
          <a:xfrm>
            <a:off x="-366688" y="-459432"/>
            <a:ext cx="75096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:\Downloading\Firefox\Boerderij_Zelksestraat_Horsse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0" b="93093" l="10000" r="93000">
                        <a14:foregroundMark x1="12800" y1="51351" x2="18200" y2="45946"/>
                        <a14:foregroundMark x1="13200" y1="55255" x2="13400" y2="51952"/>
                        <a14:foregroundMark x1="14600" y1="69970" x2="15000" y2="52252"/>
                        <a14:foregroundMark x1="14800" y1="72673" x2="15000" y2="84985"/>
                        <a14:foregroundMark x1="18800" y1="87387" x2="70600" y2="86486"/>
                        <a14:foregroundMark x1="55800" y1="74775" x2="62600" y2="54054"/>
                        <a14:foregroundMark x1="31000" y1="72673" x2="36800" y2="56456"/>
                        <a14:foregroundMark x1="14600" y1="82282" x2="14600" y2="87387"/>
                        <a14:foregroundMark x1="71200" y1="86486" x2="90400" y2="79880"/>
                        <a14:backgroundMark x1="17600" y1="41141" x2="12400" y2="49850"/>
                        <a14:backgroundMark x1="13200" y1="69670" x2="12800" y2="84084"/>
                        <a14:backgroundMark x1="74200" y1="87988" x2="92200" y2="81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3704" r="5985" b="10684"/>
          <a:stretch/>
        </p:blipFill>
        <p:spPr bwMode="auto">
          <a:xfrm>
            <a:off x="5724128" y="3750320"/>
            <a:ext cx="2413000" cy="166448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:\Downloading\Firefox\bedrijf 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7" b="79754" l="17969" r="64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52" t="2072" r="34154" b="20605"/>
          <a:stretch/>
        </p:blipFill>
        <p:spPr bwMode="auto">
          <a:xfrm>
            <a:off x="3059832" y="-1736017"/>
            <a:ext cx="4320480" cy="382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:\Downloading\Firefox\Bedrijf 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68" b="56805" l="20512" r="87110">
                        <a14:foregroundMark x1="68849" y1="18581" x2="79284" y2="19129"/>
                        <a14:foregroundMark x1="77289" y1="21220" x2="77289" y2="25300"/>
                        <a14:foregroundMark x1="81228" y1="47823" x2="81432" y2="54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89" t="7388" r="12667" b="43332"/>
          <a:stretch/>
        </p:blipFill>
        <p:spPr bwMode="auto">
          <a:xfrm>
            <a:off x="0" y="-1395536"/>
            <a:ext cx="4438957" cy="488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B:\Downloading\Firefox\Bedrijf 6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6332" y1="86091" x2="98325" y2="85938"/>
                        <a14:foregroundMark x1="13725" y1="97672" x2="86315" y2="98100"/>
                        <a14:foregroundMark x1="47222" y1="82629" x2="61642" y2="82629"/>
                        <a14:foregroundMark x1="5106" y1="37224" x2="3922" y2="42341"/>
                        <a14:backgroundMark x1="4126" y1="36183" x2="123" y2="49265"/>
                        <a14:backgroundMark x1="84477" y1="38572" x2="87296" y2="66391"/>
                        <a14:backgroundMark x1="886" y1="49520" x2="98" y2="52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599"/>
          <a:stretch/>
        </p:blipFill>
        <p:spPr bwMode="auto">
          <a:xfrm>
            <a:off x="5508105" y="-1179513"/>
            <a:ext cx="3649654" cy="56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:\Downloading\Firefox\Bedrijf 5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9" y="260648"/>
            <a:ext cx="6048672" cy="453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:\Downloading\Firefox\bedrijf 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222" l="0" r="97838">
                        <a14:foregroundMark x1="63423" y1="70278" x2="95135" y2="84444"/>
                        <a14:foregroundMark x1="4865" y1="88611" x2="24685" y2="88889"/>
                        <a14:foregroundMark x1="69189" y1="67778" x2="67568" y2="25556"/>
                        <a14:foregroundMark x1="70450" y1="36944" x2="70270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528637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B:\Downloading\Firefox\bedrijf 2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364" y1="21283" x2="14579" y2="91254"/>
                        <a14:foregroundMark x1="13458" y1="15452" x2="13458" y2="72595"/>
                        <a14:foregroundMark x1="5794" y1="80175" x2="12150" y2="66764"/>
                        <a14:foregroundMark x1="2056" y1="90962" x2="16636" y2="93878"/>
                        <a14:foregroundMark x1="17383" y1="93878" x2="71402" y2="85131"/>
                        <a14:foregroundMark x1="39439" y1="72595" x2="68224" y2="72886"/>
                        <a14:foregroundMark x1="40000" y1="35860" x2="68224" y2="40816"/>
                        <a14:foregroundMark x1="41121" y1="79009" x2="55140" y2="78134"/>
                        <a14:foregroundMark x1="9159" y1="22449" x2="7477" y2="48105"/>
                        <a14:foregroundMark x1="74953" y1="84840" x2="96822" y2="81633"/>
                        <a14:foregroundMark x1="81121" y1="60933" x2="80748" y2="79009"/>
                        <a14:foregroundMark x1="96822" y1="37026" x2="97196" y2="80758"/>
                        <a14:foregroundMark x1="17570" y1="96793" x2="98505" y2="84548"/>
                        <a14:foregroundMark x1="935" y1="16327" x2="17383" y2="1749"/>
                        <a14:backgroundMark x1="98879" y1="44606" x2="99626" y2="88921"/>
                        <a14:backgroundMark x1="23551" y1="96501" x2="97944" y2="86006"/>
                        <a14:backgroundMark x1="748" y1="95918" x2="19065" y2="98251"/>
                        <a14:backgroundMark x1="561" y1="13994" x2="4860" y2="1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523" y="2060848"/>
            <a:ext cx="4973005" cy="31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:\Downloading\Firefox\Bedrijf 3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62" b="100000" l="0" r="100000">
                        <a14:backgroundMark x1="88867" y1="42151" x2="92383" y2="78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" y="2204864"/>
            <a:ext cx="8249353" cy="374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B:\Downloading\Firefox\bedrijf 4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44" b="89869" l="0" r="100000">
                        <a14:foregroundMark x1="625" y1="60413" x2="99250" y2="41276"/>
                        <a14:backgroundMark x1="1125" y1="57036" x2="82000" y2="42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94" b="23933"/>
          <a:stretch/>
        </p:blipFill>
        <p:spPr bwMode="auto">
          <a:xfrm>
            <a:off x="0" y="4698323"/>
            <a:ext cx="9157758" cy="218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2580903" y="733458"/>
            <a:ext cx="3945037" cy="1378229"/>
          </a:xfrm>
          <a:prstGeom prst="wedgeEllipseCallout">
            <a:avLst>
              <a:gd name="adj1" fmla="val -52596"/>
              <a:gd name="adj2" fmla="val -51763"/>
            </a:avLst>
          </a:prstGeom>
          <a:solidFill>
            <a:schemeClr val="bg1"/>
          </a:solidFill>
          <a:effectLst>
            <a:outerShdw blurRad="50800" dist="114300" dir="2700000" algn="tl" rotWithShape="0">
              <a:prstClr val="black">
                <a:alpha val="8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00FF"/>
                </a:solidFill>
              </a:rPr>
              <a:t>Duurzaam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</a:rPr>
              <a:t>ondernemen…</a:t>
            </a:r>
            <a:endParaRPr lang="nl-NL" sz="3200">
              <a:solidFill>
                <a:srgbClr val="0000FF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4139953" y="3474409"/>
            <a:ext cx="2736304" cy="1383630"/>
          </a:xfrm>
          <a:prstGeom prst="wedgeRoundRectCallout">
            <a:avLst>
              <a:gd name="adj1" fmla="val -84573"/>
              <a:gd name="adj2" fmla="val -81300"/>
              <a:gd name="adj3" fmla="val 16667"/>
            </a:avLst>
          </a:prstGeom>
          <a:solidFill>
            <a:srgbClr val="E8B9FF"/>
          </a:solidFill>
          <a:effectLst>
            <a:outerShdw blurRad="50800" dist="114300" dir="2700000" algn="tl" rotWithShape="0">
              <a:prstClr val="black">
                <a:alpha val="8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7030A0"/>
                </a:solidFill>
              </a:rPr>
              <a:t>Corporate</a:t>
            </a:r>
          </a:p>
          <a:p>
            <a:pPr algn="ctr"/>
            <a:r>
              <a:rPr lang="en-US" sz="3200" smtClean="0">
                <a:solidFill>
                  <a:srgbClr val="7030A0"/>
                </a:solidFill>
              </a:rPr>
              <a:t>Government!</a:t>
            </a:r>
            <a:endParaRPr lang="nl-NL" sz="3200">
              <a:solidFill>
                <a:srgbClr val="7030A0"/>
              </a:solidFill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7092280" y="709629"/>
            <a:ext cx="1889844" cy="719820"/>
          </a:xfrm>
          <a:prstGeom prst="wedgeRectCallout">
            <a:avLst>
              <a:gd name="adj1" fmla="val 504"/>
              <a:gd name="adj2" fmla="val -106227"/>
            </a:avLst>
          </a:prstGeom>
          <a:solidFill>
            <a:srgbClr val="C5F896"/>
          </a:solidFill>
          <a:ln>
            <a:solidFill>
              <a:srgbClr val="006600"/>
            </a:solidFill>
          </a:ln>
          <a:effectLst>
            <a:outerShdw blurRad="50800" dist="63500" dir="2700000" algn="tl" rotWithShape="0">
              <a:prstClr val="black">
                <a:alpha val="7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006600"/>
                </a:solidFill>
              </a:rPr>
              <a:t>Groen!!</a:t>
            </a:r>
          </a:p>
          <a:p>
            <a:pPr algn="ctr"/>
            <a:r>
              <a:rPr lang="en-US" smtClean="0">
                <a:solidFill>
                  <a:srgbClr val="006600"/>
                </a:solidFill>
              </a:rPr>
              <a:t>(hihi)</a:t>
            </a:r>
            <a:endParaRPr lang="nl-NL">
              <a:solidFill>
                <a:srgbClr val="0066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23528" y="2704945"/>
            <a:ext cx="2232248" cy="1045375"/>
          </a:xfrm>
          <a:prstGeom prst="wedgeRoundRectCallout">
            <a:avLst>
              <a:gd name="adj1" fmla="val 9889"/>
              <a:gd name="adj2" fmla="val -110822"/>
              <a:gd name="adj3" fmla="val 16667"/>
            </a:avLst>
          </a:prstGeom>
          <a:solidFill>
            <a:schemeClr val="bg1"/>
          </a:solidFill>
          <a:effectLst>
            <a:outerShdw blurRad="50800" dist="114300" dir="2700000" algn="tl" rotWithShape="0">
              <a:prstClr val="black">
                <a:alpha val="8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EEECE1">
                    <a:lumMod val="25000"/>
                  </a:srgbClr>
                </a:solidFill>
              </a:rPr>
              <a:t>MVO </a:t>
            </a:r>
            <a:r>
              <a:rPr lang="en-US" sz="3200" smtClean="0">
                <a:solidFill>
                  <a:srgbClr val="EEECE1">
                    <a:lumMod val="25000"/>
                  </a:srgbClr>
                </a:solidFill>
                <a:sym typeface="Wingdings"/>
              </a:rPr>
              <a:t></a:t>
            </a:r>
            <a:endParaRPr lang="nl-NL" sz="3200">
              <a:solidFill>
                <a:srgbClr val="EEECE1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2000" y="189000"/>
            <a:ext cx="8640000" cy="6480000"/>
          </a:xfrm>
          <a:prstGeom prst="roundRect">
            <a:avLst>
              <a:gd name="adj" fmla="val 2521"/>
            </a:avLst>
          </a:prstGeom>
          <a:solidFill>
            <a:schemeClr val="bg2">
              <a:lumMod val="75000"/>
            </a:schemeClr>
          </a:solidFill>
          <a:ln w="15875">
            <a:solidFill>
              <a:srgbClr val="000000"/>
            </a:solidFill>
          </a:ln>
          <a:effectLst>
            <a:outerShdw blurRad="114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C00000"/>
                </a:solidFill>
              </a:rPr>
              <a:t>Competenties</a:t>
            </a:r>
            <a:endParaRPr lang="en-US" sz="3600" smtClean="0">
              <a:solidFill>
                <a:srgbClr val="C00000"/>
              </a:solidFill>
            </a:endParaRPr>
          </a:p>
          <a:p>
            <a:pPr algn="ctr"/>
            <a:r>
              <a:rPr lang="en-US" sz="3600" smtClean="0">
                <a:solidFill>
                  <a:srgbClr val="C00000"/>
                </a:solidFill>
              </a:rPr>
              <a:t>van de </a:t>
            </a:r>
          </a:p>
          <a:p>
            <a:pPr algn="ctr"/>
            <a:r>
              <a:rPr lang="en-US" sz="4400" smtClean="0">
                <a:solidFill>
                  <a:srgbClr val="C00000"/>
                </a:solidFill>
              </a:rPr>
              <a:t>Duurzame Professional</a:t>
            </a:r>
            <a:endParaRPr lang="nl-NL" sz="440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0892" y="189000"/>
            <a:ext cx="4320000" cy="1871848"/>
          </a:xfrm>
          <a:prstGeom prst="roundRect">
            <a:avLst>
              <a:gd name="adj" fmla="val 8390"/>
            </a:avLst>
          </a:prstGeom>
          <a:solidFill>
            <a:srgbClr val="FFB9B9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>
                <a:solidFill>
                  <a:srgbClr val="C00000"/>
                </a:solidFill>
              </a:rPr>
              <a:t>V</a:t>
            </a:r>
            <a:r>
              <a:rPr lang="en-US" sz="2400" i="1">
                <a:solidFill>
                  <a:schemeClr val="tx1"/>
                </a:solidFill>
              </a:rPr>
              <a:t>erantwoordelijkheid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6892" y="728744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/>
          <p:cNvSpPr/>
          <p:nvPr/>
        </p:nvSpPr>
        <p:spPr>
          <a:xfrm>
            <a:off x="636892" y="1142768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 22"/>
          <p:cNvSpPr/>
          <p:nvPr/>
        </p:nvSpPr>
        <p:spPr>
          <a:xfrm>
            <a:off x="636892" y="1556792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827584" y="11427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Verantwoordelijkheid dragen</a:t>
            </a:r>
            <a:endParaRPr lang="nl-NL"/>
          </a:p>
        </p:txBody>
      </p:sp>
      <p:sp>
        <p:nvSpPr>
          <p:cNvPr id="25" name="TextBox 24"/>
          <p:cNvSpPr txBox="1"/>
          <p:nvPr/>
        </p:nvSpPr>
        <p:spPr>
          <a:xfrm>
            <a:off x="827584" y="728744"/>
            <a:ext cx="268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Stakeholderanalyse maken</a:t>
            </a:r>
            <a:endParaRPr lang="nl-NL"/>
          </a:p>
        </p:txBody>
      </p:sp>
      <p:sp>
        <p:nvSpPr>
          <p:cNvPr id="26" name="TextBox 25"/>
          <p:cNvSpPr txBox="1"/>
          <p:nvPr/>
        </p:nvSpPr>
        <p:spPr>
          <a:xfrm>
            <a:off x="827584" y="1556792"/>
            <a:ext cx="316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Verantwoording, transparantie</a:t>
            </a:r>
            <a:endParaRPr lang="nl-NL"/>
          </a:p>
        </p:txBody>
      </p:sp>
      <p:sp>
        <p:nvSpPr>
          <p:cNvPr id="18" name="Rounded Rectangle 17"/>
          <p:cNvSpPr/>
          <p:nvPr/>
        </p:nvSpPr>
        <p:spPr>
          <a:xfrm>
            <a:off x="4562157" y="197480"/>
            <a:ext cx="4320000" cy="1872000"/>
          </a:xfrm>
          <a:prstGeom prst="roundRect">
            <a:avLst>
              <a:gd name="adj" fmla="val 9139"/>
            </a:avLst>
          </a:prstGeom>
          <a:solidFill>
            <a:srgbClr val="FFBE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E</a:t>
            </a:r>
            <a:r>
              <a:rPr lang="en-US" sz="2400" i="1" smtClean="0">
                <a:solidFill>
                  <a:schemeClr val="tx1"/>
                </a:solidFill>
              </a:rPr>
              <a:t>motionele intelligentie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58157" y="728744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tangle 27"/>
          <p:cNvSpPr/>
          <p:nvPr/>
        </p:nvSpPr>
        <p:spPr>
          <a:xfrm>
            <a:off x="4958157" y="1142768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tangle 28"/>
          <p:cNvSpPr/>
          <p:nvPr/>
        </p:nvSpPr>
        <p:spPr>
          <a:xfrm>
            <a:off x="4958157" y="1556792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xtBox 29"/>
          <p:cNvSpPr txBox="1"/>
          <p:nvPr/>
        </p:nvSpPr>
        <p:spPr>
          <a:xfrm>
            <a:off x="5148064" y="1142768"/>
            <a:ext cx="309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Feiten, vermoedens, meningen</a:t>
            </a:r>
            <a:endParaRPr lang="nl-NL"/>
          </a:p>
        </p:txBody>
      </p:sp>
      <p:sp>
        <p:nvSpPr>
          <p:cNvPr id="31" name="TextBox 30"/>
          <p:cNvSpPr txBox="1"/>
          <p:nvPr/>
        </p:nvSpPr>
        <p:spPr>
          <a:xfrm>
            <a:off x="5148064" y="728744"/>
            <a:ext cx="1039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Waarden</a:t>
            </a:r>
            <a:endParaRPr lang="nl-NL"/>
          </a:p>
        </p:txBody>
      </p:sp>
      <p:sp>
        <p:nvSpPr>
          <p:cNvPr id="32" name="TextBox 31"/>
          <p:cNvSpPr txBox="1"/>
          <p:nvPr/>
        </p:nvSpPr>
        <p:spPr>
          <a:xfrm>
            <a:off x="5148064" y="1556792"/>
            <a:ext cx="229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Inter-, transdisciplinair</a:t>
            </a:r>
            <a:endParaRPr lang="nl-NL"/>
          </a:p>
        </p:txBody>
      </p:sp>
      <p:sp>
        <p:nvSpPr>
          <p:cNvPr id="17" name="Rounded Rectangle 16"/>
          <p:cNvSpPr/>
          <p:nvPr/>
        </p:nvSpPr>
        <p:spPr>
          <a:xfrm>
            <a:off x="252000" y="2069328"/>
            <a:ext cx="4320000" cy="1872000"/>
          </a:xfrm>
          <a:prstGeom prst="roundRect">
            <a:avLst>
              <a:gd name="adj" fmla="val 8390"/>
            </a:avLst>
          </a:prstGeom>
          <a:solidFill>
            <a:srgbClr val="FFFF37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S</a:t>
            </a:r>
            <a:r>
              <a:rPr lang="en-US" sz="2400" i="1" smtClean="0">
                <a:solidFill>
                  <a:schemeClr val="tx1"/>
                </a:solidFill>
              </a:rPr>
              <a:t>ysteemgerichtheid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6892" y="2600952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tangle 33"/>
          <p:cNvSpPr/>
          <p:nvPr/>
        </p:nvSpPr>
        <p:spPr>
          <a:xfrm>
            <a:off x="636892" y="3014976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tangle 34"/>
          <p:cNvSpPr/>
          <p:nvPr/>
        </p:nvSpPr>
        <p:spPr>
          <a:xfrm>
            <a:off x="636892" y="3429000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TextBox 35"/>
          <p:cNvSpPr txBox="1"/>
          <p:nvPr/>
        </p:nvSpPr>
        <p:spPr>
          <a:xfrm>
            <a:off x="852418" y="3014976"/>
            <a:ext cx="288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Weeffouten / krachtbronnen</a:t>
            </a:r>
            <a:endParaRPr lang="nl-NL"/>
          </a:p>
        </p:txBody>
      </p:sp>
      <p:sp>
        <p:nvSpPr>
          <p:cNvPr id="37" name="TextBox 36"/>
          <p:cNvSpPr txBox="1"/>
          <p:nvPr/>
        </p:nvSpPr>
        <p:spPr>
          <a:xfrm>
            <a:off x="852418" y="2600952"/>
            <a:ext cx="253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In- en uitzoomen (plaats)</a:t>
            </a:r>
            <a:endParaRPr lang="nl-NL"/>
          </a:p>
        </p:txBody>
      </p:sp>
      <p:sp>
        <p:nvSpPr>
          <p:cNvPr id="38" name="TextBox 37"/>
          <p:cNvSpPr txBox="1"/>
          <p:nvPr/>
        </p:nvSpPr>
        <p:spPr>
          <a:xfrm>
            <a:off x="852418" y="3429000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Integraal, circulair</a:t>
            </a:r>
            <a:endParaRPr lang="nl-NL"/>
          </a:p>
        </p:txBody>
      </p:sp>
      <p:sp>
        <p:nvSpPr>
          <p:cNvPr id="16" name="Rounded Rectangle 15"/>
          <p:cNvSpPr/>
          <p:nvPr/>
        </p:nvSpPr>
        <p:spPr>
          <a:xfrm>
            <a:off x="4572000" y="2060848"/>
            <a:ext cx="4320000" cy="1872000"/>
          </a:xfrm>
          <a:prstGeom prst="roundRect">
            <a:avLst>
              <a:gd name="adj" fmla="val 10638"/>
            </a:avLst>
          </a:prstGeom>
          <a:solidFill>
            <a:srgbClr val="7DFF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T</a:t>
            </a:r>
            <a:r>
              <a:rPr lang="en-US" sz="2400" i="1" smtClean="0">
                <a:solidFill>
                  <a:schemeClr val="tx1"/>
                </a:solidFill>
              </a:rPr>
              <a:t>oekomstgerichtheid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58157" y="2600952"/>
            <a:ext cx="3528000" cy="396000"/>
          </a:xfrm>
          <a:prstGeom prst="rect">
            <a:avLst/>
          </a:prstGeom>
          <a:solidFill>
            <a:srgbClr val="D1FFD1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Rectangle 40"/>
          <p:cNvSpPr/>
          <p:nvPr/>
        </p:nvSpPr>
        <p:spPr>
          <a:xfrm>
            <a:off x="4958157" y="3014976"/>
            <a:ext cx="3528000" cy="396000"/>
          </a:xfrm>
          <a:prstGeom prst="rect">
            <a:avLst/>
          </a:prstGeom>
          <a:solidFill>
            <a:srgbClr val="D1FFD1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tangle 41"/>
          <p:cNvSpPr/>
          <p:nvPr/>
        </p:nvSpPr>
        <p:spPr>
          <a:xfrm>
            <a:off x="4958157" y="3429000"/>
            <a:ext cx="3528000" cy="396000"/>
          </a:xfrm>
          <a:prstGeom prst="rect">
            <a:avLst/>
          </a:prstGeom>
          <a:solidFill>
            <a:srgbClr val="D1FFD1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TextBox 42"/>
          <p:cNvSpPr txBox="1"/>
          <p:nvPr/>
        </p:nvSpPr>
        <p:spPr>
          <a:xfrm>
            <a:off x="5148064" y="3014976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Niet-lineair denken</a:t>
            </a:r>
            <a:endParaRPr lang="nl-NL"/>
          </a:p>
        </p:txBody>
      </p:sp>
      <p:sp>
        <p:nvSpPr>
          <p:cNvPr id="44" name="TextBox 43"/>
          <p:cNvSpPr txBox="1"/>
          <p:nvPr/>
        </p:nvSpPr>
        <p:spPr>
          <a:xfrm>
            <a:off x="5148064" y="2600952"/>
            <a:ext cx="228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In- en uitzoomen (tijd)</a:t>
            </a:r>
            <a:endParaRPr lang="nl-NL"/>
          </a:p>
        </p:txBody>
      </p:sp>
      <p:sp>
        <p:nvSpPr>
          <p:cNvPr id="45" name="TextBox 44"/>
          <p:cNvSpPr txBox="1"/>
          <p:nvPr/>
        </p:nvSpPr>
        <p:spPr>
          <a:xfrm>
            <a:off x="5148064" y="3429000"/>
            <a:ext cx="297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Creatief, buiten kaders treden</a:t>
            </a:r>
            <a:endParaRPr lang="nl-NL"/>
          </a:p>
        </p:txBody>
      </p:sp>
      <p:sp>
        <p:nvSpPr>
          <p:cNvPr id="15" name="Rounded Rectangle 14"/>
          <p:cNvSpPr/>
          <p:nvPr/>
        </p:nvSpPr>
        <p:spPr>
          <a:xfrm>
            <a:off x="249873" y="3932848"/>
            <a:ext cx="4320000" cy="1872000"/>
          </a:xfrm>
          <a:prstGeom prst="roundRect">
            <a:avLst>
              <a:gd name="adj" fmla="val 9139"/>
            </a:avLst>
          </a:prstGeom>
          <a:solidFill>
            <a:srgbClr val="7DD1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i="1">
                <a:solidFill>
                  <a:schemeClr val="tx1"/>
                </a:solidFill>
              </a:rPr>
              <a:t>p</a:t>
            </a:r>
            <a:r>
              <a:rPr lang="en-US" sz="2400" i="1" smtClean="0">
                <a:solidFill>
                  <a:schemeClr val="tx1"/>
                </a:solidFill>
              </a:rPr>
              <a:t>ersoonlijke </a:t>
            </a:r>
            <a:r>
              <a:rPr lang="en-US" sz="2800" b="1" i="1" smtClean="0">
                <a:solidFill>
                  <a:srgbClr val="C00000"/>
                </a:solidFill>
              </a:rPr>
              <a:t>I</a:t>
            </a:r>
            <a:r>
              <a:rPr lang="en-US" sz="2400" i="1" smtClean="0">
                <a:solidFill>
                  <a:schemeClr val="tx1"/>
                </a:solidFill>
              </a:rPr>
              <a:t>nzet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36892" y="4506683"/>
            <a:ext cx="3528000" cy="396000"/>
          </a:xfrm>
          <a:prstGeom prst="rect">
            <a:avLst/>
          </a:prstGeom>
          <a:solidFill>
            <a:srgbClr val="B9E6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Rectangle 46"/>
          <p:cNvSpPr/>
          <p:nvPr/>
        </p:nvSpPr>
        <p:spPr>
          <a:xfrm>
            <a:off x="636892" y="4903946"/>
            <a:ext cx="3528000" cy="396000"/>
          </a:xfrm>
          <a:prstGeom prst="rect">
            <a:avLst/>
          </a:prstGeom>
          <a:solidFill>
            <a:srgbClr val="B9E6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Rectangle 47"/>
          <p:cNvSpPr/>
          <p:nvPr/>
        </p:nvSpPr>
        <p:spPr>
          <a:xfrm>
            <a:off x="636892" y="5301208"/>
            <a:ext cx="3528000" cy="396000"/>
          </a:xfrm>
          <a:prstGeom prst="rect">
            <a:avLst/>
          </a:prstGeom>
          <a:solidFill>
            <a:srgbClr val="B9E6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TextBox 48"/>
          <p:cNvSpPr txBox="1"/>
          <p:nvPr/>
        </p:nvSpPr>
        <p:spPr>
          <a:xfrm>
            <a:off x="852834" y="4903946"/>
            <a:ext cx="1558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Passie, idealen</a:t>
            </a:r>
            <a:endParaRPr lang="nl-NL"/>
          </a:p>
        </p:txBody>
      </p:sp>
      <p:sp>
        <p:nvSpPr>
          <p:cNvPr id="50" name="TextBox 49"/>
          <p:cNvSpPr txBox="1"/>
          <p:nvPr/>
        </p:nvSpPr>
        <p:spPr>
          <a:xfrm>
            <a:off x="852834" y="4506683"/>
            <a:ext cx="194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Duurzame attitude</a:t>
            </a:r>
            <a:endParaRPr lang="nl-NL"/>
          </a:p>
        </p:txBody>
      </p:sp>
      <p:sp>
        <p:nvSpPr>
          <p:cNvPr id="51" name="TextBox 50"/>
          <p:cNvSpPr txBox="1"/>
          <p:nvPr/>
        </p:nvSpPr>
        <p:spPr>
          <a:xfrm>
            <a:off x="852834" y="5301208"/>
            <a:ext cx="103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Geweten</a:t>
            </a:r>
            <a:endParaRPr lang="nl-NL"/>
          </a:p>
        </p:txBody>
      </p:sp>
      <p:sp>
        <p:nvSpPr>
          <p:cNvPr id="4" name="Rounded Rectangle 3"/>
          <p:cNvSpPr/>
          <p:nvPr/>
        </p:nvSpPr>
        <p:spPr>
          <a:xfrm>
            <a:off x="4569873" y="3932848"/>
            <a:ext cx="4320000" cy="1872000"/>
          </a:xfrm>
          <a:prstGeom prst="roundRect">
            <a:avLst>
              <a:gd name="adj" fmla="val 8390"/>
            </a:avLst>
          </a:prstGeom>
          <a:solidFill>
            <a:srgbClr val="E0A3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A</a:t>
            </a:r>
            <a:r>
              <a:rPr lang="en-US" sz="2400" i="1" smtClean="0">
                <a:solidFill>
                  <a:schemeClr val="tx1"/>
                </a:solidFill>
              </a:rPr>
              <a:t>ctievaardigheid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958157" y="4473160"/>
            <a:ext cx="3528000" cy="396000"/>
          </a:xfrm>
          <a:prstGeom prst="rect">
            <a:avLst/>
          </a:prstGeom>
          <a:solidFill>
            <a:srgbClr val="F0D1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Rectangle 52"/>
          <p:cNvSpPr/>
          <p:nvPr/>
        </p:nvSpPr>
        <p:spPr>
          <a:xfrm>
            <a:off x="4958157" y="4887184"/>
            <a:ext cx="3528000" cy="396000"/>
          </a:xfrm>
          <a:prstGeom prst="rect">
            <a:avLst/>
          </a:prstGeom>
          <a:solidFill>
            <a:srgbClr val="F0D1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Rectangle 53"/>
          <p:cNvSpPr/>
          <p:nvPr/>
        </p:nvSpPr>
        <p:spPr>
          <a:xfrm>
            <a:off x="4958157" y="5301208"/>
            <a:ext cx="3528000" cy="396000"/>
          </a:xfrm>
          <a:prstGeom prst="rect">
            <a:avLst/>
          </a:prstGeom>
          <a:solidFill>
            <a:srgbClr val="F0D1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TextBox 54"/>
          <p:cNvSpPr txBox="1"/>
          <p:nvPr/>
        </p:nvSpPr>
        <p:spPr>
          <a:xfrm>
            <a:off x="5148064" y="4887184"/>
            <a:ext cx="154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/>
              <a:t>Onzekerheden</a:t>
            </a:r>
            <a:endParaRPr lang="nl-NL"/>
          </a:p>
        </p:txBody>
      </p:sp>
      <p:sp>
        <p:nvSpPr>
          <p:cNvPr id="56" name="TextBox 55"/>
          <p:cNvSpPr txBox="1"/>
          <p:nvPr/>
        </p:nvSpPr>
        <p:spPr>
          <a:xfrm>
            <a:off x="5148064" y="4473160"/>
            <a:ext cx="2781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/>
              <a:t>Het onafweegbare afwegen</a:t>
            </a:r>
            <a:endParaRPr lang="nl-NL"/>
          </a:p>
        </p:txBody>
      </p:sp>
      <p:sp>
        <p:nvSpPr>
          <p:cNvPr id="57" name="TextBox 56"/>
          <p:cNvSpPr txBox="1"/>
          <p:nvPr/>
        </p:nvSpPr>
        <p:spPr>
          <a:xfrm>
            <a:off x="5148064" y="5301208"/>
            <a:ext cx="1920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/>
              <a:t>Doen zonder doen</a:t>
            </a:r>
            <a:endParaRPr lang="nl-NL"/>
          </a:p>
        </p:txBody>
      </p:sp>
      <p:sp>
        <p:nvSpPr>
          <p:cNvPr id="9" name="Rounded Rectangle 8"/>
          <p:cNvSpPr/>
          <p:nvPr/>
        </p:nvSpPr>
        <p:spPr>
          <a:xfrm>
            <a:off x="240891" y="5821032"/>
            <a:ext cx="8641265" cy="864152"/>
          </a:xfrm>
          <a:prstGeom prst="roundRect">
            <a:avLst>
              <a:gd name="adj" fmla="val 16630"/>
            </a:avLst>
          </a:prstGeom>
          <a:solidFill>
            <a:srgbClr val="EAE8DA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smtClean="0">
                <a:solidFill>
                  <a:srgbClr val="C00000"/>
                </a:solidFill>
              </a:rPr>
              <a:t>+  D</a:t>
            </a:r>
            <a:r>
              <a:rPr lang="en-US" sz="2800" i="1" smtClean="0">
                <a:solidFill>
                  <a:schemeClr val="tx1"/>
                </a:solidFill>
              </a:rPr>
              <a:t>isciplinaire competenties</a:t>
            </a:r>
            <a:endParaRPr lang="nl-NL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35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/>
      <p:bldP spid="56" grpId="0"/>
      <p:bldP spid="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980728"/>
            <a:ext cx="75608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i="1" smtClean="0">
                <a:solidFill>
                  <a:srgbClr val="0000FF"/>
                </a:solidFill>
              </a:rPr>
              <a:t>Bijvoorbeeld: Poldermodel!</a:t>
            </a:r>
          </a:p>
          <a:p>
            <a:pPr>
              <a:spcBef>
                <a:spcPts val="1200"/>
              </a:spcBef>
            </a:pPr>
            <a:r>
              <a:rPr lang="nl-NL" b="1" smtClean="0"/>
              <a:t>Alexander </a:t>
            </a:r>
            <a:r>
              <a:rPr lang="nl-NL" b="1"/>
              <a:t>Rinnooy </a:t>
            </a:r>
            <a:r>
              <a:rPr lang="nl-NL" b="1" smtClean="0"/>
              <a:t>Kan</a:t>
            </a:r>
          </a:p>
          <a:p>
            <a:r>
              <a:rPr lang="nl-NL" i="1" smtClean="0"/>
              <a:t>Voorzitter van de SER, 2006 – 2012</a:t>
            </a:r>
          </a:p>
          <a:p>
            <a:pPr>
              <a:spcBef>
                <a:spcPts val="600"/>
              </a:spcBef>
            </a:pPr>
            <a:r>
              <a:rPr lang="nl-NL" i="1" smtClean="0">
                <a:solidFill>
                  <a:srgbClr val="0000FF"/>
                </a:solidFill>
              </a:rPr>
              <a:t>“Timing</a:t>
            </a:r>
            <a:r>
              <a:rPr lang="nl-NL" i="1">
                <a:solidFill>
                  <a:srgbClr val="0000FF"/>
                </a:solidFill>
              </a:rPr>
              <a:t>, daar gaat het om. Maar ook om lef, en om taxatievermogen. </a:t>
            </a:r>
            <a:endParaRPr lang="nl-NL" i="1" smtClean="0">
              <a:solidFill>
                <a:srgbClr val="0000FF"/>
              </a:solidFill>
            </a:endParaRPr>
          </a:p>
          <a:p>
            <a:pPr>
              <a:spcBef>
                <a:spcPts val="600"/>
              </a:spcBef>
            </a:pPr>
            <a:r>
              <a:rPr lang="nl-NL" i="1" smtClean="0">
                <a:solidFill>
                  <a:srgbClr val="0000FF"/>
                </a:solidFill>
              </a:rPr>
              <a:t>In </a:t>
            </a:r>
            <a:r>
              <a:rPr lang="nl-NL" i="1">
                <a:solidFill>
                  <a:srgbClr val="0000FF"/>
                </a:solidFill>
              </a:rPr>
              <a:t>die volgorde, want een foutloze taxatie is er niet, en wie geen fout durft te maken veroordeelt zichzelf tot toekijken.”</a:t>
            </a:r>
          </a:p>
        </p:txBody>
      </p:sp>
      <p:pic>
        <p:nvPicPr>
          <p:cNvPr id="1026" name="Picture 2" descr="https://www.esciencecenter.nl/img/news/RinnooyK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5041422" cy="3360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39944" y="319322"/>
            <a:ext cx="3528000" cy="396000"/>
            <a:chOff x="4958157" y="5301208"/>
            <a:chExt cx="3528000" cy="396000"/>
          </a:xfrm>
        </p:grpSpPr>
        <p:sp>
          <p:nvSpPr>
            <p:cNvPr id="5" name="Rectangle 4"/>
            <p:cNvSpPr/>
            <p:nvPr/>
          </p:nvSpPr>
          <p:spPr>
            <a:xfrm>
              <a:off x="4958157" y="5301208"/>
              <a:ext cx="3528000" cy="396000"/>
            </a:xfrm>
            <a:prstGeom prst="rect">
              <a:avLst/>
            </a:prstGeom>
            <a:solidFill>
              <a:srgbClr val="F0D1FF"/>
            </a:solidFill>
            <a:ln w="9525">
              <a:solidFill>
                <a:schemeClr val="bg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985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48064" y="5301208"/>
              <a:ext cx="1920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mtClean="0"/>
                <a:t>Doen zonder doen</a:t>
              </a:r>
              <a:endParaRPr lang="nl-NL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220163" y="335177"/>
            <a:ext cx="388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= effectief handelen zonder forceren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1750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2000" y="189000"/>
            <a:ext cx="8640000" cy="6480000"/>
          </a:xfrm>
          <a:prstGeom prst="roundRect">
            <a:avLst>
              <a:gd name="adj" fmla="val 2521"/>
            </a:avLst>
          </a:prstGeom>
          <a:solidFill>
            <a:schemeClr val="bg2">
              <a:lumMod val="75000"/>
            </a:schemeClr>
          </a:solidFill>
          <a:ln w="15875">
            <a:solidFill>
              <a:srgbClr val="000000"/>
            </a:solidFill>
          </a:ln>
          <a:effectLst>
            <a:outerShdw blurRad="114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C00000"/>
                </a:solidFill>
              </a:rPr>
              <a:t>Competenties</a:t>
            </a:r>
            <a:endParaRPr lang="en-US" sz="3600" smtClean="0">
              <a:solidFill>
                <a:srgbClr val="C00000"/>
              </a:solidFill>
            </a:endParaRPr>
          </a:p>
          <a:p>
            <a:pPr algn="ctr"/>
            <a:r>
              <a:rPr lang="en-US" sz="3600" smtClean="0">
                <a:solidFill>
                  <a:srgbClr val="C00000"/>
                </a:solidFill>
              </a:rPr>
              <a:t>van de </a:t>
            </a:r>
          </a:p>
          <a:p>
            <a:pPr algn="ctr"/>
            <a:r>
              <a:rPr lang="en-US" sz="4400" smtClean="0">
                <a:solidFill>
                  <a:srgbClr val="C00000"/>
                </a:solidFill>
              </a:rPr>
              <a:t>Duurzame Professional</a:t>
            </a:r>
            <a:endParaRPr lang="nl-NL" sz="440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0892" y="189000"/>
            <a:ext cx="4320000" cy="1871848"/>
          </a:xfrm>
          <a:prstGeom prst="roundRect">
            <a:avLst>
              <a:gd name="adj" fmla="val 8390"/>
            </a:avLst>
          </a:prstGeom>
          <a:solidFill>
            <a:srgbClr val="FFB9B9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>
                <a:solidFill>
                  <a:srgbClr val="C00000"/>
                </a:solidFill>
              </a:rPr>
              <a:t>V</a:t>
            </a:r>
            <a:r>
              <a:rPr lang="en-US" sz="2400" i="1">
                <a:solidFill>
                  <a:srgbClr val="000000"/>
                </a:solidFill>
              </a:rPr>
              <a:t>erantwoordelijkheid</a:t>
            </a:r>
            <a:endParaRPr lang="nl-NL" sz="2400" i="1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6892" y="728744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6892" y="1142768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6892" y="1556792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7584" y="11427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Verantwoordelijkheid dragen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7584" y="728744"/>
            <a:ext cx="268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Stakeholderanalyse maken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7584" y="1556792"/>
            <a:ext cx="316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Verantwoording, transparantie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562157" y="197480"/>
            <a:ext cx="4320000" cy="1872000"/>
          </a:xfrm>
          <a:prstGeom prst="roundRect">
            <a:avLst>
              <a:gd name="adj" fmla="val 9139"/>
            </a:avLst>
          </a:prstGeom>
          <a:solidFill>
            <a:srgbClr val="FFBE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E</a:t>
            </a:r>
            <a:r>
              <a:rPr lang="en-US" sz="2400" i="1" smtClean="0">
                <a:solidFill>
                  <a:srgbClr val="000000"/>
                </a:solidFill>
              </a:rPr>
              <a:t>motionele intelligentie</a:t>
            </a:r>
            <a:endParaRPr lang="nl-NL" sz="2400" i="1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58157" y="728744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958157" y="1142768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58157" y="1556792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48064" y="1142768"/>
            <a:ext cx="309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Feiten, vermoedens, meningen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48064" y="728744"/>
            <a:ext cx="1039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Waarden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48064" y="1556792"/>
            <a:ext cx="229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Inter-, transdisciplinair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2000" y="2069328"/>
            <a:ext cx="4320000" cy="1872000"/>
          </a:xfrm>
          <a:prstGeom prst="roundRect">
            <a:avLst>
              <a:gd name="adj" fmla="val 8390"/>
            </a:avLst>
          </a:prstGeom>
          <a:solidFill>
            <a:srgbClr val="FFFF37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S</a:t>
            </a:r>
            <a:r>
              <a:rPr lang="en-US" sz="2400" i="1" smtClean="0">
                <a:solidFill>
                  <a:srgbClr val="000000"/>
                </a:solidFill>
              </a:rPr>
              <a:t>ysteemgerichtheid</a:t>
            </a:r>
            <a:endParaRPr lang="nl-NL" sz="2400" i="1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6892" y="2600952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36892" y="3014976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6892" y="3429000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2418" y="3014976"/>
            <a:ext cx="288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Weeffouten / krachtbronnen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2418" y="2600952"/>
            <a:ext cx="253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In- en uitzoomen (plaats)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52418" y="3429000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Integraal, circulair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72000" y="2060848"/>
            <a:ext cx="4320000" cy="1872000"/>
          </a:xfrm>
          <a:prstGeom prst="roundRect">
            <a:avLst>
              <a:gd name="adj" fmla="val 10638"/>
            </a:avLst>
          </a:prstGeom>
          <a:solidFill>
            <a:srgbClr val="7DFF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T</a:t>
            </a:r>
            <a:r>
              <a:rPr lang="en-US" sz="2400" i="1" smtClean="0">
                <a:solidFill>
                  <a:srgbClr val="000000"/>
                </a:solidFill>
              </a:rPr>
              <a:t>oekomstgerichtheid</a:t>
            </a:r>
            <a:endParaRPr lang="nl-NL" sz="2400" i="1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58157" y="2600952"/>
            <a:ext cx="3528000" cy="396000"/>
          </a:xfrm>
          <a:prstGeom prst="rect">
            <a:avLst/>
          </a:prstGeom>
          <a:solidFill>
            <a:srgbClr val="D1FFD1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58157" y="3014976"/>
            <a:ext cx="3528000" cy="396000"/>
          </a:xfrm>
          <a:prstGeom prst="rect">
            <a:avLst/>
          </a:prstGeom>
          <a:solidFill>
            <a:srgbClr val="D1FFD1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958157" y="3429000"/>
            <a:ext cx="3528000" cy="396000"/>
          </a:xfrm>
          <a:prstGeom prst="rect">
            <a:avLst/>
          </a:prstGeom>
          <a:solidFill>
            <a:srgbClr val="D1FFD1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48064" y="3014976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Niet-lineair denken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48064" y="2600952"/>
            <a:ext cx="228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In- en uitzoomen (tijd)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48064" y="3429000"/>
            <a:ext cx="297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Creatief, buiten kaders treden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9873" y="3932848"/>
            <a:ext cx="4320000" cy="1872000"/>
          </a:xfrm>
          <a:prstGeom prst="roundRect">
            <a:avLst>
              <a:gd name="adj" fmla="val 9139"/>
            </a:avLst>
          </a:prstGeom>
          <a:solidFill>
            <a:srgbClr val="7DD1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i="1">
                <a:solidFill>
                  <a:srgbClr val="000000"/>
                </a:solidFill>
              </a:rPr>
              <a:t>p</a:t>
            </a:r>
            <a:r>
              <a:rPr lang="en-US" sz="2400" i="1" smtClean="0">
                <a:solidFill>
                  <a:srgbClr val="000000"/>
                </a:solidFill>
              </a:rPr>
              <a:t>ersoonlijke </a:t>
            </a:r>
            <a:r>
              <a:rPr lang="en-US" sz="2800" b="1" i="1" smtClean="0">
                <a:solidFill>
                  <a:srgbClr val="C00000"/>
                </a:solidFill>
              </a:rPr>
              <a:t>I</a:t>
            </a:r>
            <a:r>
              <a:rPr lang="en-US" sz="2400" i="1" smtClean="0">
                <a:solidFill>
                  <a:srgbClr val="000000"/>
                </a:solidFill>
              </a:rPr>
              <a:t>nzet</a:t>
            </a:r>
            <a:endParaRPr lang="nl-NL" sz="2400" i="1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36892" y="4506683"/>
            <a:ext cx="3528000" cy="396000"/>
          </a:xfrm>
          <a:prstGeom prst="rect">
            <a:avLst/>
          </a:prstGeom>
          <a:solidFill>
            <a:srgbClr val="B9E6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36892" y="4903946"/>
            <a:ext cx="3528000" cy="396000"/>
          </a:xfrm>
          <a:prstGeom prst="rect">
            <a:avLst/>
          </a:prstGeom>
          <a:solidFill>
            <a:srgbClr val="B9E6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36892" y="5301208"/>
            <a:ext cx="3528000" cy="396000"/>
          </a:xfrm>
          <a:prstGeom prst="rect">
            <a:avLst/>
          </a:prstGeom>
          <a:solidFill>
            <a:srgbClr val="B9E6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52834" y="4903946"/>
            <a:ext cx="1558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Passie, idealen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52834" y="4506683"/>
            <a:ext cx="194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Duurzame attitude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52834" y="5301208"/>
            <a:ext cx="103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Geweten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69873" y="3932848"/>
            <a:ext cx="4320000" cy="1872000"/>
          </a:xfrm>
          <a:prstGeom prst="roundRect">
            <a:avLst>
              <a:gd name="adj" fmla="val 8390"/>
            </a:avLst>
          </a:prstGeom>
          <a:solidFill>
            <a:srgbClr val="E0A3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A</a:t>
            </a:r>
            <a:r>
              <a:rPr lang="en-US" sz="2400" i="1" smtClean="0">
                <a:solidFill>
                  <a:srgbClr val="000000"/>
                </a:solidFill>
              </a:rPr>
              <a:t>ctievaardigheid</a:t>
            </a:r>
            <a:endParaRPr lang="nl-NL" sz="2400" i="1">
              <a:solidFill>
                <a:srgbClr val="00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958157" y="4473160"/>
            <a:ext cx="3528000" cy="396000"/>
          </a:xfrm>
          <a:prstGeom prst="rect">
            <a:avLst/>
          </a:prstGeom>
          <a:solidFill>
            <a:srgbClr val="F0D1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958157" y="4887184"/>
            <a:ext cx="3528000" cy="396000"/>
          </a:xfrm>
          <a:prstGeom prst="rect">
            <a:avLst/>
          </a:prstGeom>
          <a:solidFill>
            <a:srgbClr val="F0D1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958157" y="5301208"/>
            <a:ext cx="3528000" cy="396000"/>
          </a:xfrm>
          <a:prstGeom prst="rect">
            <a:avLst/>
          </a:prstGeom>
          <a:solidFill>
            <a:srgbClr val="F0D1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48064" y="4887184"/>
            <a:ext cx="154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solidFill>
                  <a:srgbClr val="000000"/>
                </a:solidFill>
              </a:rPr>
              <a:t>Onzekerheden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148064" y="4473160"/>
            <a:ext cx="2781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solidFill>
                  <a:srgbClr val="000000"/>
                </a:solidFill>
              </a:rPr>
              <a:t>Het onafweegbare afwegen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148064" y="5301208"/>
            <a:ext cx="1920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solidFill>
                  <a:srgbClr val="000000"/>
                </a:solidFill>
              </a:rPr>
              <a:t>Doen zonder doen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0891" y="5821032"/>
            <a:ext cx="8641265" cy="864152"/>
          </a:xfrm>
          <a:prstGeom prst="roundRect">
            <a:avLst>
              <a:gd name="adj" fmla="val 16630"/>
            </a:avLst>
          </a:prstGeom>
          <a:solidFill>
            <a:srgbClr val="EAE8DA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smtClean="0">
                <a:solidFill>
                  <a:srgbClr val="C00000"/>
                </a:solidFill>
              </a:rPr>
              <a:t>+  D</a:t>
            </a:r>
            <a:r>
              <a:rPr lang="en-US" sz="2800" i="1" smtClean="0">
                <a:solidFill>
                  <a:srgbClr val="000000"/>
                </a:solidFill>
              </a:rPr>
              <a:t>isciplinaire competenties</a:t>
            </a:r>
            <a:endParaRPr lang="nl-NL" sz="2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02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eu hoe zou jij je voelen als iemand je haar sneeler knipt dan het groe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49" y="1734013"/>
            <a:ext cx="2901529" cy="4104456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76200" dist="76200" dir="2700000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loesje.nl/wp-content/uploads/2013/11/NL9101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816" y="2078051"/>
            <a:ext cx="3244376" cy="4582682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76200" dist="76200" dir="2700000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188640"/>
            <a:ext cx="1952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b="1" i="1">
                <a:solidFill>
                  <a:srgbClr val="0000FF"/>
                </a:solidFill>
              </a:rPr>
              <a:t>De </a:t>
            </a:r>
            <a:r>
              <a:rPr lang="nl-NL" sz="2000" b="1" i="1" smtClean="0">
                <a:solidFill>
                  <a:srgbClr val="0000FF"/>
                </a:solidFill>
              </a:rPr>
              <a:t>kunstenaar</a:t>
            </a:r>
          </a:p>
        </p:txBody>
      </p:sp>
      <p:sp>
        <p:nvSpPr>
          <p:cNvPr id="3" name="Rectangle 2"/>
          <p:cNvSpPr/>
          <p:nvPr/>
        </p:nvSpPr>
        <p:spPr>
          <a:xfrm>
            <a:off x="2786505" y="205574"/>
            <a:ext cx="619268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46200" algn="l"/>
              </a:tabLst>
            </a:pPr>
            <a:r>
              <a:rPr lang="nl-NL" b="1" i="1"/>
              <a:t>Rol: </a:t>
            </a:r>
            <a:r>
              <a:rPr lang="nl-NL" b="1" i="1" smtClean="0"/>
              <a:t>	</a:t>
            </a:r>
            <a:r>
              <a:rPr lang="nl-NL" i="1" smtClean="0">
                <a:solidFill>
                  <a:srgbClr val="0000FF"/>
                </a:solidFill>
              </a:rPr>
              <a:t>Geweten van de samenleving</a:t>
            </a:r>
            <a:endParaRPr lang="nl-NL" i="1">
              <a:solidFill>
                <a:srgbClr val="0000FF"/>
              </a:solidFill>
            </a:endParaRPr>
          </a:p>
          <a:p>
            <a:pPr indent="-457200">
              <a:spcBef>
                <a:spcPts val="600"/>
              </a:spcBef>
              <a:tabLst>
                <a:tab pos="1346200" algn="l"/>
              </a:tabLst>
            </a:pPr>
            <a:r>
              <a:rPr lang="nl-NL" b="1" i="1"/>
              <a:t>Prestatie: </a:t>
            </a:r>
            <a:r>
              <a:rPr lang="nl-NL" b="1" i="1" smtClean="0"/>
              <a:t>	</a:t>
            </a:r>
            <a:r>
              <a:rPr lang="nl-NL" i="1" smtClean="0">
                <a:solidFill>
                  <a:srgbClr val="0000FF"/>
                </a:solidFill>
              </a:rPr>
              <a:t>Wakker </a:t>
            </a:r>
            <a:r>
              <a:rPr lang="nl-NL" i="1">
                <a:solidFill>
                  <a:srgbClr val="0000FF"/>
                </a:solidFill>
              </a:rPr>
              <a:t>schudden, protesteren, relativeren</a:t>
            </a:r>
            <a:r>
              <a:rPr lang="nl-NL" i="1" smtClean="0">
                <a:solidFill>
                  <a:srgbClr val="0000FF"/>
                </a:solidFill>
              </a:rPr>
              <a:t>,</a:t>
            </a:r>
          </a:p>
          <a:p>
            <a:pPr indent="-457200">
              <a:tabLst>
                <a:tab pos="1346200" algn="l"/>
              </a:tabLst>
            </a:pPr>
            <a:r>
              <a:rPr lang="nl-NL" i="1" smtClean="0">
                <a:solidFill>
                  <a:srgbClr val="0000FF"/>
                </a:solidFill>
              </a:rPr>
              <a:t>	engageren</a:t>
            </a:r>
            <a:r>
              <a:rPr lang="nl-NL" i="1">
                <a:solidFill>
                  <a:srgbClr val="0000FF"/>
                </a:solidFill>
              </a:rPr>
              <a:t>, ruzie maken, vrede stichten. </a:t>
            </a:r>
            <a:endParaRPr lang="nl-NL" i="1" smtClean="0">
              <a:solidFill>
                <a:srgbClr val="0000FF"/>
              </a:solidFill>
            </a:endParaRPr>
          </a:p>
          <a:p>
            <a:pPr indent="-457200">
              <a:tabLst>
                <a:tab pos="1346200" algn="l"/>
              </a:tabLst>
            </a:pPr>
            <a:r>
              <a:rPr lang="nl-NL" i="1">
                <a:solidFill>
                  <a:srgbClr val="0000FF"/>
                </a:solidFill>
              </a:rPr>
              <a:t>	</a:t>
            </a:r>
            <a:r>
              <a:rPr lang="nl-NL" i="1" smtClean="0">
                <a:solidFill>
                  <a:srgbClr val="0000FF"/>
                </a:solidFill>
              </a:rPr>
              <a:t>Aan </a:t>
            </a:r>
            <a:r>
              <a:rPr lang="nl-NL" i="1">
                <a:solidFill>
                  <a:srgbClr val="0000FF"/>
                </a:solidFill>
              </a:rPr>
              <a:t>het lachen maken.</a:t>
            </a:r>
          </a:p>
        </p:txBody>
      </p:sp>
      <p:pic>
        <p:nvPicPr>
          <p:cNvPr id="2054" name="Picture 6" descr="Die asielzoekers zoeken helemaal geen asiel maar gewoon een plekje om te won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4" y="1052736"/>
            <a:ext cx="2685773" cy="379365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76200" dist="76200" dir="2700000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damestasjeslezen.nl/wp-content/uploads/tasjeslezenmetYoek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1" y="2852434"/>
            <a:ext cx="3354205" cy="338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gon de dag met tien goede voornemens. ze zijn nu al 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302" y="2371436"/>
            <a:ext cx="2650914" cy="3744416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76200" dist="76200" dir="2700000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4586" y="6207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Yoeke Nagel</a:t>
            </a:r>
            <a:r>
              <a:rPr lang="en-US" sz="2400" b="1" smtClean="0">
                <a:solidFill>
                  <a:srgbClr val="C00000"/>
                </a:solidFill>
              </a:rPr>
              <a:t>, </a:t>
            </a:r>
            <a:r>
              <a:rPr lang="en-US" smtClean="0"/>
              <a:t>de </a:t>
            </a:r>
            <a:r>
              <a:rPr lang="en-US"/>
              <a:t>“</a:t>
            </a:r>
            <a:r>
              <a:rPr lang="en-US" i="1"/>
              <a:t>Moeder van Loesje</a:t>
            </a:r>
            <a:r>
              <a:rPr lang="en-US"/>
              <a:t>”</a:t>
            </a:r>
            <a:endParaRPr lang="nl-NL"/>
          </a:p>
        </p:txBody>
      </p:sp>
      <p:sp>
        <p:nvSpPr>
          <p:cNvPr id="7" name="Rounded Rectangular Callout 6"/>
          <p:cNvSpPr/>
          <p:nvPr/>
        </p:nvSpPr>
        <p:spPr>
          <a:xfrm>
            <a:off x="2555776" y="1579730"/>
            <a:ext cx="6120680" cy="1583412"/>
          </a:xfrm>
          <a:prstGeom prst="wedgeRoundRectCallout">
            <a:avLst>
              <a:gd name="adj1" fmla="val -59703"/>
              <a:gd name="adj2" fmla="val 97791"/>
              <a:gd name="adj3" fmla="val 16667"/>
            </a:avLst>
          </a:prstGeom>
          <a:solidFill>
            <a:srgbClr val="FFE2C5"/>
          </a:solidFill>
          <a:ln>
            <a:solidFill>
              <a:srgbClr val="C00000"/>
            </a:solidFill>
          </a:ln>
          <a:effectLst>
            <a:outerShdw blurRad="50800" dist="635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l-NL" i="1">
                <a:solidFill>
                  <a:srgbClr val="8A0000"/>
                </a:solidFill>
              </a:rPr>
              <a:t>"Een bloemetje in de woestijn wilden we zijn. </a:t>
            </a:r>
          </a:p>
          <a:p>
            <a:pPr>
              <a:spcBef>
                <a:spcPts val="600"/>
              </a:spcBef>
            </a:pPr>
            <a:r>
              <a:rPr lang="nl-NL" i="1">
                <a:solidFill>
                  <a:srgbClr val="8A0000"/>
                </a:solidFill>
              </a:rPr>
              <a:t>Een glimlach op de lippen van de voorbijganger toveren. </a:t>
            </a:r>
          </a:p>
          <a:p>
            <a:pPr>
              <a:spcBef>
                <a:spcPts val="600"/>
              </a:spcBef>
            </a:pPr>
            <a:r>
              <a:rPr lang="nl-NL" i="1">
                <a:solidFill>
                  <a:srgbClr val="8A0000"/>
                </a:solidFill>
              </a:rPr>
              <a:t>De gedachte planten: ‘Het kan WEL’. </a:t>
            </a:r>
            <a:r>
              <a:rPr lang="nl-NL" b="1" i="1">
                <a:solidFill>
                  <a:srgbClr val="8A0000"/>
                </a:solidFill>
              </a:rPr>
              <a:t>Alles</a:t>
            </a:r>
            <a:r>
              <a:rPr lang="nl-NL" i="1">
                <a:solidFill>
                  <a:srgbClr val="8A0000"/>
                </a:solidFill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nl-NL" i="1">
                <a:solidFill>
                  <a:srgbClr val="8A0000"/>
                </a:solidFill>
              </a:rPr>
              <a:t>Dansend de draak doden</a:t>
            </a:r>
            <a:r>
              <a:rPr lang="nl-NL" i="1" smtClean="0">
                <a:solidFill>
                  <a:srgbClr val="8A0000"/>
                </a:solidFill>
              </a:rPr>
              <a:t>."</a:t>
            </a:r>
            <a:endParaRPr lang="nl-NL" i="1">
              <a:solidFill>
                <a:srgbClr val="8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754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252000" y="189000"/>
            <a:ext cx="8640000" cy="6480000"/>
          </a:xfrm>
          <a:prstGeom prst="roundRect">
            <a:avLst>
              <a:gd name="adj" fmla="val 2521"/>
            </a:avLst>
          </a:prstGeom>
          <a:solidFill>
            <a:srgbClr val="EEECE1">
              <a:lumMod val="75000"/>
            </a:srgbClr>
          </a:solidFill>
          <a:ln w="15875" cap="flat" cmpd="sng" algn="ctr">
            <a:solidFill>
              <a:srgbClr val="000000"/>
            </a:solidFill>
            <a:prstDash val="solid"/>
          </a:ln>
          <a:effectLst>
            <a:outerShdw blurRad="114300" dist="1016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Competenties</a:t>
            </a: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 de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Duurzame Professional: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VESTIA+D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Engels:  </a:t>
            </a:r>
            <a:r>
              <a:rPr kumimoji="0" lang="en-US" sz="2400" b="1" i="1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RESFIA+D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i="1" kern="0">
              <a:solidFill>
                <a:srgbClr val="0000FF"/>
              </a:solidFill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</a:t>
            </a:r>
            <a:r>
              <a:rPr kumimoji="0" lang="en-US" sz="4400" b="1" i="1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i="1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competenties?</a:t>
            </a:r>
            <a:endParaRPr kumimoji="0" lang="nl-NL" sz="4400" i="1" u="none" strike="noStrike" kern="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0892" y="189000"/>
            <a:ext cx="4320000" cy="1871848"/>
          </a:xfrm>
          <a:prstGeom prst="roundRect">
            <a:avLst>
              <a:gd name="adj" fmla="val 8390"/>
            </a:avLst>
          </a:prstGeom>
          <a:solidFill>
            <a:srgbClr val="FFB9B9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>
                <a:solidFill>
                  <a:srgbClr val="C00000"/>
                </a:solidFill>
              </a:rPr>
              <a:t>V</a:t>
            </a:r>
            <a:r>
              <a:rPr lang="en-US" sz="2400" i="1">
                <a:solidFill>
                  <a:schemeClr val="tx1"/>
                </a:solidFill>
              </a:rPr>
              <a:t>erantwoordelijkheid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6892" y="728744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/>
          <p:cNvSpPr/>
          <p:nvPr/>
        </p:nvSpPr>
        <p:spPr>
          <a:xfrm>
            <a:off x="636892" y="1142768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 22"/>
          <p:cNvSpPr/>
          <p:nvPr/>
        </p:nvSpPr>
        <p:spPr>
          <a:xfrm>
            <a:off x="636892" y="1556792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827584" y="11427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Verantwoordelijkheid dragen</a:t>
            </a:r>
            <a:endParaRPr lang="nl-NL"/>
          </a:p>
        </p:txBody>
      </p:sp>
      <p:sp>
        <p:nvSpPr>
          <p:cNvPr id="25" name="TextBox 24"/>
          <p:cNvSpPr txBox="1"/>
          <p:nvPr/>
        </p:nvSpPr>
        <p:spPr>
          <a:xfrm>
            <a:off x="827584" y="728744"/>
            <a:ext cx="268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Stakeholderanalyse maken</a:t>
            </a:r>
            <a:endParaRPr lang="nl-NL"/>
          </a:p>
        </p:txBody>
      </p:sp>
      <p:sp>
        <p:nvSpPr>
          <p:cNvPr id="26" name="TextBox 25"/>
          <p:cNvSpPr txBox="1"/>
          <p:nvPr/>
        </p:nvSpPr>
        <p:spPr>
          <a:xfrm>
            <a:off x="827584" y="1556792"/>
            <a:ext cx="316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Verantwoording, transparantie</a:t>
            </a:r>
            <a:endParaRPr lang="nl-NL"/>
          </a:p>
        </p:txBody>
      </p:sp>
      <p:sp>
        <p:nvSpPr>
          <p:cNvPr id="18" name="Rounded Rectangle 17"/>
          <p:cNvSpPr/>
          <p:nvPr/>
        </p:nvSpPr>
        <p:spPr>
          <a:xfrm>
            <a:off x="4562157" y="197480"/>
            <a:ext cx="4320000" cy="1872000"/>
          </a:xfrm>
          <a:prstGeom prst="roundRect">
            <a:avLst>
              <a:gd name="adj" fmla="val 9139"/>
            </a:avLst>
          </a:prstGeom>
          <a:solidFill>
            <a:srgbClr val="FFBE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E</a:t>
            </a:r>
            <a:r>
              <a:rPr lang="en-US" sz="2400" i="1" smtClean="0">
                <a:solidFill>
                  <a:schemeClr val="tx1"/>
                </a:solidFill>
              </a:rPr>
              <a:t>motionele intelligentie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58157" y="728744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tangle 27"/>
          <p:cNvSpPr/>
          <p:nvPr/>
        </p:nvSpPr>
        <p:spPr>
          <a:xfrm>
            <a:off x="4958157" y="1142768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tangle 28"/>
          <p:cNvSpPr/>
          <p:nvPr/>
        </p:nvSpPr>
        <p:spPr>
          <a:xfrm>
            <a:off x="4958157" y="1556792"/>
            <a:ext cx="3528000" cy="396000"/>
          </a:xfrm>
          <a:prstGeom prst="rect">
            <a:avLst/>
          </a:prstGeom>
          <a:solidFill>
            <a:srgbClr val="FFE2C5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xtBox 29"/>
          <p:cNvSpPr txBox="1"/>
          <p:nvPr/>
        </p:nvSpPr>
        <p:spPr>
          <a:xfrm>
            <a:off x="5148064" y="1142768"/>
            <a:ext cx="309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Feiten, vermoedens, meningen</a:t>
            </a:r>
            <a:endParaRPr lang="nl-NL"/>
          </a:p>
        </p:txBody>
      </p:sp>
      <p:sp>
        <p:nvSpPr>
          <p:cNvPr id="31" name="TextBox 30"/>
          <p:cNvSpPr txBox="1"/>
          <p:nvPr/>
        </p:nvSpPr>
        <p:spPr>
          <a:xfrm>
            <a:off x="5148064" y="728744"/>
            <a:ext cx="1039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Waarden</a:t>
            </a:r>
            <a:endParaRPr lang="nl-NL"/>
          </a:p>
        </p:txBody>
      </p:sp>
      <p:sp>
        <p:nvSpPr>
          <p:cNvPr id="32" name="TextBox 31"/>
          <p:cNvSpPr txBox="1"/>
          <p:nvPr/>
        </p:nvSpPr>
        <p:spPr>
          <a:xfrm>
            <a:off x="5148064" y="1556792"/>
            <a:ext cx="229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Inter-, transdisciplinair</a:t>
            </a:r>
            <a:endParaRPr lang="nl-NL"/>
          </a:p>
        </p:txBody>
      </p:sp>
      <p:sp>
        <p:nvSpPr>
          <p:cNvPr id="17" name="Rounded Rectangle 16"/>
          <p:cNvSpPr/>
          <p:nvPr/>
        </p:nvSpPr>
        <p:spPr>
          <a:xfrm>
            <a:off x="252000" y="2069328"/>
            <a:ext cx="4320000" cy="1872000"/>
          </a:xfrm>
          <a:prstGeom prst="roundRect">
            <a:avLst>
              <a:gd name="adj" fmla="val 8390"/>
            </a:avLst>
          </a:prstGeom>
          <a:solidFill>
            <a:srgbClr val="FFFF37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S</a:t>
            </a:r>
            <a:r>
              <a:rPr lang="en-US" sz="2400" i="1" smtClean="0">
                <a:solidFill>
                  <a:schemeClr val="tx1"/>
                </a:solidFill>
              </a:rPr>
              <a:t>ysteemgerichtheid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6892" y="2600952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tangle 33"/>
          <p:cNvSpPr/>
          <p:nvPr/>
        </p:nvSpPr>
        <p:spPr>
          <a:xfrm>
            <a:off x="636892" y="3014976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tangle 34"/>
          <p:cNvSpPr/>
          <p:nvPr/>
        </p:nvSpPr>
        <p:spPr>
          <a:xfrm>
            <a:off x="636892" y="3429000"/>
            <a:ext cx="3528000" cy="396000"/>
          </a:xfrm>
          <a:prstGeom prst="rect">
            <a:avLst/>
          </a:prstGeom>
          <a:solidFill>
            <a:srgbClr val="FFFFAC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TextBox 35"/>
          <p:cNvSpPr txBox="1"/>
          <p:nvPr/>
        </p:nvSpPr>
        <p:spPr>
          <a:xfrm>
            <a:off x="852418" y="3014976"/>
            <a:ext cx="288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Weeffouten / krachtbronnen</a:t>
            </a:r>
            <a:endParaRPr lang="nl-NL"/>
          </a:p>
        </p:txBody>
      </p:sp>
      <p:sp>
        <p:nvSpPr>
          <p:cNvPr id="37" name="TextBox 36"/>
          <p:cNvSpPr txBox="1"/>
          <p:nvPr/>
        </p:nvSpPr>
        <p:spPr>
          <a:xfrm>
            <a:off x="852418" y="2600952"/>
            <a:ext cx="253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In- en uitzoomen (plaats)</a:t>
            </a:r>
            <a:endParaRPr lang="nl-NL"/>
          </a:p>
        </p:txBody>
      </p:sp>
      <p:sp>
        <p:nvSpPr>
          <p:cNvPr id="38" name="TextBox 37"/>
          <p:cNvSpPr txBox="1"/>
          <p:nvPr/>
        </p:nvSpPr>
        <p:spPr>
          <a:xfrm>
            <a:off x="852418" y="3429000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Integraal, circulair</a:t>
            </a:r>
            <a:endParaRPr lang="nl-NL"/>
          </a:p>
        </p:txBody>
      </p:sp>
      <p:sp>
        <p:nvSpPr>
          <p:cNvPr id="16" name="Rounded Rectangle 15"/>
          <p:cNvSpPr/>
          <p:nvPr/>
        </p:nvSpPr>
        <p:spPr>
          <a:xfrm>
            <a:off x="4572000" y="2060848"/>
            <a:ext cx="4320000" cy="1872000"/>
          </a:xfrm>
          <a:prstGeom prst="roundRect">
            <a:avLst>
              <a:gd name="adj" fmla="val 10638"/>
            </a:avLst>
          </a:prstGeom>
          <a:solidFill>
            <a:srgbClr val="7DFF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T</a:t>
            </a:r>
            <a:r>
              <a:rPr lang="en-US" sz="2400" i="1" smtClean="0">
                <a:solidFill>
                  <a:schemeClr val="tx1"/>
                </a:solidFill>
              </a:rPr>
              <a:t>oekomstgerichtheid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58157" y="2600952"/>
            <a:ext cx="3528000" cy="396000"/>
          </a:xfrm>
          <a:prstGeom prst="rect">
            <a:avLst/>
          </a:prstGeom>
          <a:solidFill>
            <a:srgbClr val="D1FFD1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Rectangle 40"/>
          <p:cNvSpPr/>
          <p:nvPr/>
        </p:nvSpPr>
        <p:spPr>
          <a:xfrm>
            <a:off x="4958157" y="3014976"/>
            <a:ext cx="3528000" cy="396000"/>
          </a:xfrm>
          <a:prstGeom prst="rect">
            <a:avLst/>
          </a:prstGeom>
          <a:solidFill>
            <a:srgbClr val="D1FFD1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tangle 41"/>
          <p:cNvSpPr/>
          <p:nvPr/>
        </p:nvSpPr>
        <p:spPr>
          <a:xfrm>
            <a:off x="4958157" y="3429000"/>
            <a:ext cx="3528000" cy="396000"/>
          </a:xfrm>
          <a:prstGeom prst="rect">
            <a:avLst/>
          </a:prstGeom>
          <a:solidFill>
            <a:srgbClr val="D1FFD1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TextBox 42"/>
          <p:cNvSpPr txBox="1"/>
          <p:nvPr/>
        </p:nvSpPr>
        <p:spPr>
          <a:xfrm>
            <a:off x="5148064" y="3014976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Niet-lineair denken</a:t>
            </a:r>
            <a:endParaRPr lang="nl-NL"/>
          </a:p>
        </p:txBody>
      </p:sp>
      <p:sp>
        <p:nvSpPr>
          <p:cNvPr id="44" name="TextBox 43"/>
          <p:cNvSpPr txBox="1"/>
          <p:nvPr/>
        </p:nvSpPr>
        <p:spPr>
          <a:xfrm>
            <a:off x="5148064" y="2600952"/>
            <a:ext cx="228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In- en uitzoomen (tijd)</a:t>
            </a:r>
            <a:endParaRPr lang="nl-NL"/>
          </a:p>
        </p:txBody>
      </p:sp>
      <p:sp>
        <p:nvSpPr>
          <p:cNvPr id="45" name="TextBox 44"/>
          <p:cNvSpPr txBox="1"/>
          <p:nvPr/>
        </p:nvSpPr>
        <p:spPr>
          <a:xfrm>
            <a:off x="5148064" y="3429000"/>
            <a:ext cx="297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Creatief, buiten kaders treden</a:t>
            </a:r>
            <a:endParaRPr lang="nl-NL"/>
          </a:p>
        </p:txBody>
      </p:sp>
      <p:sp>
        <p:nvSpPr>
          <p:cNvPr id="15" name="Rounded Rectangle 14"/>
          <p:cNvSpPr/>
          <p:nvPr/>
        </p:nvSpPr>
        <p:spPr>
          <a:xfrm>
            <a:off x="249873" y="3932848"/>
            <a:ext cx="4320000" cy="1872000"/>
          </a:xfrm>
          <a:prstGeom prst="roundRect">
            <a:avLst>
              <a:gd name="adj" fmla="val 9139"/>
            </a:avLst>
          </a:prstGeom>
          <a:solidFill>
            <a:srgbClr val="7DD1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i="1">
                <a:solidFill>
                  <a:schemeClr val="tx1"/>
                </a:solidFill>
              </a:rPr>
              <a:t>p</a:t>
            </a:r>
            <a:r>
              <a:rPr lang="en-US" sz="2400" i="1" smtClean="0">
                <a:solidFill>
                  <a:schemeClr val="tx1"/>
                </a:solidFill>
              </a:rPr>
              <a:t>ersoonlijke </a:t>
            </a:r>
            <a:r>
              <a:rPr lang="en-US" sz="2800" b="1" i="1" smtClean="0">
                <a:solidFill>
                  <a:srgbClr val="C00000"/>
                </a:solidFill>
              </a:rPr>
              <a:t>I</a:t>
            </a:r>
            <a:r>
              <a:rPr lang="en-US" sz="2400" i="1" smtClean="0">
                <a:solidFill>
                  <a:schemeClr val="tx1"/>
                </a:solidFill>
              </a:rPr>
              <a:t>nzet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36892" y="4506683"/>
            <a:ext cx="3528000" cy="396000"/>
          </a:xfrm>
          <a:prstGeom prst="rect">
            <a:avLst/>
          </a:prstGeom>
          <a:solidFill>
            <a:srgbClr val="B9E6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Rectangle 46"/>
          <p:cNvSpPr/>
          <p:nvPr/>
        </p:nvSpPr>
        <p:spPr>
          <a:xfrm>
            <a:off x="636892" y="4903946"/>
            <a:ext cx="3528000" cy="396000"/>
          </a:xfrm>
          <a:prstGeom prst="rect">
            <a:avLst/>
          </a:prstGeom>
          <a:solidFill>
            <a:srgbClr val="B9E6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Rectangle 47"/>
          <p:cNvSpPr/>
          <p:nvPr/>
        </p:nvSpPr>
        <p:spPr>
          <a:xfrm>
            <a:off x="636892" y="5301208"/>
            <a:ext cx="3528000" cy="396000"/>
          </a:xfrm>
          <a:prstGeom prst="rect">
            <a:avLst/>
          </a:prstGeom>
          <a:solidFill>
            <a:srgbClr val="B9E6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TextBox 48"/>
          <p:cNvSpPr txBox="1"/>
          <p:nvPr/>
        </p:nvSpPr>
        <p:spPr>
          <a:xfrm>
            <a:off x="852834" y="4903946"/>
            <a:ext cx="1558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Passie, idealen</a:t>
            </a:r>
            <a:endParaRPr lang="nl-NL"/>
          </a:p>
        </p:txBody>
      </p:sp>
      <p:sp>
        <p:nvSpPr>
          <p:cNvPr id="50" name="TextBox 49"/>
          <p:cNvSpPr txBox="1"/>
          <p:nvPr/>
        </p:nvSpPr>
        <p:spPr>
          <a:xfrm>
            <a:off x="852834" y="4506683"/>
            <a:ext cx="194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Duurzame attitude</a:t>
            </a:r>
            <a:endParaRPr lang="nl-NL"/>
          </a:p>
        </p:txBody>
      </p:sp>
      <p:sp>
        <p:nvSpPr>
          <p:cNvPr id="51" name="TextBox 50"/>
          <p:cNvSpPr txBox="1"/>
          <p:nvPr/>
        </p:nvSpPr>
        <p:spPr>
          <a:xfrm>
            <a:off x="852834" y="5301208"/>
            <a:ext cx="103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Geweten</a:t>
            </a:r>
            <a:endParaRPr lang="nl-NL"/>
          </a:p>
        </p:txBody>
      </p:sp>
      <p:sp>
        <p:nvSpPr>
          <p:cNvPr id="4" name="Rounded Rectangle 3"/>
          <p:cNvSpPr/>
          <p:nvPr/>
        </p:nvSpPr>
        <p:spPr>
          <a:xfrm>
            <a:off x="4569873" y="3932848"/>
            <a:ext cx="4320000" cy="1872000"/>
          </a:xfrm>
          <a:prstGeom prst="roundRect">
            <a:avLst>
              <a:gd name="adj" fmla="val 8390"/>
            </a:avLst>
          </a:prstGeom>
          <a:solidFill>
            <a:srgbClr val="E0A3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A</a:t>
            </a:r>
            <a:r>
              <a:rPr lang="en-US" sz="2400" i="1" smtClean="0">
                <a:solidFill>
                  <a:schemeClr val="tx1"/>
                </a:solidFill>
              </a:rPr>
              <a:t>ctievaardigheid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958157" y="4473160"/>
            <a:ext cx="3528000" cy="396000"/>
          </a:xfrm>
          <a:prstGeom prst="rect">
            <a:avLst/>
          </a:prstGeom>
          <a:solidFill>
            <a:srgbClr val="F0D1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Rectangle 52"/>
          <p:cNvSpPr/>
          <p:nvPr/>
        </p:nvSpPr>
        <p:spPr>
          <a:xfrm>
            <a:off x="4958157" y="4887184"/>
            <a:ext cx="3528000" cy="396000"/>
          </a:xfrm>
          <a:prstGeom prst="rect">
            <a:avLst/>
          </a:prstGeom>
          <a:solidFill>
            <a:srgbClr val="F0D1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Rectangle 53"/>
          <p:cNvSpPr/>
          <p:nvPr/>
        </p:nvSpPr>
        <p:spPr>
          <a:xfrm>
            <a:off x="4958157" y="5301208"/>
            <a:ext cx="3528000" cy="396000"/>
          </a:xfrm>
          <a:prstGeom prst="rect">
            <a:avLst/>
          </a:prstGeom>
          <a:solidFill>
            <a:srgbClr val="F0D1F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TextBox 54"/>
          <p:cNvSpPr txBox="1"/>
          <p:nvPr/>
        </p:nvSpPr>
        <p:spPr>
          <a:xfrm>
            <a:off x="5148064" y="4887184"/>
            <a:ext cx="154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/>
              <a:t>Onzekerheden</a:t>
            </a:r>
            <a:endParaRPr lang="nl-NL"/>
          </a:p>
        </p:txBody>
      </p:sp>
      <p:sp>
        <p:nvSpPr>
          <p:cNvPr id="56" name="TextBox 55"/>
          <p:cNvSpPr txBox="1"/>
          <p:nvPr/>
        </p:nvSpPr>
        <p:spPr>
          <a:xfrm>
            <a:off x="5148064" y="4473160"/>
            <a:ext cx="2781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/>
              <a:t>Het onafweegbare afwegen</a:t>
            </a:r>
            <a:endParaRPr lang="nl-NL"/>
          </a:p>
        </p:txBody>
      </p:sp>
      <p:sp>
        <p:nvSpPr>
          <p:cNvPr id="57" name="TextBox 56"/>
          <p:cNvSpPr txBox="1"/>
          <p:nvPr/>
        </p:nvSpPr>
        <p:spPr>
          <a:xfrm>
            <a:off x="5148064" y="5301208"/>
            <a:ext cx="1920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/>
              <a:t>Doen zonder doen</a:t>
            </a:r>
            <a:endParaRPr lang="nl-NL"/>
          </a:p>
        </p:txBody>
      </p:sp>
      <p:sp>
        <p:nvSpPr>
          <p:cNvPr id="9" name="Rounded Rectangle 8"/>
          <p:cNvSpPr/>
          <p:nvPr/>
        </p:nvSpPr>
        <p:spPr>
          <a:xfrm>
            <a:off x="240891" y="5821032"/>
            <a:ext cx="8641265" cy="864152"/>
          </a:xfrm>
          <a:prstGeom prst="roundRect">
            <a:avLst>
              <a:gd name="adj" fmla="val 16630"/>
            </a:avLst>
          </a:prstGeom>
          <a:solidFill>
            <a:srgbClr val="EAE8DA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smtClean="0">
                <a:solidFill>
                  <a:srgbClr val="C00000"/>
                </a:solidFill>
              </a:rPr>
              <a:t>+  D</a:t>
            </a:r>
            <a:r>
              <a:rPr lang="en-US" sz="2800" i="1" smtClean="0">
                <a:solidFill>
                  <a:schemeClr val="tx1"/>
                </a:solidFill>
              </a:rPr>
              <a:t>isciplinaire competenties</a:t>
            </a:r>
            <a:endParaRPr lang="nl-NL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90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18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17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16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15" grpId="0" animBg="1"/>
      <p:bldP spid="46" grpId="0" animBg="1"/>
      <p:bldP spid="47" grpId="0" animBg="1"/>
      <p:bldP spid="48" grpId="0" animBg="1"/>
      <p:bldP spid="49" grpId="0"/>
      <p:bldP spid="50" grpId="0"/>
      <p:bldP spid="51" grpId="0"/>
      <p:bldP spid="4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611560" y="-27384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mtClean="0">
                <a:solidFill>
                  <a:srgbClr val="FF0000"/>
                </a:solidFill>
              </a:rPr>
              <a:t>Alle</a:t>
            </a:r>
            <a:r>
              <a:rPr lang="en-US" sz="3200" b="1" i="1" smtClean="0">
                <a:solidFill>
                  <a:schemeClr val="accent6">
                    <a:lumMod val="50000"/>
                  </a:schemeClr>
                </a:solidFill>
              </a:rPr>
              <a:t> Kleuren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0355"/>
            <a:ext cx="5292080" cy="493648"/>
          </a:xfrm>
          <a:prstGeom prst="rect">
            <a:avLst/>
          </a:prstGeom>
          <a:solidFill>
            <a:schemeClr val="tx1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2915816" y="5440355"/>
            <a:ext cx="2376264" cy="810000"/>
          </a:xfrm>
          <a:prstGeom prst="rect">
            <a:avLst/>
          </a:prstGeom>
          <a:solidFill>
            <a:srgbClr val="D500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5508104" y="785300"/>
            <a:ext cx="830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Rood</a:t>
            </a:r>
            <a:endParaRPr lang="nl-NL" sz="2400"/>
          </a:p>
        </p:txBody>
      </p:sp>
      <p:sp>
        <p:nvSpPr>
          <p:cNvPr id="13" name="TextBox 12"/>
          <p:cNvSpPr txBox="1"/>
          <p:nvPr/>
        </p:nvSpPr>
        <p:spPr>
          <a:xfrm>
            <a:off x="5508104" y="1595300"/>
            <a:ext cx="1026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Oranje</a:t>
            </a:r>
            <a:endParaRPr lang="nl-NL" sz="2400"/>
          </a:p>
        </p:txBody>
      </p:sp>
      <p:sp>
        <p:nvSpPr>
          <p:cNvPr id="14" name="TextBox 13"/>
          <p:cNvSpPr txBox="1"/>
          <p:nvPr/>
        </p:nvSpPr>
        <p:spPr>
          <a:xfrm>
            <a:off x="5508104" y="2405300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Geel</a:t>
            </a:r>
            <a:endParaRPr lang="nl-NL" sz="2400"/>
          </a:p>
        </p:txBody>
      </p:sp>
      <p:sp>
        <p:nvSpPr>
          <p:cNvPr id="15" name="TextBox 14"/>
          <p:cNvSpPr txBox="1"/>
          <p:nvPr/>
        </p:nvSpPr>
        <p:spPr>
          <a:xfrm>
            <a:off x="5508104" y="3215300"/>
            <a:ext cx="958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Groen</a:t>
            </a:r>
            <a:endParaRPr lang="nl-NL" sz="2400"/>
          </a:p>
        </p:txBody>
      </p:sp>
      <p:sp>
        <p:nvSpPr>
          <p:cNvPr id="16" name="TextBox 15"/>
          <p:cNvSpPr txBox="1"/>
          <p:nvPr/>
        </p:nvSpPr>
        <p:spPr>
          <a:xfrm>
            <a:off x="5508104" y="4025300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Blauw</a:t>
            </a:r>
            <a:endParaRPr lang="nl-NL" sz="2400"/>
          </a:p>
        </p:txBody>
      </p:sp>
      <p:sp>
        <p:nvSpPr>
          <p:cNvPr id="17" name="TextBox 16"/>
          <p:cNvSpPr txBox="1"/>
          <p:nvPr/>
        </p:nvSpPr>
        <p:spPr>
          <a:xfrm>
            <a:off x="5508104" y="4841997"/>
            <a:ext cx="960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Indigo</a:t>
            </a:r>
            <a:endParaRPr lang="nl-NL" sz="2400"/>
          </a:p>
        </p:txBody>
      </p:sp>
      <p:sp>
        <p:nvSpPr>
          <p:cNvPr id="18" name="TextBox 17"/>
          <p:cNvSpPr txBox="1"/>
          <p:nvPr/>
        </p:nvSpPr>
        <p:spPr>
          <a:xfrm>
            <a:off x="5508104" y="5662512"/>
            <a:ext cx="917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Violet</a:t>
            </a:r>
            <a:endParaRPr lang="nl-NL" sz="2400"/>
          </a:p>
        </p:txBody>
      </p:sp>
      <p:sp>
        <p:nvSpPr>
          <p:cNvPr id="19" name="TextBox 18"/>
          <p:cNvSpPr txBox="1"/>
          <p:nvPr/>
        </p:nvSpPr>
        <p:spPr>
          <a:xfrm>
            <a:off x="5508104" y="143502"/>
            <a:ext cx="63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Wit</a:t>
            </a:r>
            <a:endParaRPr lang="nl-NL" sz="2400"/>
          </a:p>
        </p:txBody>
      </p:sp>
      <p:sp>
        <p:nvSpPr>
          <p:cNvPr id="20" name="TextBox 19"/>
          <p:cNvSpPr txBox="1"/>
          <p:nvPr/>
        </p:nvSpPr>
        <p:spPr>
          <a:xfrm>
            <a:off x="5508104" y="6305730"/>
            <a:ext cx="89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Zwart</a:t>
            </a:r>
            <a:endParaRPr lang="nl-NL" sz="2400"/>
          </a:p>
        </p:txBody>
      </p:sp>
      <p:sp>
        <p:nvSpPr>
          <p:cNvPr id="21" name="Right Brace 20"/>
          <p:cNvSpPr/>
          <p:nvPr/>
        </p:nvSpPr>
        <p:spPr>
          <a:xfrm>
            <a:off x="6732240" y="188640"/>
            <a:ext cx="432048" cy="6480720"/>
          </a:xfrm>
          <a:prstGeom prst="rightBrace">
            <a:avLst>
              <a:gd name="adj1" fmla="val 46814"/>
              <a:gd name="adj2" fmla="val 50000"/>
            </a:avLst>
          </a:prstGeom>
          <a:ln w="349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xtBox 21"/>
          <p:cNvSpPr txBox="1"/>
          <p:nvPr/>
        </p:nvSpPr>
        <p:spPr>
          <a:xfrm>
            <a:off x="7308304" y="3198167"/>
            <a:ext cx="144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chemeClr val="accent6">
                    <a:lumMod val="50000"/>
                  </a:schemeClr>
                </a:solidFill>
              </a:rPr>
              <a:t>9  kleuren</a:t>
            </a:r>
            <a:endParaRPr lang="nl-NL" sz="2400" b="1" i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80312" y="143502"/>
            <a:ext cx="149714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smtClean="0">
                <a:solidFill>
                  <a:schemeClr val="accent6">
                    <a:lumMod val="50000"/>
                  </a:schemeClr>
                </a:solidFill>
              </a:rPr>
              <a:t>Grieken</a:t>
            </a:r>
          </a:p>
          <a:p>
            <a:pPr algn="ctr"/>
            <a:r>
              <a:rPr lang="en-US" sz="2000" b="1" i="1" smtClean="0">
                <a:solidFill>
                  <a:schemeClr val="accent6">
                    <a:lumMod val="50000"/>
                  </a:schemeClr>
                </a:solidFill>
              </a:rPr>
              <a:t>(en wij)</a:t>
            </a:r>
            <a:endParaRPr lang="nl-NL" sz="2000" b="1" i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15816" y="4630355"/>
            <a:ext cx="2376264" cy="810000"/>
          </a:xfrm>
          <a:prstGeom prst="rect">
            <a:avLst/>
          </a:prstGeom>
          <a:solidFill>
            <a:srgbClr val="6E00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2915816" y="3820355"/>
            <a:ext cx="2376264" cy="810000"/>
          </a:xfrm>
          <a:prstGeom prst="rect">
            <a:avLst/>
          </a:prstGeom>
          <a:solidFill>
            <a:srgbClr val="0000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/>
          <p:cNvSpPr/>
          <p:nvPr/>
        </p:nvSpPr>
        <p:spPr>
          <a:xfrm>
            <a:off x="2915816" y="3010355"/>
            <a:ext cx="2376264" cy="810000"/>
          </a:xfrm>
          <a:prstGeom prst="rect">
            <a:avLst/>
          </a:prstGeom>
          <a:solidFill>
            <a:srgbClr val="6EFF00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2915816" y="2200355"/>
            <a:ext cx="2376264" cy="810000"/>
          </a:xfrm>
          <a:prstGeom prst="rect">
            <a:avLst/>
          </a:prstGeom>
          <a:solidFill>
            <a:srgbClr val="FFFF00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2915816" y="1390355"/>
            <a:ext cx="2376264" cy="810000"/>
          </a:xfrm>
          <a:prstGeom prst="rect">
            <a:avLst/>
          </a:prstGeom>
          <a:solidFill>
            <a:srgbClr val="FC8200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2915816" y="580355"/>
            <a:ext cx="2376264" cy="810000"/>
          </a:xfrm>
          <a:prstGeom prst="rect">
            <a:avLst/>
          </a:prstGeom>
          <a:solidFill>
            <a:srgbClr val="FF0000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"/>
          <p:cNvSpPr/>
          <p:nvPr/>
        </p:nvSpPr>
        <p:spPr>
          <a:xfrm>
            <a:off x="0" y="580355"/>
            <a:ext cx="3456384" cy="5670000"/>
          </a:xfrm>
          <a:prstGeom prst="rect">
            <a:avLst/>
          </a:prstGeom>
          <a:gradFill>
            <a:gsLst>
              <a:gs pos="15000">
                <a:srgbClr val="FF6400"/>
              </a:gs>
              <a:gs pos="24000">
                <a:srgbClr val="FFCF00"/>
              </a:gs>
              <a:gs pos="0">
                <a:srgbClr val="FF0000"/>
              </a:gs>
              <a:gs pos="75000">
                <a:srgbClr val="6F00FF"/>
              </a:gs>
              <a:gs pos="65000">
                <a:srgbClr val="0000FF"/>
              </a:gs>
              <a:gs pos="42000">
                <a:srgbClr val="CAFF00"/>
              </a:gs>
              <a:gs pos="57000">
                <a:srgbClr val="00F2D0"/>
              </a:gs>
              <a:gs pos="49000">
                <a:srgbClr val="00FF00"/>
              </a:gs>
              <a:gs pos="32000">
                <a:srgbClr val="FFFF00"/>
              </a:gs>
              <a:gs pos="94000">
                <a:srgbClr val="D500FF"/>
              </a:gs>
            </a:gsLst>
            <a:lin ang="5400000" scaled="0"/>
          </a:gra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 2"/>
          <p:cNvSpPr/>
          <p:nvPr/>
        </p:nvSpPr>
        <p:spPr>
          <a:xfrm>
            <a:off x="0" y="105339"/>
            <a:ext cx="5292080" cy="47643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126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/>
      <p:bldP spid="10" grpId="0" animBg="1"/>
      <p:bldP spid="9" grpId="0" animBg="1"/>
      <p:bldP spid="8" grpId="0" animBg="1"/>
      <p:bldP spid="7" grpId="0" animBg="1"/>
      <p:bldP spid="6" grpId="0" animBg="1"/>
      <p:bldP spid="5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68959"/>
            <a:ext cx="5292080" cy="3675043"/>
          </a:xfrm>
          <a:prstGeom prst="rect">
            <a:avLst/>
          </a:prstGeom>
          <a:solidFill>
            <a:srgbClr val="003C64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2915816" y="1826133"/>
            <a:ext cx="2376264" cy="1242826"/>
          </a:xfrm>
          <a:prstGeom prst="rect">
            <a:avLst/>
          </a:prstGeom>
          <a:solidFill>
            <a:srgbClr val="FFFF00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5508104" y="972409"/>
            <a:ext cx="1047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Asiram</a:t>
            </a:r>
            <a:endParaRPr lang="nl-NL" sz="2400"/>
          </a:p>
        </p:txBody>
      </p:sp>
      <p:sp>
        <p:nvSpPr>
          <p:cNvPr id="14" name="TextBox 13"/>
          <p:cNvSpPr txBox="1"/>
          <p:nvPr/>
        </p:nvSpPr>
        <p:spPr>
          <a:xfrm>
            <a:off x="5508104" y="2216713"/>
            <a:ext cx="1405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Nokonum</a:t>
            </a:r>
            <a:endParaRPr lang="nl-NL" sz="2400"/>
          </a:p>
        </p:txBody>
      </p:sp>
      <p:sp>
        <p:nvSpPr>
          <p:cNvPr id="15" name="TextBox 14"/>
          <p:cNvSpPr txBox="1"/>
          <p:nvPr/>
        </p:nvSpPr>
        <p:spPr>
          <a:xfrm>
            <a:off x="5508104" y="4675647"/>
            <a:ext cx="202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/>
              <a:t>Kainanesenum</a:t>
            </a:r>
            <a:endParaRPr lang="nl-NL" sz="2400"/>
          </a:p>
        </p:txBody>
      </p:sp>
      <p:sp>
        <p:nvSpPr>
          <p:cNvPr id="19" name="TextBox 18"/>
          <p:cNvSpPr txBox="1"/>
          <p:nvPr/>
        </p:nvSpPr>
        <p:spPr>
          <a:xfrm>
            <a:off x="5508104" y="143502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Icem</a:t>
            </a:r>
            <a:endParaRPr lang="nl-NL" sz="2400"/>
          </a:p>
        </p:txBody>
      </p:sp>
      <p:sp>
        <p:nvSpPr>
          <p:cNvPr id="21" name="Right Brace 20"/>
          <p:cNvSpPr/>
          <p:nvPr/>
        </p:nvSpPr>
        <p:spPr>
          <a:xfrm>
            <a:off x="7267844" y="188640"/>
            <a:ext cx="432048" cy="6480720"/>
          </a:xfrm>
          <a:prstGeom prst="rightBrace">
            <a:avLst>
              <a:gd name="adj1" fmla="val 46814"/>
              <a:gd name="adj2" fmla="val 50000"/>
            </a:avLst>
          </a:prstGeom>
          <a:ln w="349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xtBox 21"/>
          <p:cNvSpPr txBox="1"/>
          <p:nvPr/>
        </p:nvSpPr>
        <p:spPr>
          <a:xfrm>
            <a:off x="7673496" y="3198167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accent6">
                    <a:lumMod val="50000"/>
                  </a:schemeClr>
                </a:solidFill>
              </a:rPr>
              <a:t>4</a:t>
            </a:r>
            <a:r>
              <a:rPr lang="en-US" sz="2400" b="1" i="1" smtClean="0">
                <a:solidFill>
                  <a:schemeClr val="accent6">
                    <a:lumMod val="50000"/>
                  </a:schemeClr>
                </a:solidFill>
              </a:rPr>
              <a:t>  kleuren</a:t>
            </a:r>
            <a:endParaRPr lang="nl-NL" sz="2400" b="1" i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59232" y="143502"/>
            <a:ext cx="147726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>
                <a:solidFill>
                  <a:schemeClr val="accent6">
                    <a:lumMod val="50000"/>
                  </a:schemeClr>
                </a:solidFill>
              </a:rPr>
              <a:t>Kwerba</a:t>
            </a:r>
          </a:p>
          <a:p>
            <a:r>
              <a:rPr lang="en-US" sz="2000" b="1" i="1" smtClean="0">
                <a:solidFill>
                  <a:schemeClr val="accent6">
                    <a:lumMod val="50000"/>
                  </a:schemeClr>
                </a:solidFill>
              </a:rPr>
              <a:t>(Irian Jaya)</a:t>
            </a:r>
            <a:endParaRPr lang="nl-NL" sz="2000" b="1" i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250355"/>
            <a:ext cx="3456384" cy="493648"/>
          </a:xfrm>
          <a:prstGeom prst="rect">
            <a:avLst/>
          </a:prstGeom>
          <a:solidFill>
            <a:schemeClr val="tx1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2915816" y="580354"/>
            <a:ext cx="2376264" cy="1245777"/>
          </a:xfrm>
          <a:prstGeom prst="rect">
            <a:avLst/>
          </a:prstGeom>
          <a:solidFill>
            <a:srgbClr val="FF0000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"/>
          <p:cNvSpPr/>
          <p:nvPr/>
        </p:nvSpPr>
        <p:spPr>
          <a:xfrm>
            <a:off x="0" y="580355"/>
            <a:ext cx="3456384" cy="5670000"/>
          </a:xfrm>
          <a:prstGeom prst="rect">
            <a:avLst/>
          </a:prstGeom>
          <a:gradFill>
            <a:gsLst>
              <a:gs pos="15000">
                <a:srgbClr val="FF6400"/>
              </a:gs>
              <a:gs pos="24000">
                <a:srgbClr val="FFCF00"/>
              </a:gs>
              <a:gs pos="0">
                <a:srgbClr val="FF0000"/>
              </a:gs>
              <a:gs pos="77000">
                <a:srgbClr val="6F00FF"/>
              </a:gs>
              <a:gs pos="67000">
                <a:srgbClr val="0000FF"/>
              </a:gs>
              <a:gs pos="43000">
                <a:srgbClr val="CAFF00"/>
              </a:gs>
              <a:gs pos="59000">
                <a:srgbClr val="00AFAF"/>
              </a:gs>
              <a:gs pos="51000">
                <a:srgbClr val="00FF00"/>
              </a:gs>
              <a:gs pos="34000">
                <a:srgbClr val="FFFF00"/>
              </a:gs>
              <a:gs pos="94000">
                <a:srgbClr val="D500FF"/>
              </a:gs>
            </a:gsLst>
            <a:lin ang="5400000" scaled="0"/>
          </a:gra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 2"/>
          <p:cNvSpPr/>
          <p:nvPr/>
        </p:nvSpPr>
        <p:spPr>
          <a:xfrm>
            <a:off x="0" y="105339"/>
            <a:ext cx="5292080" cy="47643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tangle 24"/>
          <p:cNvSpPr/>
          <p:nvPr/>
        </p:nvSpPr>
        <p:spPr>
          <a:xfrm>
            <a:off x="0" y="103918"/>
            <a:ext cx="3456384" cy="47643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61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/>
      <p:bldP spid="14" grpId="0"/>
      <p:bldP spid="15" grpId="0"/>
      <p:bldP spid="19" grpId="0"/>
      <p:bldP spid="21" grpId="0" animBg="1"/>
      <p:bldP spid="22" grpId="0"/>
      <p:bldP spid="5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6250355"/>
            <a:ext cx="5292080" cy="493648"/>
          </a:xfrm>
          <a:prstGeom prst="rect">
            <a:avLst/>
          </a:prstGeom>
          <a:solidFill>
            <a:schemeClr val="tx1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 16"/>
          <p:cNvSpPr/>
          <p:nvPr/>
        </p:nvSpPr>
        <p:spPr>
          <a:xfrm>
            <a:off x="0" y="6250355"/>
            <a:ext cx="3456384" cy="493648"/>
          </a:xfrm>
          <a:prstGeom prst="rect">
            <a:avLst/>
          </a:prstGeom>
          <a:solidFill>
            <a:schemeClr val="tx1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tangle 3"/>
          <p:cNvSpPr/>
          <p:nvPr/>
        </p:nvSpPr>
        <p:spPr>
          <a:xfrm>
            <a:off x="0" y="3068960"/>
            <a:ext cx="5292080" cy="3181395"/>
          </a:xfrm>
          <a:prstGeom prst="rect">
            <a:avLst/>
          </a:prstGeom>
          <a:solidFill>
            <a:srgbClr val="00ADE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2915816" y="1826133"/>
            <a:ext cx="2376264" cy="1242826"/>
          </a:xfrm>
          <a:prstGeom prst="rect">
            <a:avLst/>
          </a:prstGeom>
          <a:solidFill>
            <a:srgbClr val="FFFF00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5508104" y="972409"/>
            <a:ext cx="1295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Magenta</a:t>
            </a:r>
            <a:endParaRPr lang="nl-NL" sz="2400"/>
          </a:p>
        </p:txBody>
      </p:sp>
      <p:sp>
        <p:nvSpPr>
          <p:cNvPr id="14" name="TextBox 13"/>
          <p:cNvSpPr txBox="1"/>
          <p:nvPr/>
        </p:nvSpPr>
        <p:spPr>
          <a:xfrm>
            <a:off x="5508104" y="2216713"/>
            <a:ext cx="988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Yellow</a:t>
            </a:r>
            <a:endParaRPr lang="nl-NL" sz="2400"/>
          </a:p>
        </p:txBody>
      </p:sp>
      <p:sp>
        <p:nvSpPr>
          <p:cNvPr id="15" name="TextBox 14"/>
          <p:cNvSpPr txBox="1"/>
          <p:nvPr/>
        </p:nvSpPr>
        <p:spPr>
          <a:xfrm>
            <a:off x="5508104" y="6282338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/>
              <a:t>b</a:t>
            </a:r>
            <a:r>
              <a:rPr lang="nl-NL" sz="2400" smtClean="0"/>
              <a:t>lacK</a:t>
            </a:r>
            <a:endParaRPr lang="nl-NL" sz="2400"/>
          </a:p>
        </p:txBody>
      </p:sp>
      <p:sp>
        <p:nvSpPr>
          <p:cNvPr id="19" name="TextBox 18"/>
          <p:cNvSpPr txBox="1"/>
          <p:nvPr/>
        </p:nvSpPr>
        <p:spPr>
          <a:xfrm>
            <a:off x="5508104" y="143502"/>
            <a:ext cx="944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White</a:t>
            </a:r>
            <a:endParaRPr lang="nl-NL" sz="2400"/>
          </a:p>
        </p:txBody>
      </p:sp>
      <p:sp>
        <p:nvSpPr>
          <p:cNvPr id="21" name="Right Brace 20"/>
          <p:cNvSpPr/>
          <p:nvPr/>
        </p:nvSpPr>
        <p:spPr>
          <a:xfrm>
            <a:off x="6732240" y="188640"/>
            <a:ext cx="432048" cy="6480720"/>
          </a:xfrm>
          <a:prstGeom prst="rightBrace">
            <a:avLst>
              <a:gd name="adj1" fmla="val 46814"/>
              <a:gd name="adj2" fmla="val 50000"/>
            </a:avLst>
          </a:prstGeom>
          <a:ln w="349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xtBox 21"/>
          <p:cNvSpPr txBox="1"/>
          <p:nvPr/>
        </p:nvSpPr>
        <p:spPr>
          <a:xfrm>
            <a:off x="7426926" y="3013501"/>
            <a:ext cx="1460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smtClean="0">
                <a:solidFill>
                  <a:schemeClr val="accent6">
                    <a:lumMod val="50000"/>
                  </a:schemeClr>
                </a:solidFill>
              </a:rPr>
              <a:t>5 kleuren-</a:t>
            </a:r>
          </a:p>
          <a:p>
            <a:pPr algn="ctr"/>
            <a:r>
              <a:rPr lang="en-US" sz="2400" b="1" i="1" smtClean="0">
                <a:solidFill>
                  <a:schemeClr val="accent6">
                    <a:lumMod val="50000"/>
                  </a:schemeClr>
                </a:solidFill>
              </a:rPr>
              <a:t>printer</a:t>
            </a:r>
            <a:endParaRPr lang="nl-NL" sz="2400" b="1" i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64288" y="148248"/>
            <a:ext cx="1808508" cy="1569660"/>
          </a:xfrm>
          <a:prstGeom prst="rect">
            <a:avLst/>
          </a:prstGeom>
          <a:solidFill>
            <a:srgbClr val="EAE8DA"/>
          </a:solidFill>
        </p:spPr>
        <p:txBody>
          <a:bodyPr wrap="none" rtlCol="0">
            <a:spAutoFit/>
          </a:bodyPr>
          <a:lstStyle/>
          <a:p>
            <a:r>
              <a:rPr lang="en-US" sz="3200" b="1" i="1" smtClean="0">
                <a:solidFill>
                  <a:schemeClr val="accent6">
                    <a:lumMod val="50000"/>
                  </a:schemeClr>
                </a:solidFill>
              </a:rPr>
              <a:t>Kleuren-</a:t>
            </a:r>
          </a:p>
          <a:p>
            <a:pPr algn="ctr"/>
            <a:r>
              <a:rPr lang="en-US" sz="3200" b="1" i="1" smtClean="0">
                <a:solidFill>
                  <a:schemeClr val="accent6">
                    <a:lumMod val="50000"/>
                  </a:schemeClr>
                </a:solidFill>
              </a:rPr>
              <a:t>printer</a:t>
            </a:r>
          </a:p>
          <a:p>
            <a:pPr algn="ctr"/>
            <a:r>
              <a:rPr lang="en-US" sz="3200" b="1" i="1" smtClean="0">
                <a:solidFill>
                  <a:schemeClr val="accent6">
                    <a:lumMod val="50000"/>
                  </a:schemeClr>
                </a:solidFill>
              </a:rPr>
              <a:t>(“</a:t>
            </a:r>
            <a:r>
              <a:rPr lang="en-US" sz="3200" b="1" i="1" smtClean="0">
                <a:solidFill>
                  <a:srgbClr val="00ADEF"/>
                </a:solidFill>
              </a:rPr>
              <a:t>C</a:t>
            </a:r>
            <a:r>
              <a:rPr lang="en-US" sz="3200" b="1" i="1" smtClean="0">
                <a:solidFill>
                  <a:srgbClr val="ED008C"/>
                </a:solidFill>
              </a:rPr>
              <a:t>M</a:t>
            </a:r>
            <a:r>
              <a:rPr lang="en-US" sz="3200" b="1" i="1" smtClean="0">
                <a:solidFill>
                  <a:srgbClr val="FFFF00"/>
                </a:solidFill>
              </a:rPr>
              <a:t>Y</a:t>
            </a:r>
            <a:r>
              <a:rPr lang="en-US" sz="3200" b="1" i="1" smtClean="0"/>
              <a:t>K</a:t>
            </a:r>
            <a:r>
              <a:rPr lang="en-US" sz="3200" b="1" i="1" smtClean="0">
                <a:solidFill>
                  <a:schemeClr val="accent6">
                    <a:lumMod val="50000"/>
                  </a:schemeClr>
                </a:solidFill>
              </a:rPr>
              <a:t>”)</a:t>
            </a:r>
            <a:endParaRPr lang="nl-NL" sz="3200" b="1" i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8104" y="4437431"/>
            <a:ext cx="939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Cyaan</a:t>
            </a:r>
            <a:endParaRPr lang="nl-NL" sz="2400"/>
          </a:p>
        </p:txBody>
      </p:sp>
      <p:sp>
        <p:nvSpPr>
          <p:cNvPr id="5" name="Rectangle 4"/>
          <p:cNvSpPr/>
          <p:nvPr/>
        </p:nvSpPr>
        <p:spPr>
          <a:xfrm>
            <a:off x="2915816" y="580354"/>
            <a:ext cx="2376264" cy="1245777"/>
          </a:xfrm>
          <a:prstGeom prst="rect">
            <a:avLst/>
          </a:prstGeom>
          <a:solidFill>
            <a:srgbClr val="ED008C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"/>
          <p:cNvSpPr/>
          <p:nvPr/>
        </p:nvSpPr>
        <p:spPr>
          <a:xfrm>
            <a:off x="0" y="580355"/>
            <a:ext cx="3456384" cy="5670000"/>
          </a:xfrm>
          <a:prstGeom prst="rect">
            <a:avLst/>
          </a:prstGeom>
          <a:gradFill>
            <a:gsLst>
              <a:gs pos="15000">
                <a:srgbClr val="FF6400"/>
              </a:gs>
              <a:gs pos="24000">
                <a:srgbClr val="FFCF00"/>
              </a:gs>
              <a:gs pos="0">
                <a:srgbClr val="FF0000"/>
              </a:gs>
              <a:gs pos="77000">
                <a:srgbClr val="6F00FF"/>
              </a:gs>
              <a:gs pos="67000">
                <a:srgbClr val="0000FF"/>
              </a:gs>
              <a:gs pos="43000">
                <a:srgbClr val="CAFF00"/>
              </a:gs>
              <a:gs pos="59000">
                <a:srgbClr val="00AFAF"/>
              </a:gs>
              <a:gs pos="51000">
                <a:srgbClr val="00FF00"/>
              </a:gs>
              <a:gs pos="34000">
                <a:srgbClr val="FFFF00"/>
              </a:gs>
              <a:gs pos="94000">
                <a:srgbClr val="D500FF"/>
              </a:gs>
            </a:gsLst>
            <a:lin ang="5400000" scaled="0"/>
          </a:gra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 2"/>
          <p:cNvSpPr/>
          <p:nvPr/>
        </p:nvSpPr>
        <p:spPr>
          <a:xfrm>
            <a:off x="0" y="105339"/>
            <a:ext cx="5292080" cy="47643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tangle 17"/>
          <p:cNvSpPr/>
          <p:nvPr/>
        </p:nvSpPr>
        <p:spPr>
          <a:xfrm>
            <a:off x="0" y="103918"/>
            <a:ext cx="3456384" cy="47643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82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7" grpId="0" animBg="1"/>
      <p:bldP spid="12" grpId="0"/>
      <p:bldP spid="14" grpId="0"/>
      <p:bldP spid="15" grpId="0"/>
      <p:bldP spid="19" grpId="0"/>
      <p:bldP spid="21" grpId="0" animBg="1"/>
      <p:bldP spid="22" grpId="0"/>
      <p:bldP spid="16" grpId="0"/>
      <p:bldP spid="5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>
            <a:stCxn id="23" idx="1"/>
          </p:cNvCxnSpPr>
          <p:nvPr/>
        </p:nvCxnSpPr>
        <p:spPr>
          <a:xfrm flipH="1">
            <a:off x="3779912" y="291904"/>
            <a:ext cx="2985516" cy="0"/>
          </a:xfrm>
          <a:prstGeom prst="straightConnector1">
            <a:avLst/>
          </a:prstGeom>
          <a:ln w="476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3" descr="C:\Documenten\Eigen boeken\De Zeven Competenties\Voorka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828" y="3975445"/>
            <a:ext cx="1476672" cy="2205164"/>
          </a:xfrm>
          <a:prstGeom prst="rect">
            <a:avLst/>
          </a:prstGeom>
          <a:noFill/>
          <a:effectLst>
            <a:outerShdw blurRad="50800" dist="139700" dir="1200000" sx="103000" sy="103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TextBox 108"/>
          <p:cNvSpPr txBox="1"/>
          <p:nvPr/>
        </p:nvSpPr>
        <p:spPr>
          <a:xfrm>
            <a:off x="35496" y="-27384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mtClean="0">
                <a:solidFill>
                  <a:srgbClr val="FF0000"/>
                </a:solidFill>
              </a:rPr>
              <a:t>Alle</a:t>
            </a:r>
            <a:r>
              <a:rPr lang="en-US" sz="3200" b="1" i="1" smtClean="0">
                <a:solidFill>
                  <a:schemeClr val="accent6">
                    <a:lumMod val="50000"/>
                  </a:schemeClr>
                </a:solidFill>
              </a:rPr>
              <a:t> competenties?</a:t>
            </a:r>
          </a:p>
        </p:txBody>
      </p:sp>
      <p:sp>
        <p:nvSpPr>
          <p:cNvPr id="21" name="Right Brace 20"/>
          <p:cNvSpPr/>
          <p:nvPr/>
        </p:nvSpPr>
        <p:spPr>
          <a:xfrm>
            <a:off x="6372200" y="580354"/>
            <a:ext cx="432048" cy="6163649"/>
          </a:xfrm>
          <a:prstGeom prst="rightBrace">
            <a:avLst>
              <a:gd name="adj1" fmla="val 46814"/>
              <a:gd name="adj2" fmla="val 50000"/>
            </a:avLst>
          </a:prstGeom>
          <a:ln w="349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8" name="Rectangle 107"/>
          <p:cNvSpPr/>
          <p:nvPr/>
        </p:nvSpPr>
        <p:spPr>
          <a:xfrm>
            <a:off x="6228184" y="6250355"/>
            <a:ext cx="2880319" cy="493648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i="1"/>
          </a:p>
        </p:txBody>
      </p:sp>
      <p:sp>
        <p:nvSpPr>
          <p:cNvPr id="22" name="TextBox 21"/>
          <p:cNvSpPr txBox="1"/>
          <p:nvPr/>
        </p:nvSpPr>
        <p:spPr>
          <a:xfrm>
            <a:off x="6845832" y="3422548"/>
            <a:ext cx="2190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chemeClr val="accent6">
                    <a:lumMod val="50000"/>
                  </a:schemeClr>
                </a:solidFill>
              </a:rPr>
              <a:t>7  competenties</a:t>
            </a:r>
            <a:endParaRPr lang="nl-NL" sz="2400" b="1" i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228184" y="5303765"/>
            <a:ext cx="2880320" cy="316800"/>
          </a:xfrm>
          <a:prstGeom prst="rect">
            <a:avLst/>
          </a:prstGeom>
          <a:solidFill>
            <a:srgbClr val="F0D1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Rectangle 71"/>
          <p:cNvSpPr/>
          <p:nvPr/>
        </p:nvSpPr>
        <p:spPr>
          <a:xfrm>
            <a:off x="6228184" y="4359083"/>
            <a:ext cx="2880320" cy="316800"/>
          </a:xfrm>
          <a:prstGeom prst="rect">
            <a:avLst/>
          </a:prstGeom>
          <a:solidFill>
            <a:srgbClr val="B9E6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3" name="Rectangle 72"/>
          <p:cNvSpPr/>
          <p:nvPr/>
        </p:nvSpPr>
        <p:spPr>
          <a:xfrm>
            <a:off x="6228184" y="3414401"/>
            <a:ext cx="2880320" cy="316800"/>
          </a:xfrm>
          <a:prstGeom prst="rect">
            <a:avLst/>
          </a:prstGeom>
          <a:solidFill>
            <a:srgbClr val="D1FFD1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Rectangle 73"/>
          <p:cNvSpPr/>
          <p:nvPr/>
        </p:nvSpPr>
        <p:spPr>
          <a:xfrm>
            <a:off x="6228184" y="2469719"/>
            <a:ext cx="2880320" cy="316800"/>
          </a:xfrm>
          <a:prstGeom prst="rect">
            <a:avLst/>
          </a:prstGeom>
          <a:solidFill>
            <a:srgbClr val="FFFFAC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Rectangle 74"/>
          <p:cNvSpPr/>
          <p:nvPr/>
        </p:nvSpPr>
        <p:spPr>
          <a:xfrm>
            <a:off x="6228184" y="1525037"/>
            <a:ext cx="2880320" cy="316800"/>
          </a:xfrm>
          <a:prstGeom prst="rect">
            <a:avLst/>
          </a:prstGeom>
          <a:solidFill>
            <a:srgbClr val="FFE2C5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6" name="Rectangle 75"/>
          <p:cNvSpPr/>
          <p:nvPr/>
        </p:nvSpPr>
        <p:spPr>
          <a:xfrm>
            <a:off x="6228184" y="580355"/>
            <a:ext cx="2880320" cy="316800"/>
          </a:xfrm>
          <a:prstGeom prst="rect">
            <a:avLst/>
          </a:prstGeom>
          <a:solidFill>
            <a:srgbClr val="FFEFE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7" name="Rectangle 76"/>
          <p:cNvSpPr/>
          <p:nvPr/>
        </p:nvSpPr>
        <p:spPr>
          <a:xfrm>
            <a:off x="6228184" y="5618659"/>
            <a:ext cx="2880320" cy="316800"/>
          </a:xfrm>
          <a:prstGeom prst="rect">
            <a:avLst/>
          </a:prstGeom>
          <a:solidFill>
            <a:srgbClr val="F0D1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8" name="Rectangle 77"/>
          <p:cNvSpPr/>
          <p:nvPr/>
        </p:nvSpPr>
        <p:spPr>
          <a:xfrm>
            <a:off x="6228184" y="4673977"/>
            <a:ext cx="2880320" cy="316800"/>
          </a:xfrm>
          <a:prstGeom prst="rect">
            <a:avLst/>
          </a:prstGeom>
          <a:solidFill>
            <a:srgbClr val="B9E6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9" name="Rectangle 78"/>
          <p:cNvSpPr/>
          <p:nvPr/>
        </p:nvSpPr>
        <p:spPr>
          <a:xfrm>
            <a:off x="6228184" y="3729295"/>
            <a:ext cx="2880320" cy="316800"/>
          </a:xfrm>
          <a:prstGeom prst="rect">
            <a:avLst/>
          </a:prstGeom>
          <a:solidFill>
            <a:srgbClr val="D1FFD1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0" name="Rectangle 79"/>
          <p:cNvSpPr/>
          <p:nvPr/>
        </p:nvSpPr>
        <p:spPr>
          <a:xfrm>
            <a:off x="6228184" y="2784613"/>
            <a:ext cx="2880320" cy="316800"/>
          </a:xfrm>
          <a:prstGeom prst="rect">
            <a:avLst/>
          </a:prstGeom>
          <a:solidFill>
            <a:srgbClr val="FFFFAC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1" name="Rectangle 80"/>
          <p:cNvSpPr/>
          <p:nvPr/>
        </p:nvSpPr>
        <p:spPr>
          <a:xfrm>
            <a:off x="6228184" y="1839931"/>
            <a:ext cx="2880320" cy="316800"/>
          </a:xfrm>
          <a:prstGeom prst="rect">
            <a:avLst/>
          </a:prstGeom>
          <a:solidFill>
            <a:srgbClr val="FFE2C5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2" name="Rectangle 81"/>
          <p:cNvSpPr/>
          <p:nvPr/>
        </p:nvSpPr>
        <p:spPr>
          <a:xfrm>
            <a:off x="6228184" y="895249"/>
            <a:ext cx="2880320" cy="316800"/>
          </a:xfrm>
          <a:prstGeom prst="rect">
            <a:avLst/>
          </a:prstGeom>
          <a:solidFill>
            <a:srgbClr val="FFEFE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Rectangle 82"/>
          <p:cNvSpPr/>
          <p:nvPr/>
        </p:nvSpPr>
        <p:spPr>
          <a:xfrm>
            <a:off x="6228184" y="5933555"/>
            <a:ext cx="2880320" cy="316800"/>
          </a:xfrm>
          <a:prstGeom prst="rect">
            <a:avLst/>
          </a:prstGeom>
          <a:solidFill>
            <a:srgbClr val="F0D1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4" name="Rectangle 83"/>
          <p:cNvSpPr/>
          <p:nvPr/>
        </p:nvSpPr>
        <p:spPr>
          <a:xfrm>
            <a:off x="6228184" y="4988871"/>
            <a:ext cx="2880320" cy="316800"/>
          </a:xfrm>
          <a:prstGeom prst="rect">
            <a:avLst/>
          </a:prstGeom>
          <a:solidFill>
            <a:srgbClr val="B9E6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5" name="Rectangle 84"/>
          <p:cNvSpPr/>
          <p:nvPr/>
        </p:nvSpPr>
        <p:spPr>
          <a:xfrm>
            <a:off x="6228184" y="4044189"/>
            <a:ext cx="2880320" cy="316800"/>
          </a:xfrm>
          <a:prstGeom prst="rect">
            <a:avLst/>
          </a:prstGeom>
          <a:solidFill>
            <a:srgbClr val="D1FFD1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6" name="Rectangle 85"/>
          <p:cNvSpPr/>
          <p:nvPr/>
        </p:nvSpPr>
        <p:spPr>
          <a:xfrm>
            <a:off x="6228184" y="3099507"/>
            <a:ext cx="2880320" cy="316800"/>
          </a:xfrm>
          <a:prstGeom prst="rect">
            <a:avLst/>
          </a:prstGeom>
          <a:solidFill>
            <a:srgbClr val="FFFFAC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7" name="Rectangle 86"/>
          <p:cNvSpPr/>
          <p:nvPr/>
        </p:nvSpPr>
        <p:spPr>
          <a:xfrm>
            <a:off x="6228184" y="2154825"/>
            <a:ext cx="2880320" cy="316800"/>
          </a:xfrm>
          <a:prstGeom prst="rect">
            <a:avLst/>
          </a:prstGeom>
          <a:solidFill>
            <a:srgbClr val="FFE2C5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8" name="Rectangle 87"/>
          <p:cNvSpPr/>
          <p:nvPr/>
        </p:nvSpPr>
        <p:spPr>
          <a:xfrm>
            <a:off x="6228184" y="1210143"/>
            <a:ext cx="2880320" cy="316800"/>
          </a:xfrm>
          <a:prstGeom prst="rect">
            <a:avLst/>
          </a:prstGeom>
          <a:solidFill>
            <a:srgbClr val="FFEFE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9" name="TextBox 88"/>
          <p:cNvSpPr txBox="1"/>
          <p:nvPr/>
        </p:nvSpPr>
        <p:spPr>
          <a:xfrm>
            <a:off x="6228184" y="877870"/>
            <a:ext cx="220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Verantwoordelijkheid</a:t>
            </a:r>
            <a:endParaRPr lang="nl-NL"/>
          </a:p>
        </p:txBody>
      </p:sp>
      <p:sp>
        <p:nvSpPr>
          <p:cNvPr id="90" name="TextBox 89"/>
          <p:cNvSpPr txBox="1"/>
          <p:nvPr/>
        </p:nvSpPr>
        <p:spPr>
          <a:xfrm>
            <a:off x="6228184" y="1822552"/>
            <a:ext cx="2045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Feiten, vermoedens</a:t>
            </a:r>
            <a:endParaRPr lang="nl-NL"/>
          </a:p>
        </p:txBody>
      </p:sp>
      <p:sp>
        <p:nvSpPr>
          <p:cNvPr id="91" name="TextBox 90"/>
          <p:cNvSpPr txBox="1"/>
          <p:nvPr/>
        </p:nvSpPr>
        <p:spPr>
          <a:xfrm>
            <a:off x="6228184" y="2767234"/>
            <a:ext cx="288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Weeffouten / krachtbronnen</a:t>
            </a:r>
            <a:endParaRPr lang="nl-NL"/>
          </a:p>
        </p:txBody>
      </p:sp>
      <p:sp>
        <p:nvSpPr>
          <p:cNvPr id="92" name="TextBox 91"/>
          <p:cNvSpPr txBox="1"/>
          <p:nvPr/>
        </p:nvSpPr>
        <p:spPr>
          <a:xfrm>
            <a:off x="6228184" y="3711916"/>
            <a:ext cx="123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Niet-lineair</a:t>
            </a:r>
            <a:endParaRPr lang="nl-NL"/>
          </a:p>
        </p:txBody>
      </p:sp>
      <p:sp>
        <p:nvSpPr>
          <p:cNvPr id="93" name="TextBox 92"/>
          <p:cNvSpPr txBox="1"/>
          <p:nvPr/>
        </p:nvSpPr>
        <p:spPr>
          <a:xfrm>
            <a:off x="6228184" y="4656598"/>
            <a:ext cx="1558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Passie, idealen</a:t>
            </a:r>
            <a:endParaRPr lang="nl-NL"/>
          </a:p>
        </p:txBody>
      </p:sp>
      <p:sp>
        <p:nvSpPr>
          <p:cNvPr id="94" name="TextBox 93"/>
          <p:cNvSpPr txBox="1"/>
          <p:nvPr/>
        </p:nvSpPr>
        <p:spPr>
          <a:xfrm>
            <a:off x="6228184" y="5601280"/>
            <a:ext cx="154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/>
              <a:t>Onzekerheden</a:t>
            </a:r>
            <a:endParaRPr lang="nl-NL"/>
          </a:p>
        </p:txBody>
      </p:sp>
      <p:sp>
        <p:nvSpPr>
          <p:cNvPr id="95" name="TextBox 94"/>
          <p:cNvSpPr txBox="1"/>
          <p:nvPr/>
        </p:nvSpPr>
        <p:spPr>
          <a:xfrm>
            <a:off x="6228184" y="562976"/>
            <a:ext cx="199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Stakeholderanalyse</a:t>
            </a:r>
            <a:endParaRPr lang="nl-NL"/>
          </a:p>
        </p:txBody>
      </p:sp>
      <p:sp>
        <p:nvSpPr>
          <p:cNvPr id="96" name="TextBox 95"/>
          <p:cNvSpPr txBox="1"/>
          <p:nvPr/>
        </p:nvSpPr>
        <p:spPr>
          <a:xfrm>
            <a:off x="6228184" y="1192764"/>
            <a:ext cx="146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Transparantie</a:t>
            </a:r>
            <a:endParaRPr lang="nl-NL"/>
          </a:p>
        </p:txBody>
      </p:sp>
      <p:sp>
        <p:nvSpPr>
          <p:cNvPr id="97" name="TextBox 96"/>
          <p:cNvSpPr txBox="1"/>
          <p:nvPr/>
        </p:nvSpPr>
        <p:spPr>
          <a:xfrm>
            <a:off x="6228184" y="1507658"/>
            <a:ext cx="1039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Waarden</a:t>
            </a:r>
            <a:endParaRPr lang="nl-NL"/>
          </a:p>
        </p:txBody>
      </p:sp>
      <p:sp>
        <p:nvSpPr>
          <p:cNvPr id="98" name="TextBox 97"/>
          <p:cNvSpPr txBox="1"/>
          <p:nvPr/>
        </p:nvSpPr>
        <p:spPr>
          <a:xfrm>
            <a:off x="6228184" y="2137446"/>
            <a:ext cx="163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Interdisciplinair</a:t>
            </a:r>
            <a:endParaRPr lang="nl-NL"/>
          </a:p>
        </p:txBody>
      </p:sp>
      <p:sp>
        <p:nvSpPr>
          <p:cNvPr id="99" name="TextBox 98"/>
          <p:cNvSpPr txBox="1"/>
          <p:nvPr/>
        </p:nvSpPr>
        <p:spPr>
          <a:xfrm>
            <a:off x="6228184" y="2452340"/>
            <a:ext cx="253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In- en uitzoomen (plaats)</a:t>
            </a:r>
            <a:endParaRPr lang="nl-NL"/>
          </a:p>
        </p:txBody>
      </p:sp>
      <p:sp>
        <p:nvSpPr>
          <p:cNvPr id="100" name="TextBox 99"/>
          <p:cNvSpPr txBox="1"/>
          <p:nvPr/>
        </p:nvSpPr>
        <p:spPr>
          <a:xfrm>
            <a:off x="6228184" y="3082128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Integraal, circulair</a:t>
            </a:r>
            <a:endParaRPr lang="nl-NL"/>
          </a:p>
        </p:txBody>
      </p:sp>
      <p:sp>
        <p:nvSpPr>
          <p:cNvPr id="101" name="TextBox 100"/>
          <p:cNvSpPr txBox="1"/>
          <p:nvPr/>
        </p:nvSpPr>
        <p:spPr>
          <a:xfrm>
            <a:off x="6228184" y="3397022"/>
            <a:ext cx="228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In- en uitzoomen (tijd)</a:t>
            </a:r>
            <a:endParaRPr lang="nl-NL"/>
          </a:p>
        </p:txBody>
      </p:sp>
      <p:sp>
        <p:nvSpPr>
          <p:cNvPr id="102" name="TextBox 101"/>
          <p:cNvSpPr txBox="1"/>
          <p:nvPr/>
        </p:nvSpPr>
        <p:spPr>
          <a:xfrm>
            <a:off x="6228184" y="4026810"/>
            <a:ext cx="146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Buiten kaders</a:t>
            </a:r>
            <a:endParaRPr lang="nl-NL"/>
          </a:p>
        </p:txBody>
      </p:sp>
      <p:sp>
        <p:nvSpPr>
          <p:cNvPr id="103" name="TextBox 102"/>
          <p:cNvSpPr txBox="1"/>
          <p:nvPr/>
        </p:nvSpPr>
        <p:spPr>
          <a:xfrm>
            <a:off x="6228184" y="4341704"/>
            <a:ext cx="194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Duurzame attitude</a:t>
            </a:r>
            <a:endParaRPr lang="nl-NL"/>
          </a:p>
        </p:txBody>
      </p:sp>
      <p:sp>
        <p:nvSpPr>
          <p:cNvPr id="104" name="TextBox 103"/>
          <p:cNvSpPr txBox="1"/>
          <p:nvPr/>
        </p:nvSpPr>
        <p:spPr>
          <a:xfrm>
            <a:off x="6228184" y="4971492"/>
            <a:ext cx="103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Geweten</a:t>
            </a:r>
            <a:endParaRPr lang="nl-NL"/>
          </a:p>
        </p:txBody>
      </p:sp>
      <p:sp>
        <p:nvSpPr>
          <p:cNvPr id="105" name="TextBox 104"/>
          <p:cNvSpPr txBox="1"/>
          <p:nvPr/>
        </p:nvSpPr>
        <p:spPr>
          <a:xfrm>
            <a:off x="6228184" y="5286386"/>
            <a:ext cx="24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/>
              <a:t>Onafweegbare afwegen</a:t>
            </a:r>
            <a:endParaRPr lang="nl-NL"/>
          </a:p>
        </p:txBody>
      </p:sp>
      <p:sp>
        <p:nvSpPr>
          <p:cNvPr id="106" name="TextBox 105"/>
          <p:cNvSpPr txBox="1"/>
          <p:nvPr/>
        </p:nvSpPr>
        <p:spPr>
          <a:xfrm>
            <a:off x="6228184" y="5916176"/>
            <a:ext cx="1920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/>
              <a:t>Doen zonder doen</a:t>
            </a:r>
            <a:endParaRPr lang="nl-NL"/>
          </a:p>
        </p:txBody>
      </p:sp>
      <p:sp>
        <p:nvSpPr>
          <p:cNvPr id="35" name="Rectangle 34"/>
          <p:cNvSpPr/>
          <p:nvPr/>
        </p:nvSpPr>
        <p:spPr>
          <a:xfrm>
            <a:off x="0" y="6250355"/>
            <a:ext cx="6228184" cy="493648"/>
          </a:xfrm>
          <a:prstGeom prst="rect">
            <a:avLst/>
          </a:prstGeom>
          <a:solidFill>
            <a:schemeClr val="tx1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smtClean="0"/>
              <a:t>+ Honderdduizend Disciplinaire Competenties</a:t>
            </a:r>
            <a:endParaRPr lang="nl-NL" i="1"/>
          </a:p>
        </p:txBody>
      </p:sp>
      <p:sp>
        <p:nvSpPr>
          <p:cNvPr id="23" name="TextBox 22"/>
          <p:cNvSpPr txBox="1"/>
          <p:nvPr/>
        </p:nvSpPr>
        <p:spPr>
          <a:xfrm>
            <a:off x="6765428" y="-484"/>
            <a:ext cx="2137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smtClean="0">
                <a:solidFill>
                  <a:schemeClr val="accent6">
                    <a:lumMod val="50000"/>
                  </a:schemeClr>
                </a:solidFill>
              </a:rPr>
              <a:t>VESTIA+D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5816" y="5303555"/>
            <a:ext cx="3312368" cy="946800"/>
          </a:xfrm>
          <a:prstGeom prst="rect">
            <a:avLst/>
          </a:prstGeom>
          <a:solidFill>
            <a:srgbClr val="E0A3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 19"/>
          <p:cNvSpPr/>
          <p:nvPr/>
        </p:nvSpPr>
        <p:spPr>
          <a:xfrm>
            <a:off x="2915816" y="4356755"/>
            <a:ext cx="3312368" cy="946800"/>
          </a:xfrm>
          <a:prstGeom prst="rect">
            <a:avLst/>
          </a:prstGeom>
          <a:solidFill>
            <a:srgbClr val="7DD1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tangle 24"/>
          <p:cNvSpPr/>
          <p:nvPr/>
        </p:nvSpPr>
        <p:spPr>
          <a:xfrm>
            <a:off x="2915816" y="3409955"/>
            <a:ext cx="3312368" cy="946800"/>
          </a:xfrm>
          <a:prstGeom prst="rect">
            <a:avLst/>
          </a:prstGeom>
          <a:solidFill>
            <a:srgbClr val="7DFF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tangle 25"/>
          <p:cNvSpPr/>
          <p:nvPr/>
        </p:nvSpPr>
        <p:spPr>
          <a:xfrm>
            <a:off x="2915816" y="2463155"/>
            <a:ext cx="3312368" cy="946800"/>
          </a:xfrm>
          <a:prstGeom prst="rect">
            <a:avLst/>
          </a:prstGeom>
          <a:solidFill>
            <a:srgbClr val="FFFF37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/>
        </p:nvSpPr>
        <p:spPr>
          <a:xfrm>
            <a:off x="2915816" y="1516355"/>
            <a:ext cx="3312368" cy="946800"/>
          </a:xfrm>
          <a:prstGeom prst="rect">
            <a:avLst/>
          </a:prstGeom>
          <a:solidFill>
            <a:srgbClr val="FFBE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tangle 27"/>
          <p:cNvSpPr/>
          <p:nvPr/>
        </p:nvSpPr>
        <p:spPr>
          <a:xfrm>
            <a:off x="2915816" y="580355"/>
            <a:ext cx="3312368" cy="946800"/>
          </a:xfrm>
          <a:prstGeom prst="rect">
            <a:avLst/>
          </a:prstGeom>
          <a:solidFill>
            <a:srgbClr val="FFB9B9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"/>
          <p:cNvSpPr/>
          <p:nvPr/>
        </p:nvSpPr>
        <p:spPr>
          <a:xfrm>
            <a:off x="0" y="580355"/>
            <a:ext cx="3456384" cy="5670000"/>
          </a:xfrm>
          <a:prstGeom prst="rect">
            <a:avLst/>
          </a:prstGeom>
          <a:gradFill>
            <a:gsLst>
              <a:gs pos="15000">
                <a:srgbClr val="FF6400"/>
              </a:gs>
              <a:gs pos="24000">
                <a:srgbClr val="FFCF00"/>
              </a:gs>
              <a:gs pos="0">
                <a:srgbClr val="FF0000"/>
              </a:gs>
              <a:gs pos="77000">
                <a:srgbClr val="6F00FF"/>
              </a:gs>
              <a:gs pos="67000">
                <a:srgbClr val="0000FF"/>
              </a:gs>
              <a:gs pos="43000">
                <a:srgbClr val="CAFF00"/>
              </a:gs>
              <a:gs pos="59000">
                <a:srgbClr val="00AFAF"/>
              </a:gs>
              <a:gs pos="51000">
                <a:srgbClr val="00FF00"/>
              </a:gs>
              <a:gs pos="34000">
                <a:srgbClr val="FFFF00"/>
              </a:gs>
              <a:gs pos="94000">
                <a:srgbClr val="D500FF"/>
              </a:gs>
            </a:gsLst>
            <a:lin ang="5400000" scaled="0"/>
          </a:gra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3555658" y="822922"/>
            <a:ext cx="2425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Verantwoordelijkheid</a:t>
            </a:r>
            <a:endParaRPr lang="nl-NL" sz="2000"/>
          </a:p>
        </p:txBody>
      </p:sp>
      <p:sp>
        <p:nvSpPr>
          <p:cNvPr id="14" name="TextBox 13"/>
          <p:cNvSpPr txBox="1"/>
          <p:nvPr/>
        </p:nvSpPr>
        <p:spPr>
          <a:xfrm>
            <a:off x="3555658" y="1758922"/>
            <a:ext cx="2672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Emotionele intelligentie</a:t>
            </a:r>
            <a:endParaRPr lang="nl-NL" sz="2000"/>
          </a:p>
        </p:txBody>
      </p:sp>
      <p:sp>
        <p:nvSpPr>
          <p:cNvPr id="29" name="TextBox 28"/>
          <p:cNvSpPr txBox="1"/>
          <p:nvPr/>
        </p:nvSpPr>
        <p:spPr>
          <a:xfrm>
            <a:off x="3555658" y="2705722"/>
            <a:ext cx="2236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Systeemgerichtheid</a:t>
            </a:r>
            <a:endParaRPr lang="nl-NL" sz="2000"/>
          </a:p>
        </p:txBody>
      </p:sp>
      <p:sp>
        <p:nvSpPr>
          <p:cNvPr id="30" name="TextBox 29"/>
          <p:cNvSpPr txBox="1"/>
          <p:nvPr/>
        </p:nvSpPr>
        <p:spPr>
          <a:xfrm>
            <a:off x="3555658" y="3652522"/>
            <a:ext cx="2362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Toekomstgerichtheid</a:t>
            </a:r>
            <a:endParaRPr lang="nl-NL" sz="2000"/>
          </a:p>
        </p:txBody>
      </p:sp>
      <p:sp>
        <p:nvSpPr>
          <p:cNvPr id="32" name="TextBox 31"/>
          <p:cNvSpPr txBox="1"/>
          <p:nvPr/>
        </p:nvSpPr>
        <p:spPr>
          <a:xfrm>
            <a:off x="3555658" y="4599322"/>
            <a:ext cx="20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p</a:t>
            </a:r>
            <a:r>
              <a:rPr lang="en-US" sz="2000" smtClean="0"/>
              <a:t>ersoonlijke Inzet</a:t>
            </a:r>
            <a:endParaRPr lang="nl-NL" sz="2000"/>
          </a:p>
        </p:txBody>
      </p:sp>
      <p:sp>
        <p:nvSpPr>
          <p:cNvPr id="33" name="TextBox 32"/>
          <p:cNvSpPr txBox="1"/>
          <p:nvPr/>
        </p:nvSpPr>
        <p:spPr>
          <a:xfrm>
            <a:off x="3555658" y="5546122"/>
            <a:ext cx="1931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smtClean="0"/>
              <a:t>Actievaardigheid</a:t>
            </a:r>
            <a:endParaRPr lang="nl-NL" sz="2000"/>
          </a:p>
        </p:txBody>
      </p:sp>
      <p:sp>
        <p:nvSpPr>
          <p:cNvPr id="34" name="Rectangle 33"/>
          <p:cNvSpPr/>
          <p:nvPr/>
        </p:nvSpPr>
        <p:spPr>
          <a:xfrm>
            <a:off x="-1" y="105339"/>
            <a:ext cx="9108504" cy="47643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rgbClr val="FF0000"/>
                </a:solidFill>
              </a:rPr>
              <a:t>???</a:t>
            </a:r>
            <a:endParaRPr lang="nl-NL" sz="28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2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75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75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5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25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75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75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25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75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75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25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250"/>
                            </p:stCondLst>
                            <p:childTnLst>
                              <p:par>
                                <p:cTn id="19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21" grpId="0" animBg="1"/>
      <p:bldP spid="108" grpId="0" animBg="1"/>
      <p:bldP spid="22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35" grpId="0" animBg="1"/>
      <p:bldP spid="5" grpId="0" animBg="1"/>
      <p:bldP spid="20" grpId="0" animBg="1"/>
      <p:bldP spid="25" grpId="0" animBg="1"/>
      <p:bldP spid="26" grpId="0" animBg="1"/>
      <p:bldP spid="27" grpId="0" animBg="1"/>
      <p:bldP spid="28" grpId="0" animBg="1"/>
      <p:bldP spid="12" grpId="0"/>
      <p:bldP spid="14" grpId="0"/>
      <p:bldP spid="29" grpId="0"/>
      <p:bldP spid="30" grpId="0"/>
      <p:bldP spid="32" grpId="0"/>
      <p:bldP spid="33" grpId="0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63000">
              <a:schemeClr val="accent1">
                <a:tint val="44500"/>
                <a:satMod val="160000"/>
              </a:schemeClr>
            </a:gs>
            <a:gs pos="71000">
              <a:srgbClr val="C5F8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6351" y="44624"/>
            <a:ext cx="8491299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6600"/>
                </a:solidFill>
              </a:rPr>
              <a:t>De </a:t>
            </a:r>
          </a:p>
          <a:p>
            <a:pPr algn="ctr"/>
            <a:r>
              <a:rPr lang="en-US" sz="6600" b="1" smtClean="0">
                <a:solidFill>
                  <a:srgbClr val="006600"/>
                </a:solidFill>
              </a:rPr>
              <a:t>Duurzaam Competente </a:t>
            </a:r>
          </a:p>
          <a:p>
            <a:pPr algn="ctr"/>
            <a:r>
              <a:rPr lang="en-US" sz="6600" b="1" smtClean="0">
                <a:solidFill>
                  <a:srgbClr val="006600"/>
                </a:solidFill>
              </a:rPr>
              <a:t>Professional</a:t>
            </a:r>
            <a:endParaRPr lang="nl-NL" sz="6600" b="1">
              <a:solidFill>
                <a:srgbClr val="00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1154" y="5201905"/>
            <a:ext cx="71216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6600"/>
                </a:solidFill>
              </a:rPr>
              <a:t>Niko Roorda</a:t>
            </a:r>
          </a:p>
          <a:p>
            <a:pPr algn="ctr"/>
            <a:r>
              <a:rPr lang="en-US" sz="2400" i="1" smtClean="0">
                <a:solidFill>
                  <a:prstClr val="black"/>
                </a:solidFill>
              </a:rPr>
              <a:t>Ter gelegenheid van zijn afscheid van Avans Hogeschool</a:t>
            </a:r>
          </a:p>
          <a:p>
            <a:pPr algn="ctr"/>
            <a:r>
              <a:rPr lang="en-US" sz="2400" smtClean="0">
                <a:solidFill>
                  <a:prstClr val="black"/>
                </a:solidFill>
              </a:rPr>
              <a:t>20 november 2015</a:t>
            </a:r>
            <a:endParaRPr lang="nl-NL" sz="240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70789" y="3212976"/>
            <a:ext cx="6802423" cy="1631216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pPr marL="804863" indent="-271463" algn="just"/>
            <a:r>
              <a:rPr lang="nl-NL" sz="2000">
                <a:solidFill>
                  <a:srgbClr val="0000FF"/>
                </a:solidFill>
              </a:rPr>
              <a:t>“</a:t>
            </a:r>
            <a:r>
              <a:rPr lang="nl-NL" sz="2000" i="1">
                <a:solidFill>
                  <a:srgbClr val="0000FF"/>
                </a:solidFill>
              </a:rPr>
              <a:t>Iedere </a:t>
            </a:r>
            <a:r>
              <a:rPr lang="nl-NL" sz="2000">
                <a:solidFill>
                  <a:srgbClr val="0000FF"/>
                </a:solidFill>
              </a:rPr>
              <a:t>professional </a:t>
            </a:r>
            <a:r>
              <a:rPr lang="nl-NL" sz="2000" smtClean="0">
                <a:solidFill>
                  <a:srgbClr val="0000FF"/>
                </a:solidFill>
              </a:rPr>
              <a:t>– </a:t>
            </a:r>
          </a:p>
          <a:p>
            <a:pPr marL="990600" indent="-271463" algn="just">
              <a:buFont typeface="Arial" panose="020B0604020202020204" pitchFamily="34" charset="0"/>
              <a:buChar char="•"/>
            </a:pPr>
            <a:r>
              <a:rPr lang="nl-NL" sz="2000" smtClean="0">
                <a:solidFill>
                  <a:srgbClr val="FF0000"/>
                </a:solidFill>
              </a:rPr>
              <a:t>wat </a:t>
            </a:r>
            <a:r>
              <a:rPr lang="nl-NL" sz="2000">
                <a:solidFill>
                  <a:srgbClr val="FF0000"/>
                </a:solidFill>
              </a:rPr>
              <a:t>je ook voor beroep hebt, </a:t>
            </a:r>
            <a:endParaRPr lang="nl-NL" sz="2000" smtClean="0">
              <a:solidFill>
                <a:srgbClr val="FF0000"/>
              </a:solidFill>
            </a:endParaRPr>
          </a:p>
          <a:p>
            <a:pPr marL="990600" indent="-271463" algn="just">
              <a:buFont typeface="Arial" panose="020B0604020202020204" pitchFamily="34" charset="0"/>
              <a:buChar char="•"/>
            </a:pPr>
            <a:r>
              <a:rPr lang="nl-NL" sz="2000" smtClean="0">
                <a:solidFill>
                  <a:srgbClr val="FF0000"/>
                </a:solidFill>
              </a:rPr>
              <a:t>of </a:t>
            </a:r>
            <a:r>
              <a:rPr lang="nl-NL" sz="2000">
                <a:solidFill>
                  <a:srgbClr val="FF0000"/>
                </a:solidFill>
              </a:rPr>
              <a:t>je nu hoog of laag in een organisatie werkt, </a:t>
            </a:r>
            <a:endParaRPr lang="nl-NL" sz="2000" smtClean="0">
              <a:solidFill>
                <a:srgbClr val="FF0000"/>
              </a:solidFill>
            </a:endParaRPr>
          </a:p>
          <a:p>
            <a:pPr marL="990600" indent="-271463" algn="just">
              <a:buFont typeface="Arial" panose="020B0604020202020204" pitchFamily="34" charset="0"/>
              <a:buChar char="•"/>
            </a:pPr>
            <a:r>
              <a:rPr lang="nl-NL" sz="2000" smtClean="0">
                <a:solidFill>
                  <a:srgbClr val="FF0000"/>
                </a:solidFill>
              </a:rPr>
              <a:t>en </a:t>
            </a:r>
            <a:r>
              <a:rPr lang="nl-NL" sz="2000">
                <a:solidFill>
                  <a:srgbClr val="FF0000"/>
                </a:solidFill>
              </a:rPr>
              <a:t>of je ervoor betaald krijgt of niet </a:t>
            </a:r>
            <a:r>
              <a:rPr lang="nl-NL" sz="2000" smtClean="0">
                <a:solidFill>
                  <a:srgbClr val="FF0000"/>
                </a:solidFill>
              </a:rPr>
              <a:t>– </a:t>
            </a:r>
          </a:p>
          <a:p>
            <a:pPr marL="804863" indent="-271463" algn="just"/>
            <a:r>
              <a:rPr lang="nl-NL" sz="2000" smtClean="0">
                <a:solidFill>
                  <a:srgbClr val="FF0000"/>
                </a:solidFill>
              </a:rPr>
              <a:t> </a:t>
            </a:r>
            <a:r>
              <a:rPr lang="nl-NL" sz="2000" smtClean="0">
                <a:solidFill>
                  <a:srgbClr val="0000FF"/>
                </a:solidFill>
              </a:rPr>
              <a:t>kan </a:t>
            </a:r>
            <a:r>
              <a:rPr lang="nl-NL" sz="2000">
                <a:solidFill>
                  <a:srgbClr val="0000FF"/>
                </a:solidFill>
              </a:rPr>
              <a:t>actief bijdragen aan duurzame ontwikkeling.”</a:t>
            </a:r>
          </a:p>
        </p:txBody>
      </p:sp>
      <p:pic>
        <p:nvPicPr>
          <p:cNvPr id="5" name="Picture 3" descr="C:\Documenten\Eigen boeken\De Zeven Competenties\Voorka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5616"/>
            <a:ext cx="2448272" cy="3656087"/>
          </a:xfrm>
          <a:prstGeom prst="rect">
            <a:avLst/>
          </a:prstGeom>
          <a:noFill/>
          <a:effectLst>
            <a:outerShdw blurRad="50800" dist="63500" dir="12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0789" y="5085184"/>
            <a:ext cx="6831557" cy="584775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>
            <a:defPPr>
              <a:defRPr lang="nl-NL"/>
            </a:defPPr>
            <a:lvl1pPr marL="804863" indent="-271463" algn="just">
              <a:defRPr sz="2000">
                <a:solidFill>
                  <a:srgbClr val="0000FF"/>
                </a:solidFill>
              </a:defRPr>
            </a:lvl1pPr>
          </a:lstStyle>
          <a:p>
            <a:pPr algn="r"/>
            <a:r>
              <a:rPr lang="en-US" sz="3200" b="1" i="1">
                <a:solidFill>
                  <a:srgbClr val="FF0000"/>
                </a:solidFill>
              </a:rPr>
              <a:t>En u…?</a:t>
            </a:r>
            <a:endParaRPr lang="nl-NL" sz="32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63000">
              <a:schemeClr val="accent1">
                <a:tint val="44500"/>
                <a:satMod val="160000"/>
              </a:schemeClr>
            </a:gs>
            <a:gs pos="71000">
              <a:srgbClr val="C5F8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52"/>
            <a:ext cx="10368769" cy="686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3453780" y="4293096"/>
            <a:ext cx="5580112" cy="1657641"/>
          </a:xfrm>
          <a:prstGeom prst="cloudCallout">
            <a:avLst>
              <a:gd name="adj1" fmla="val -36372"/>
              <a:gd name="adj2" fmla="val -65639"/>
            </a:avLst>
          </a:prstGeom>
          <a:solidFill>
            <a:schemeClr val="bg1"/>
          </a:solidFill>
          <a:effectLst>
            <a:outerShdw blurRad="50800" dist="114300" dir="2700000" algn="tl" rotWithShape="0">
              <a:prstClr val="black">
                <a:alpha val="8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00FF"/>
                </a:solidFill>
              </a:rPr>
              <a:t>Stakeholderanalyse?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</a:rPr>
              <a:t>Crowdsourcing!</a:t>
            </a:r>
            <a:endParaRPr lang="nl-NL" sz="320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51720" y="1844824"/>
            <a:ext cx="7056784" cy="4616648"/>
          </a:xfrm>
          <a:prstGeom prst="rect">
            <a:avLst/>
          </a:prstGeom>
          <a:solidFill>
            <a:srgbClr val="C5F896"/>
          </a:solidFill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6600"/>
                </a:solidFill>
              </a:rPr>
              <a:t>Crowdsourcing door ASN Bank</a:t>
            </a:r>
            <a:endParaRPr lang="nl-NL" sz="2400" b="1" smtClean="0">
              <a:solidFill>
                <a:srgbClr val="006600"/>
              </a:solidFill>
            </a:endParaRPr>
          </a:p>
          <a:p>
            <a:r>
              <a:rPr lang="nl-NL" smtClean="0"/>
              <a:t>2011</a:t>
            </a:r>
            <a:r>
              <a:rPr lang="nl-NL"/>
              <a:t>: thema </a:t>
            </a:r>
            <a:r>
              <a:rPr lang="nl-NL" i="1">
                <a:solidFill>
                  <a:srgbClr val="C00000"/>
                </a:solidFill>
              </a:rPr>
              <a:t>mensenrechtenbeleid</a:t>
            </a:r>
            <a:r>
              <a:rPr lang="nl-NL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eerlijke handel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tegen kinderarbeid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tegen wapenhandel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duurzame energie. </a:t>
            </a:r>
          </a:p>
          <a:p>
            <a:r>
              <a:rPr lang="en-US" b="1" i="1" smtClean="0">
                <a:solidFill>
                  <a:srgbClr val="006600"/>
                </a:solidFill>
              </a:rPr>
              <a:t>Methoden: o.a.</a:t>
            </a:r>
            <a:endParaRPr lang="nl-NL" b="1" i="1">
              <a:solidFill>
                <a:srgbClr val="006600"/>
              </a:solidFill>
            </a:endParaRPr>
          </a:p>
          <a:p>
            <a:r>
              <a:rPr lang="nl-NL" smtClean="0"/>
              <a:t>Blogs</a:t>
            </a:r>
            <a:endParaRPr lang="nl-NL"/>
          </a:p>
          <a:p>
            <a:r>
              <a:rPr lang="nl-NL" smtClean="0"/>
              <a:t>Maatschappelijke </a:t>
            </a:r>
            <a:r>
              <a:rPr lang="nl-NL"/>
              <a:t>organisaties, o.a.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Amnesty International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FNV Mondiaal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Plan Nederland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Cordaid</a:t>
            </a:r>
          </a:p>
          <a:p>
            <a:r>
              <a:rPr lang="nl-NL" smtClean="0"/>
              <a:t>Eigen </a:t>
            </a:r>
            <a:r>
              <a:rPr lang="nl-NL"/>
              <a:t>medewerkers: persoonlijke netwerken</a:t>
            </a:r>
          </a:p>
          <a:p>
            <a:r>
              <a:rPr lang="nl-NL"/>
              <a:t>140.000 twitteraars</a:t>
            </a:r>
          </a:p>
          <a:p>
            <a:r>
              <a:rPr lang="nl-NL" smtClean="0"/>
              <a:t>Duurzaamheidsplatform </a:t>
            </a:r>
            <a:r>
              <a:rPr lang="nl-NL" u="sng">
                <a:solidFill>
                  <a:srgbClr val="0000FF"/>
                </a:solidFill>
              </a:rPr>
              <a:t>voordewereldvanmorgen.nl</a:t>
            </a:r>
            <a:r>
              <a:rPr lang="nl-NL"/>
              <a:t>: 52.000 deelnemers</a:t>
            </a:r>
          </a:p>
        </p:txBody>
      </p:sp>
      <p:pic>
        <p:nvPicPr>
          <p:cNvPr id="2051" name="Picture 3" descr="B:\Downloading\Firefox\Simone_lopuli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49898"/>
            <a:ext cx="250507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70176" y="4177544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Simone Lopulisa</a:t>
            </a:r>
            <a:endParaRPr lang="nl-NL" i="1"/>
          </a:p>
        </p:txBody>
      </p:sp>
    </p:spTree>
    <p:extLst>
      <p:ext uri="{BB962C8B-B14F-4D97-AF65-F5344CB8AC3E}">
        <p14:creationId xmlns:p14="http://schemas.microsoft.com/office/powerpoint/2010/main" val="27628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uiExpand="1" build="p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009563"/>
              </p:ext>
            </p:extLst>
          </p:nvPr>
        </p:nvGraphicFramePr>
        <p:xfrm>
          <a:off x="287525" y="180562"/>
          <a:ext cx="8568950" cy="7136870"/>
        </p:xfrm>
        <a:graphic>
          <a:graphicData uri="http://schemas.openxmlformats.org/drawingml/2006/table">
            <a:tbl>
              <a:tblPr firstRow="1" bandRow="1">
                <a:effectLst>
                  <a:outerShdw blurRad="88900" dist="889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240360"/>
                <a:gridCol w="1296144"/>
                <a:gridCol w="1440160"/>
                <a:gridCol w="1224136"/>
                <a:gridCol w="1368150"/>
              </a:tblGrid>
              <a:tr h="432051">
                <a:tc gridSpan="5">
                  <a:txBody>
                    <a:bodyPr/>
                    <a:lstStyle/>
                    <a:p>
                      <a:r>
                        <a:rPr lang="nl-NL" sz="2400" b="1" kern="120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 VESTIA+D  -  </a:t>
                      </a:r>
                      <a:r>
                        <a:rPr lang="nl-NL" sz="2400" b="1" i="1" kern="120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RESFIA+D</a:t>
                      </a:r>
                      <a:r>
                        <a:rPr lang="nl-NL" sz="2400" b="1" kern="120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Zelftest</a:t>
                      </a:r>
                      <a:endParaRPr lang="nl-NL" sz="240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1440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nl-NL" sz="3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nl-NL" sz="3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nl-NL" sz="3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nl-NL" sz="3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nl-NL" sz="3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 b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Verantwoordelijkheid </a:t>
                      </a:r>
                      <a:r>
                        <a:rPr lang="nl-NL" sz="1800" i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Een </a:t>
                      </a:r>
                      <a:r>
                        <a:rPr lang="nl-NL" sz="1800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duurzame professional draagt verantwoordelijkheid voor het eigen werk.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Uitleg 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(Basisboek Duurzame </a:t>
                      </a:r>
                      <a:r>
                        <a:rPr lang="nl-NL" sz="1800" i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Ontw.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Uw niveau</a:t>
                      </a: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l-NL" sz="1800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(volgens uzelf)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Uw niveau</a:t>
                      </a: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l-NL" sz="1800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(volgens vertrouwd persoon)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Uw doel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147320" indent="-147320" algn="l">
                        <a:spcAft>
                          <a:spcPts val="0"/>
                        </a:spcAft>
                      </a:pPr>
                      <a:r>
                        <a:rPr lang="nl-NL" sz="1800" b="1" smtClean="0">
                          <a:effectLst/>
                          <a:latin typeface="Calibri"/>
                          <a:ea typeface="Times New Roman"/>
                          <a:cs typeface="Arial"/>
                        </a:rPr>
                        <a:t>V1</a:t>
                      </a:r>
                      <a:r>
                        <a:rPr lang="nl-NL" sz="1800" b="1">
                          <a:effectLst/>
                          <a:latin typeface="Calibri"/>
                          <a:ea typeface="Times New Roman"/>
                          <a:cs typeface="Arial"/>
                        </a:rPr>
                        <a:t>.</a:t>
                      </a: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nl-NL" sz="1800" smtClean="0">
                          <a:effectLst/>
                          <a:latin typeface="Calibri"/>
                          <a:ea typeface="Times New Roman"/>
                          <a:cs typeface="Arial"/>
                        </a:rPr>
                        <a:t>Stakeholderanalyse </a:t>
                      </a: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Arial"/>
                        </a:rPr>
                        <a:t>maken </a:t>
                      </a:r>
                      <a:r>
                        <a:rPr lang="nl-NL" sz="1800" smtClean="0">
                          <a:effectLst/>
                          <a:latin typeface="Calibri"/>
                          <a:ea typeface="Times New Roman"/>
                          <a:cs typeface="Arial"/>
                        </a:rPr>
                        <a:t>o.b.v. </a:t>
                      </a: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Arial"/>
                        </a:rPr>
                        <a:t>consequentiebereik en consequentieperiode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pPr marL="146050" indent="-146050" algn="ctr">
                        <a:spcAft>
                          <a:spcPts val="0"/>
                        </a:spcAft>
                      </a:pPr>
                      <a:r>
                        <a:rPr lang="nl-NL" sz="1800" i="1">
                          <a:effectLst/>
                          <a:latin typeface="Calibri"/>
                          <a:ea typeface="Times New Roman"/>
                          <a:cs typeface="Arial"/>
                        </a:rPr>
                        <a:t>5.5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147320" indent="-147320" algn="l">
                        <a:spcAft>
                          <a:spcPts val="0"/>
                        </a:spcAft>
                      </a:pPr>
                      <a:r>
                        <a:rPr lang="nl-NL" sz="1800" b="1" smtClean="0">
                          <a:effectLst/>
                          <a:latin typeface="Calibri"/>
                          <a:ea typeface="Times New Roman"/>
                          <a:cs typeface="Arial"/>
                        </a:rPr>
                        <a:t>V2</a:t>
                      </a:r>
                      <a:r>
                        <a:rPr lang="nl-NL" sz="1800" b="1">
                          <a:effectLst/>
                          <a:latin typeface="Calibri"/>
                          <a:ea typeface="Times New Roman"/>
                          <a:cs typeface="Arial"/>
                        </a:rPr>
                        <a:t>.</a:t>
                      </a: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Arial"/>
                        </a:rPr>
                        <a:t> Persoonlijke verantwoordelijkheid nemen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pPr marL="146050" indent="-146050" algn="ctr">
                        <a:spcAft>
                          <a:spcPts val="0"/>
                        </a:spcAft>
                      </a:pPr>
                      <a:r>
                        <a:rPr lang="nl-NL" sz="1800" i="1">
                          <a:effectLst/>
                          <a:latin typeface="Calibri"/>
                          <a:ea typeface="Times New Roman"/>
                          <a:cs typeface="Arial"/>
                        </a:rPr>
                        <a:t>8.2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147320" indent="-147320" algn="l">
                        <a:spcAft>
                          <a:spcPts val="0"/>
                        </a:spcAft>
                      </a:pPr>
                      <a:r>
                        <a:rPr lang="nl-NL" sz="1800" b="1" smtClean="0">
                          <a:effectLst/>
                          <a:latin typeface="Calibri"/>
                          <a:ea typeface="Times New Roman"/>
                          <a:cs typeface="Arial"/>
                        </a:rPr>
                        <a:t>V3</a:t>
                      </a:r>
                      <a:r>
                        <a:rPr lang="nl-NL" sz="1800" b="1">
                          <a:effectLst/>
                          <a:latin typeface="Calibri"/>
                          <a:ea typeface="Times New Roman"/>
                          <a:cs typeface="Arial"/>
                        </a:rPr>
                        <a:t>.</a:t>
                      </a: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Arial"/>
                        </a:rPr>
                        <a:t> Persoonlijk verantwoording afleggen aan de samenleving </a:t>
                      </a:r>
                      <a:r>
                        <a:rPr lang="nl-NL" sz="1800" i="1">
                          <a:effectLst/>
                          <a:latin typeface="Calibri"/>
                          <a:ea typeface="Times New Roman"/>
                          <a:cs typeface="Arial"/>
                        </a:rPr>
                        <a:t>(transparantie)</a:t>
                      </a:r>
                      <a:endParaRPr lang="nl-NL" sz="1800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pPr marL="146050" indent="-146050" algn="ctr">
                        <a:spcAft>
                          <a:spcPts val="0"/>
                        </a:spcAft>
                      </a:pPr>
                      <a:r>
                        <a:rPr lang="nl-NL" sz="1800" i="1">
                          <a:effectLst/>
                          <a:latin typeface="Calibri"/>
                          <a:ea typeface="Times New Roman"/>
                          <a:cs typeface="Arial"/>
                        </a:rPr>
                        <a:t>8.2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019">
                <a:tc>
                  <a:txBody>
                    <a:bodyPr/>
                    <a:lstStyle/>
                    <a:p>
                      <a:endParaRPr lang="nl-NL" sz="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l-NL" sz="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l-NL" sz="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l-NL" sz="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l-NL" sz="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6064">
                <a:tc grid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 b="1">
                          <a:effectLst/>
                          <a:latin typeface="Calibri"/>
                          <a:ea typeface="Times New Roman"/>
                          <a:cs typeface="Arial"/>
                        </a:rPr>
                        <a:t>S: </a:t>
                      </a:r>
                      <a:r>
                        <a:rPr lang="nl-NL" sz="1800" b="1" smtClean="0">
                          <a:effectLst/>
                          <a:latin typeface="Calibri"/>
                          <a:ea typeface="Times New Roman"/>
                          <a:cs typeface="Arial"/>
                        </a:rPr>
                        <a:t>Systeemgerichtheid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 i="1">
                          <a:effectLst/>
                          <a:latin typeface="Calibri"/>
                          <a:ea typeface="Times New Roman"/>
                          <a:cs typeface="Arial"/>
                        </a:rPr>
                        <a:t>Een duurzame professional denkt en werkt vanuit een systeemvisie.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7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marL="147320" indent="-147320" algn="l">
                        <a:spcAft>
                          <a:spcPts val="0"/>
                        </a:spcAft>
                      </a:pPr>
                      <a:r>
                        <a:rPr lang="nl-NL" sz="1800" b="1">
                          <a:effectLst/>
                          <a:latin typeface="Calibri"/>
                          <a:ea typeface="Times New Roman"/>
                          <a:cs typeface="Arial"/>
                        </a:rPr>
                        <a:t>S1.</a:t>
                      </a: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nl-NL" sz="1800" smtClean="0">
                          <a:effectLst/>
                          <a:latin typeface="Calibri"/>
                          <a:ea typeface="Times New Roman"/>
                          <a:cs typeface="Arial"/>
                        </a:rPr>
                        <a:t>Lenig </a:t>
                      </a: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Arial"/>
                        </a:rPr>
                        <a:t>in- en uitzoomen, d.w.z. beurtelings analytisch en holistisch denken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5"/>
                    </a:solidFill>
                  </a:tcPr>
                </a:tc>
                <a:tc>
                  <a:txBody>
                    <a:bodyPr/>
                    <a:lstStyle/>
                    <a:p>
                      <a:pPr marL="146050" indent="-146050" algn="ctr">
                        <a:spcAft>
                          <a:spcPts val="0"/>
                        </a:spcAft>
                      </a:pPr>
                      <a:r>
                        <a:rPr lang="nl-NL" sz="1800" i="1">
                          <a:effectLst/>
                          <a:latin typeface="Calibri"/>
                          <a:ea typeface="Times New Roman"/>
                          <a:cs typeface="Arial"/>
                        </a:rPr>
                        <a:t>3.5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147320" indent="-147320" algn="l">
                        <a:spcAft>
                          <a:spcPts val="0"/>
                        </a:spcAft>
                      </a:pPr>
                      <a:r>
                        <a:rPr lang="nl-NL" sz="1800" b="1">
                          <a:effectLst/>
                          <a:latin typeface="Calibri"/>
                          <a:ea typeface="Times New Roman"/>
                          <a:cs typeface="Arial"/>
                        </a:rPr>
                        <a:t>S2.</a:t>
                      </a: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Arial"/>
                        </a:rPr>
                        <a:t> Weeffouten en krachtbronnen in systemen herkennen, krachtbronnen benutten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800" i="1" smtClean="0">
                          <a:effectLst/>
                          <a:latin typeface="Calibri"/>
                          <a:ea typeface="Times New Roman"/>
                          <a:cs typeface="Arial"/>
                        </a:rPr>
                        <a:t>H. </a:t>
                      </a:r>
                      <a:r>
                        <a:rPr lang="nl-NL" sz="1800" i="1">
                          <a:effectLst/>
                          <a:latin typeface="Calibri"/>
                          <a:ea typeface="Times New Roman"/>
                          <a:cs typeface="Arial"/>
                        </a:rPr>
                        <a:t>2 - 4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147320" indent="-147320" algn="l">
                        <a:spcAft>
                          <a:spcPts val="0"/>
                        </a:spcAft>
                      </a:pPr>
                      <a:r>
                        <a:rPr lang="nl-NL" sz="1800" b="1">
                          <a:effectLst/>
                          <a:latin typeface="Calibri"/>
                          <a:ea typeface="Times New Roman"/>
                          <a:cs typeface="Arial"/>
                        </a:rPr>
                        <a:t>S3.</a:t>
                      </a: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Arial"/>
                        </a:rPr>
                        <a:t> Integraal, ketengericht en circulair denken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5"/>
                    </a:solidFill>
                  </a:tcPr>
                </a:tc>
                <a:tc>
                  <a:txBody>
                    <a:bodyPr/>
                    <a:lstStyle/>
                    <a:p>
                      <a:pPr marL="146050" indent="-146050" algn="ctr">
                        <a:spcAft>
                          <a:spcPts val="0"/>
                        </a:spcAft>
                      </a:pPr>
                      <a:r>
                        <a:rPr lang="nl-NL" sz="1800" i="1">
                          <a:effectLst/>
                          <a:latin typeface="Calibri"/>
                          <a:ea typeface="Times New Roman"/>
                          <a:cs typeface="Arial"/>
                        </a:rPr>
                        <a:t>8.3</a:t>
                      </a:r>
                      <a:endParaRPr lang="nl-NL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Freeform 2"/>
          <p:cNvSpPr/>
          <p:nvPr/>
        </p:nvSpPr>
        <p:spPr>
          <a:xfrm>
            <a:off x="3337044" y="673265"/>
            <a:ext cx="1582343" cy="1529334"/>
          </a:xfrm>
          <a:custGeom>
            <a:avLst/>
            <a:gdLst>
              <a:gd name="connsiteX0" fmla="*/ 1470923 w 1874783"/>
              <a:gd name="connsiteY0" fmla="*/ 482348 h 1709168"/>
              <a:gd name="connsiteX1" fmla="*/ 1455683 w 1874783"/>
              <a:gd name="connsiteY1" fmla="*/ 444248 h 1709168"/>
              <a:gd name="connsiteX2" fmla="*/ 1387103 w 1874783"/>
              <a:gd name="connsiteY2" fmla="*/ 413768 h 1709168"/>
              <a:gd name="connsiteX3" fmla="*/ 1310903 w 1874783"/>
              <a:gd name="connsiteY3" fmla="*/ 390908 h 1709168"/>
              <a:gd name="connsiteX4" fmla="*/ 731783 w 1874783"/>
              <a:gd name="connsiteY4" fmla="*/ 413768 h 1709168"/>
              <a:gd name="connsiteX5" fmla="*/ 663203 w 1874783"/>
              <a:gd name="connsiteY5" fmla="*/ 436628 h 1709168"/>
              <a:gd name="connsiteX6" fmla="*/ 274583 w 1874783"/>
              <a:gd name="connsiteY6" fmla="*/ 467108 h 1709168"/>
              <a:gd name="connsiteX7" fmla="*/ 183143 w 1874783"/>
              <a:gd name="connsiteY7" fmla="*/ 474728 h 1709168"/>
              <a:gd name="connsiteX8" fmla="*/ 91703 w 1874783"/>
              <a:gd name="connsiteY8" fmla="*/ 543308 h 1709168"/>
              <a:gd name="connsiteX9" fmla="*/ 61223 w 1874783"/>
              <a:gd name="connsiteY9" fmla="*/ 589028 h 1709168"/>
              <a:gd name="connsiteX10" fmla="*/ 7883 w 1874783"/>
              <a:gd name="connsiteY10" fmla="*/ 657608 h 1709168"/>
              <a:gd name="connsiteX11" fmla="*/ 263 w 1874783"/>
              <a:gd name="connsiteY11" fmla="*/ 718568 h 1709168"/>
              <a:gd name="connsiteX12" fmla="*/ 99323 w 1874783"/>
              <a:gd name="connsiteY12" fmla="*/ 1229108 h 1709168"/>
              <a:gd name="connsiteX13" fmla="*/ 251723 w 1874783"/>
              <a:gd name="connsiteY13" fmla="*/ 1381508 h 1709168"/>
              <a:gd name="connsiteX14" fmla="*/ 388883 w 1874783"/>
              <a:gd name="connsiteY14" fmla="*/ 1472948 h 1709168"/>
              <a:gd name="connsiteX15" fmla="*/ 457463 w 1874783"/>
              <a:gd name="connsiteY15" fmla="*/ 1503428 h 1709168"/>
              <a:gd name="connsiteX16" fmla="*/ 678443 w 1874783"/>
              <a:gd name="connsiteY16" fmla="*/ 1632968 h 1709168"/>
              <a:gd name="connsiteX17" fmla="*/ 922283 w 1874783"/>
              <a:gd name="connsiteY17" fmla="*/ 1709168 h 1709168"/>
              <a:gd name="connsiteX18" fmla="*/ 1272803 w 1874783"/>
              <a:gd name="connsiteY18" fmla="*/ 1671068 h 1709168"/>
              <a:gd name="connsiteX19" fmla="*/ 1409963 w 1874783"/>
              <a:gd name="connsiteY19" fmla="*/ 1617728 h 1709168"/>
              <a:gd name="connsiteX20" fmla="*/ 1615703 w 1874783"/>
              <a:gd name="connsiteY20" fmla="*/ 1511048 h 1709168"/>
              <a:gd name="connsiteX21" fmla="*/ 1730003 w 1874783"/>
              <a:gd name="connsiteY21" fmla="*/ 1366268 h 1709168"/>
              <a:gd name="connsiteX22" fmla="*/ 1821443 w 1874783"/>
              <a:gd name="connsiteY22" fmla="*/ 1221488 h 1709168"/>
              <a:gd name="connsiteX23" fmla="*/ 1874783 w 1874783"/>
              <a:gd name="connsiteY23" fmla="*/ 1023368 h 1709168"/>
              <a:gd name="connsiteX24" fmla="*/ 1714763 w 1874783"/>
              <a:gd name="connsiteY24" fmla="*/ 398528 h 1709168"/>
              <a:gd name="connsiteX25" fmla="*/ 1470923 w 1874783"/>
              <a:gd name="connsiteY25" fmla="*/ 25148 h 1709168"/>
              <a:gd name="connsiteX26" fmla="*/ 1417583 w 1874783"/>
              <a:gd name="connsiteY26" fmla="*/ 2288 h 1709168"/>
              <a:gd name="connsiteX27" fmla="*/ 1303283 w 1874783"/>
              <a:gd name="connsiteY27" fmla="*/ 2288 h 1709168"/>
              <a:gd name="connsiteX0" fmla="*/ 1470923 w 1874783"/>
              <a:gd name="connsiteY0" fmla="*/ 482348 h 1709168"/>
              <a:gd name="connsiteX1" fmla="*/ 1455683 w 1874783"/>
              <a:gd name="connsiteY1" fmla="*/ 444248 h 1709168"/>
              <a:gd name="connsiteX2" fmla="*/ 1387103 w 1874783"/>
              <a:gd name="connsiteY2" fmla="*/ 413768 h 1709168"/>
              <a:gd name="connsiteX3" fmla="*/ 1310903 w 1874783"/>
              <a:gd name="connsiteY3" fmla="*/ 390908 h 1709168"/>
              <a:gd name="connsiteX4" fmla="*/ 731783 w 1874783"/>
              <a:gd name="connsiteY4" fmla="*/ 413768 h 1709168"/>
              <a:gd name="connsiteX5" fmla="*/ 663203 w 1874783"/>
              <a:gd name="connsiteY5" fmla="*/ 436628 h 1709168"/>
              <a:gd name="connsiteX6" fmla="*/ 274583 w 1874783"/>
              <a:gd name="connsiteY6" fmla="*/ 467108 h 1709168"/>
              <a:gd name="connsiteX7" fmla="*/ 91703 w 1874783"/>
              <a:gd name="connsiteY7" fmla="*/ 543308 h 1709168"/>
              <a:gd name="connsiteX8" fmla="*/ 61223 w 1874783"/>
              <a:gd name="connsiteY8" fmla="*/ 589028 h 1709168"/>
              <a:gd name="connsiteX9" fmla="*/ 7883 w 1874783"/>
              <a:gd name="connsiteY9" fmla="*/ 657608 h 1709168"/>
              <a:gd name="connsiteX10" fmla="*/ 263 w 1874783"/>
              <a:gd name="connsiteY10" fmla="*/ 718568 h 1709168"/>
              <a:gd name="connsiteX11" fmla="*/ 99323 w 1874783"/>
              <a:gd name="connsiteY11" fmla="*/ 1229108 h 1709168"/>
              <a:gd name="connsiteX12" fmla="*/ 251723 w 1874783"/>
              <a:gd name="connsiteY12" fmla="*/ 1381508 h 1709168"/>
              <a:gd name="connsiteX13" fmla="*/ 388883 w 1874783"/>
              <a:gd name="connsiteY13" fmla="*/ 1472948 h 1709168"/>
              <a:gd name="connsiteX14" fmla="*/ 457463 w 1874783"/>
              <a:gd name="connsiteY14" fmla="*/ 1503428 h 1709168"/>
              <a:gd name="connsiteX15" fmla="*/ 678443 w 1874783"/>
              <a:gd name="connsiteY15" fmla="*/ 1632968 h 1709168"/>
              <a:gd name="connsiteX16" fmla="*/ 922283 w 1874783"/>
              <a:gd name="connsiteY16" fmla="*/ 1709168 h 1709168"/>
              <a:gd name="connsiteX17" fmla="*/ 1272803 w 1874783"/>
              <a:gd name="connsiteY17" fmla="*/ 1671068 h 1709168"/>
              <a:gd name="connsiteX18" fmla="*/ 1409963 w 1874783"/>
              <a:gd name="connsiteY18" fmla="*/ 1617728 h 1709168"/>
              <a:gd name="connsiteX19" fmla="*/ 1615703 w 1874783"/>
              <a:gd name="connsiteY19" fmla="*/ 1511048 h 1709168"/>
              <a:gd name="connsiteX20" fmla="*/ 1730003 w 1874783"/>
              <a:gd name="connsiteY20" fmla="*/ 1366268 h 1709168"/>
              <a:gd name="connsiteX21" fmla="*/ 1821443 w 1874783"/>
              <a:gd name="connsiteY21" fmla="*/ 1221488 h 1709168"/>
              <a:gd name="connsiteX22" fmla="*/ 1874783 w 1874783"/>
              <a:gd name="connsiteY22" fmla="*/ 1023368 h 1709168"/>
              <a:gd name="connsiteX23" fmla="*/ 1714763 w 1874783"/>
              <a:gd name="connsiteY23" fmla="*/ 398528 h 1709168"/>
              <a:gd name="connsiteX24" fmla="*/ 1470923 w 1874783"/>
              <a:gd name="connsiteY24" fmla="*/ 25148 h 1709168"/>
              <a:gd name="connsiteX25" fmla="*/ 1417583 w 1874783"/>
              <a:gd name="connsiteY25" fmla="*/ 2288 h 1709168"/>
              <a:gd name="connsiteX26" fmla="*/ 1303283 w 1874783"/>
              <a:gd name="connsiteY26" fmla="*/ 2288 h 1709168"/>
              <a:gd name="connsiteX0" fmla="*/ 1470923 w 1874783"/>
              <a:gd name="connsiteY0" fmla="*/ 482348 h 1709168"/>
              <a:gd name="connsiteX1" fmla="*/ 1455683 w 1874783"/>
              <a:gd name="connsiteY1" fmla="*/ 444248 h 1709168"/>
              <a:gd name="connsiteX2" fmla="*/ 1387103 w 1874783"/>
              <a:gd name="connsiteY2" fmla="*/ 413768 h 1709168"/>
              <a:gd name="connsiteX3" fmla="*/ 1310903 w 1874783"/>
              <a:gd name="connsiteY3" fmla="*/ 390908 h 1709168"/>
              <a:gd name="connsiteX4" fmla="*/ 731783 w 1874783"/>
              <a:gd name="connsiteY4" fmla="*/ 413768 h 1709168"/>
              <a:gd name="connsiteX5" fmla="*/ 274583 w 1874783"/>
              <a:gd name="connsiteY5" fmla="*/ 467108 h 1709168"/>
              <a:gd name="connsiteX6" fmla="*/ 91703 w 1874783"/>
              <a:gd name="connsiteY6" fmla="*/ 543308 h 1709168"/>
              <a:gd name="connsiteX7" fmla="*/ 61223 w 1874783"/>
              <a:gd name="connsiteY7" fmla="*/ 589028 h 1709168"/>
              <a:gd name="connsiteX8" fmla="*/ 7883 w 1874783"/>
              <a:gd name="connsiteY8" fmla="*/ 657608 h 1709168"/>
              <a:gd name="connsiteX9" fmla="*/ 263 w 1874783"/>
              <a:gd name="connsiteY9" fmla="*/ 718568 h 1709168"/>
              <a:gd name="connsiteX10" fmla="*/ 99323 w 1874783"/>
              <a:gd name="connsiteY10" fmla="*/ 1229108 h 1709168"/>
              <a:gd name="connsiteX11" fmla="*/ 251723 w 1874783"/>
              <a:gd name="connsiteY11" fmla="*/ 1381508 h 1709168"/>
              <a:gd name="connsiteX12" fmla="*/ 388883 w 1874783"/>
              <a:gd name="connsiteY12" fmla="*/ 1472948 h 1709168"/>
              <a:gd name="connsiteX13" fmla="*/ 457463 w 1874783"/>
              <a:gd name="connsiteY13" fmla="*/ 1503428 h 1709168"/>
              <a:gd name="connsiteX14" fmla="*/ 678443 w 1874783"/>
              <a:gd name="connsiteY14" fmla="*/ 1632968 h 1709168"/>
              <a:gd name="connsiteX15" fmla="*/ 922283 w 1874783"/>
              <a:gd name="connsiteY15" fmla="*/ 1709168 h 1709168"/>
              <a:gd name="connsiteX16" fmla="*/ 1272803 w 1874783"/>
              <a:gd name="connsiteY16" fmla="*/ 1671068 h 1709168"/>
              <a:gd name="connsiteX17" fmla="*/ 1409963 w 1874783"/>
              <a:gd name="connsiteY17" fmla="*/ 1617728 h 1709168"/>
              <a:gd name="connsiteX18" fmla="*/ 1615703 w 1874783"/>
              <a:gd name="connsiteY18" fmla="*/ 1511048 h 1709168"/>
              <a:gd name="connsiteX19" fmla="*/ 1730003 w 1874783"/>
              <a:gd name="connsiteY19" fmla="*/ 1366268 h 1709168"/>
              <a:gd name="connsiteX20" fmla="*/ 1821443 w 1874783"/>
              <a:gd name="connsiteY20" fmla="*/ 1221488 h 1709168"/>
              <a:gd name="connsiteX21" fmla="*/ 1874783 w 1874783"/>
              <a:gd name="connsiteY21" fmla="*/ 1023368 h 1709168"/>
              <a:gd name="connsiteX22" fmla="*/ 1714763 w 1874783"/>
              <a:gd name="connsiteY22" fmla="*/ 398528 h 1709168"/>
              <a:gd name="connsiteX23" fmla="*/ 1470923 w 1874783"/>
              <a:gd name="connsiteY23" fmla="*/ 25148 h 1709168"/>
              <a:gd name="connsiteX24" fmla="*/ 1417583 w 1874783"/>
              <a:gd name="connsiteY24" fmla="*/ 2288 h 1709168"/>
              <a:gd name="connsiteX25" fmla="*/ 1303283 w 1874783"/>
              <a:gd name="connsiteY25" fmla="*/ 2288 h 1709168"/>
              <a:gd name="connsiteX0" fmla="*/ 1470923 w 1874783"/>
              <a:gd name="connsiteY0" fmla="*/ 482348 h 1709168"/>
              <a:gd name="connsiteX1" fmla="*/ 1387103 w 1874783"/>
              <a:gd name="connsiteY1" fmla="*/ 413768 h 1709168"/>
              <a:gd name="connsiteX2" fmla="*/ 1310903 w 1874783"/>
              <a:gd name="connsiteY2" fmla="*/ 390908 h 1709168"/>
              <a:gd name="connsiteX3" fmla="*/ 731783 w 1874783"/>
              <a:gd name="connsiteY3" fmla="*/ 413768 h 1709168"/>
              <a:gd name="connsiteX4" fmla="*/ 274583 w 1874783"/>
              <a:gd name="connsiteY4" fmla="*/ 467108 h 1709168"/>
              <a:gd name="connsiteX5" fmla="*/ 91703 w 1874783"/>
              <a:gd name="connsiteY5" fmla="*/ 543308 h 1709168"/>
              <a:gd name="connsiteX6" fmla="*/ 61223 w 1874783"/>
              <a:gd name="connsiteY6" fmla="*/ 589028 h 1709168"/>
              <a:gd name="connsiteX7" fmla="*/ 7883 w 1874783"/>
              <a:gd name="connsiteY7" fmla="*/ 657608 h 1709168"/>
              <a:gd name="connsiteX8" fmla="*/ 263 w 1874783"/>
              <a:gd name="connsiteY8" fmla="*/ 718568 h 1709168"/>
              <a:gd name="connsiteX9" fmla="*/ 99323 w 1874783"/>
              <a:gd name="connsiteY9" fmla="*/ 1229108 h 1709168"/>
              <a:gd name="connsiteX10" fmla="*/ 251723 w 1874783"/>
              <a:gd name="connsiteY10" fmla="*/ 1381508 h 1709168"/>
              <a:gd name="connsiteX11" fmla="*/ 388883 w 1874783"/>
              <a:gd name="connsiteY11" fmla="*/ 1472948 h 1709168"/>
              <a:gd name="connsiteX12" fmla="*/ 457463 w 1874783"/>
              <a:gd name="connsiteY12" fmla="*/ 1503428 h 1709168"/>
              <a:gd name="connsiteX13" fmla="*/ 678443 w 1874783"/>
              <a:gd name="connsiteY13" fmla="*/ 1632968 h 1709168"/>
              <a:gd name="connsiteX14" fmla="*/ 922283 w 1874783"/>
              <a:gd name="connsiteY14" fmla="*/ 1709168 h 1709168"/>
              <a:gd name="connsiteX15" fmla="*/ 1272803 w 1874783"/>
              <a:gd name="connsiteY15" fmla="*/ 1671068 h 1709168"/>
              <a:gd name="connsiteX16" fmla="*/ 1409963 w 1874783"/>
              <a:gd name="connsiteY16" fmla="*/ 1617728 h 1709168"/>
              <a:gd name="connsiteX17" fmla="*/ 1615703 w 1874783"/>
              <a:gd name="connsiteY17" fmla="*/ 1511048 h 1709168"/>
              <a:gd name="connsiteX18" fmla="*/ 1730003 w 1874783"/>
              <a:gd name="connsiteY18" fmla="*/ 1366268 h 1709168"/>
              <a:gd name="connsiteX19" fmla="*/ 1821443 w 1874783"/>
              <a:gd name="connsiteY19" fmla="*/ 1221488 h 1709168"/>
              <a:gd name="connsiteX20" fmla="*/ 1874783 w 1874783"/>
              <a:gd name="connsiteY20" fmla="*/ 1023368 h 1709168"/>
              <a:gd name="connsiteX21" fmla="*/ 1714763 w 1874783"/>
              <a:gd name="connsiteY21" fmla="*/ 398528 h 1709168"/>
              <a:gd name="connsiteX22" fmla="*/ 1470923 w 1874783"/>
              <a:gd name="connsiteY22" fmla="*/ 25148 h 1709168"/>
              <a:gd name="connsiteX23" fmla="*/ 1417583 w 1874783"/>
              <a:gd name="connsiteY23" fmla="*/ 2288 h 1709168"/>
              <a:gd name="connsiteX24" fmla="*/ 1303283 w 1874783"/>
              <a:gd name="connsiteY24" fmla="*/ 2288 h 1709168"/>
              <a:gd name="connsiteX0" fmla="*/ 1470923 w 1874783"/>
              <a:gd name="connsiteY0" fmla="*/ 482348 h 1709168"/>
              <a:gd name="connsiteX1" fmla="*/ 1310903 w 1874783"/>
              <a:gd name="connsiteY1" fmla="*/ 390908 h 1709168"/>
              <a:gd name="connsiteX2" fmla="*/ 731783 w 1874783"/>
              <a:gd name="connsiteY2" fmla="*/ 413768 h 1709168"/>
              <a:gd name="connsiteX3" fmla="*/ 274583 w 1874783"/>
              <a:gd name="connsiteY3" fmla="*/ 467108 h 1709168"/>
              <a:gd name="connsiteX4" fmla="*/ 91703 w 1874783"/>
              <a:gd name="connsiteY4" fmla="*/ 543308 h 1709168"/>
              <a:gd name="connsiteX5" fmla="*/ 61223 w 1874783"/>
              <a:gd name="connsiteY5" fmla="*/ 589028 h 1709168"/>
              <a:gd name="connsiteX6" fmla="*/ 7883 w 1874783"/>
              <a:gd name="connsiteY6" fmla="*/ 657608 h 1709168"/>
              <a:gd name="connsiteX7" fmla="*/ 263 w 1874783"/>
              <a:gd name="connsiteY7" fmla="*/ 718568 h 1709168"/>
              <a:gd name="connsiteX8" fmla="*/ 99323 w 1874783"/>
              <a:gd name="connsiteY8" fmla="*/ 1229108 h 1709168"/>
              <a:gd name="connsiteX9" fmla="*/ 251723 w 1874783"/>
              <a:gd name="connsiteY9" fmla="*/ 1381508 h 1709168"/>
              <a:gd name="connsiteX10" fmla="*/ 388883 w 1874783"/>
              <a:gd name="connsiteY10" fmla="*/ 1472948 h 1709168"/>
              <a:gd name="connsiteX11" fmla="*/ 457463 w 1874783"/>
              <a:gd name="connsiteY11" fmla="*/ 1503428 h 1709168"/>
              <a:gd name="connsiteX12" fmla="*/ 678443 w 1874783"/>
              <a:gd name="connsiteY12" fmla="*/ 1632968 h 1709168"/>
              <a:gd name="connsiteX13" fmla="*/ 922283 w 1874783"/>
              <a:gd name="connsiteY13" fmla="*/ 1709168 h 1709168"/>
              <a:gd name="connsiteX14" fmla="*/ 1272803 w 1874783"/>
              <a:gd name="connsiteY14" fmla="*/ 1671068 h 1709168"/>
              <a:gd name="connsiteX15" fmla="*/ 1409963 w 1874783"/>
              <a:gd name="connsiteY15" fmla="*/ 1617728 h 1709168"/>
              <a:gd name="connsiteX16" fmla="*/ 1615703 w 1874783"/>
              <a:gd name="connsiteY16" fmla="*/ 1511048 h 1709168"/>
              <a:gd name="connsiteX17" fmla="*/ 1730003 w 1874783"/>
              <a:gd name="connsiteY17" fmla="*/ 1366268 h 1709168"/>
              <a:gd name="connsiteX18" fmla="*/ 1821443 w 1874783"/>
              <a:gd name="connsiteY18" fmla="*/ 1221488 h 1709168"/>
              <a:gd name="connsiteX19" fmla="*/ 1874783 w 1874783"/>
              <a:gd name="connsiteY19" fmla="*/ 1023368 h 1709168"/>
              <a:gd name="connsiteX20" fmla="*/ 1714763 w 1874783"/>
              <a:gd name="connsiteY20" fmla="*/ 398528 h 1709168"/>
              <a:gd name="connsiteX21" fmla="*/ 1470923 w 1874783"/>
              <a:gd name="connsiteY21" fmla="*/ 25148 h 1709168"/>
              <a:gd name="connsiteX22" fmla="*/ 1417583 w 1874783"/>
              <a:gd name="connsiteY22" fmla="*/ 2288 h 1709168"/>
              <a:gd name="connsiteX23" fmla="*/ 1303283 w 1874783"/>
              <a:gd name="connsiteY23" fmla="*/ 2288 h 1709168"/>
              <a:gd name="connsiteX0" fmla="*/ 1470923 w 1874783"/>
              <a:gd name="connsiteY0" fmla="*/ 482348 h 1709168"/>
              <a:gd name="connsiteX1" fmla="*/ 1310903 w 1874783"/>
              <a:gd name="connsiteY1" fmla="*/ 390908 h 1709168"/>
              <a:gd name="connsiteX2" fmla="*/ 754643 w 1874783"/>
              <a:gd name="connsiteY2" fmla="*/ 345188 h 1709168"/>
              <a:gd name="connsiteX3" fmla="*/ 274583 w 1874783"/>
              <a:gd name="connsiteY3" fmla="*/ 467108 h 1709168"/>
              <a:gd name="connsiteX4" fmla="*/ 91703 w 1874783"/>
              <a:gd name="connsiteY4" fmla="*/ 543308 h 1709168"/>
              <a:gd name="connsiteX5" fmla="*/ 61223 w 1874783"/>
              <a:gd name="connsiteY5" fmla="*/ 589028 h 1709168"/>
              <a:gd name="connsiteX6" fmla="*/ 7883 w 1874783"/>
              <a:gd name="connsiteY6" fmla="*/ 657608 h 1709168"/>
              <a:gd name="connsiteX7" fmla="*/ 263 w 1874783"/>
              <a:gd name="connsiteY7" fmla="*/ 718568 h 1709168"/>
              <a:gd name="connsiteX8" fmla="*/ 99323 w 1874783"/>
              <a:gd name="connsiteY8" fmla="*/ 1229108 h 1709168"/>
              <a:gd name="connsiteX9" fmla="*/ 251723 w 1874783"/>
              <a:gd name="connsiteY9" fmla="*/ 1381508 h 1709168"/>
              <a:gd name="connsiteX10" fmla="*/ 388883 w 1874783"/>
              <a:gd name="connsiteY10" fmla="*/ 1472948 h 1709168"/>
              <a:gd name="connsiteX11" fmla="*/ 457463 w 1874783"/>
              <a:gd name="connsiteY11" fmla="*/ 1503428 h 1709168"/>
              <a:gd name="connsiteX12" fmla="*/ 678443 w 1874783"/>
              <a:gd name="connsiteY12" fmla="*/ 1632968 h 1709168"/>
              <a:gd name="connsiteX13" fmla="*/ 922283 w 1874783"/>
              <a:gd name="connsiteY13" fmla="*/ 1709168 h 1709168"/>
              <a:gd name="connsiteX14" fmla="*/ 1272803 w 1874783"/>
              <a:gd name="connsiteY14" fmla="*/ 1671068 h 1709168"/>
              <a:gd name="connsiteX15" fmla="*/ 1409963 w 1874783"/>
              <a:gd name="connsiteY15" fmla="*/ 1617728 h 1709168"/>
              <a:gd name="connsiteX16" fmla="*/ 1615703 w 1874783"/>
              <a:gd name="connsiteY16" fmla="*/ 1511048 h 1709168"/>
              <a:gd name="connsiteX17" fmla="*/ 1730003 w 1874783"/>
              <a:gd name="connsiteY17" fmla="*/ 1366268 h 1709168"/>
              <a:gd name="connsiteX18" fmla="*/ 1821443 w 1874783"/>
              <a:gd name="connsiteY18" fmla="*/ 1221488 h 1709168"/>
              <a:gd name="connsiteX19" fmla="*/ 1874783 w 1874783"/>
              <a:gd name="connsiteY19" fmla="*/ 1023368 h 1709168"/>
              <a:gd name="connsiteX20" fmla="*/ 1714763 w 1874783"/>
              <a:gd name="connsiteY20" fmla="*/ 398528 h 1709168"/>
              <a:gd name="connsiteX21" fmla="*/ 1470923 w 1874783"/>
              <a:gd name="connsiteY21" fmla="*/ 25148 h 1709168"/>
              <a:gd name="connsiteX22" fmla="*/ 1417583 w 1874783"/>
              <a:gd name="connsiteY22" fmla="*/ 2288 h 1709168"/>
              <a:gd name="connsiteX23" fmla="*/ 1303283 w 1874783"/>
              <a:gd name="connsiteY23" fmla="*/ 2288 h 1709168"/>
              <a:gd name="connsiteX0" fmla="*/ 1470923 w 1874783"/>
              <a:gd name="connsiteY0" fmla="*/ 482348 h 1709168"/>
              <a:gd name="connsiteX1" fmla="*/ 1310903 w 1874783"/>
              <a:gd name="connsiteY1" fmla="*/ 390908 h 1709168"/>
              <a:gd name="connsiteX2" fmla="*/ 754643 w 1874783"/>
              <a:gd name="connsiteY2" fmla="*/ 345188 h 1709168"/>
              <a:gd name="connsiteX3" fmla="*/ 274583 w 1874783"/>
              <a:gd name="connsiteY3" fmla="*/ 467108 h 1709168"/>
              <a:gd name="connsiteX4" fmla="*/ 91703 w 1874783"/>
              <a:gd name="connsiteY4" fmla="*/ 543308 h 1709168"/>
              <a:gd name="connsiteX5" fmla="*/ 7883 w 1874783"/>
              <a:gd name="connsiteY5" fmla="*/ 657608 h 1709168"/>
              <a:gd name="connsiteX6" fmla="*/ 263 w 1874783"/>
              <a:gd name="connsiteY6" fmla="*/ 718568 h 1709168"/>
              <a:gd name="connsiteX7" fmla="*/ 99323 w 1874783"/>
              <a:gd name="connsiteY7" fmla="*/ 1229108 h 1709168"/>
              <a:gd name="connsiteX8" fmla="*/ 251723 w 1874783"/>
              <a:gd name="connsiteY8" fmla="*/ 1381508 h 1709168"/>
              <a:gd name="connsiteX9" fmla="*/ 388883 w 1874783"/>
              <a:gd name="connsiteY9" fmla="*/ 1472948 h 1709168"/>
              <a:gd name="connsiteX10" fmla="*/ 457463 w 1874783"/>
              <a:gd name="connsiteY10" fmla="*/ 1503428 h 1709168"/>
              <a:gd name="connsiteX11" fmla="*/ 678443 w 1874783"/>
              <a:gd name="connsiteY11" fmla="*/ 1632968 h 1709168"/>
              <a:gd name="connsiteX12" fmla="*/ 922283 w 1874783"/>
              <a:gd name="connsiteY12" fmla="*/ 1709168 h 1709168"/>
              <a:gd name="connsiteX13" fmla="*/ 1272803 w 1874783"/>
              <a:gd name="connsiteY13" fmla="*/ 1671068 h 1709168"/>
              <a:gd name="connsiteX14" fmla="*/ 1409963 w 1874783"/>
              <a:gd name="connsiteY14" fmla="*/ 1617728 h 1709168"/>
              <a:gd name="connsiteX15" fmla="*/ 1615703 w 1874783"/>
              <a:gd name="connsiteY15" fmla="*/ 1511048 h 1709168"/>
              <a:gd name="connsiteX16" fmla="*/ 1730003 w 1874783"/>
              <a:gd name="connsiteY16" fmla="*/ 1366268 h 1709168"/>
              <a:gd name="connsiteX17" fmla="*/ 1821443 w 1874783"/>
              <a:gd name="connsiteY17" fmla="*/ 1221488 h 1709168"/>
              <a:gd name="connsiteX18" fmla="*/ 1874783 w 1874783"/>
              <a:gd name="connsiteY18" fmla="*/ 1023368 h 1709168"/>
              <a:gd name="connsiteX19" fmla="*/ 1714763 w 1874783"/>
              <a:gd name="connsiteY19" fmla="*/ 398528 h 1709168"/>
              <a:gd name="connsiteX20" fmla="*/ 1470923 w 1874783"/>
              <a:gd name="connsiteY20" fmla="*/ 25148 h 1709168"/>
              <a:gd name="connsiteX21" fmla="*/ 1417583 w 1874783"/>
              <a:gd name="connsiteY21" fmla="*/ 2288 h 1709168"/>
              <a:gd name="connsiteX22" fmla="*/ 1303283 w 1874783"/>
              <a:gd name="connsiteY22" fmla="*/ 2288 h 1709168"/>
              <a:gd name="connsiteX0" fmla="*/ 1470686 w 1874546"/>
              <a:gd name="connsiteY0" fmla="*/ 482348 h 1709168"/>
              <a:gd name="connsiteX1" fmla="*/ 1310666 w 1874546"/>
              <a:gd name="connsiteY1" fmla="*/ 390908 h 1709168"/>
              <a:gd name="connsiteX2" fmla="*/ 754406 w 1874546"/>
              <a:gd name="connsiteY2" fmla="*/ 345188 h 1709168"/>
              <a:gd name="connsiteX3" fmla="*/ 274346 w 1874546"/>
              <a:gd name="connsiteY3" fmla="*/ 467108 h 1709168"/>
              <a:gd name="connsiteX4" fmla="*/ 91466 w 1874546"/>
              <a:gd name="connsiteY4" fmla="*/ 543308 h 1709168"/>
              <a:gd name="connsiteX5" fmla="*/ 26 w 1874546"/>
              <a:gd name="connsiteY5" fmla="*/ 718568 h 1709168"/>
              <a:gd name="connsiteX6" fmla="*/ 99086 w 1874546"/>
              <a:gd name="connsiteY6" fmla="*/ 1229108 h 1709168"/>
              <a:gd name="connsiteX7" fmla="*/ 251486 w 1874546"/>
              <a:gd name="connsiteY7" fmla="*/ 1381508 h 1709168"/>
              <a:gd name="connsiteX8" fmla="*/ 388646 w 1874546"/>
              <a:gd name="connsiteY8" fmla="*/ 1472948 h 1709168"/>
              <a:gd name="connsiteX9" fmla="*/ 457226 w 1874546"/>
              <a:gd name="connsiteY9" fmla="*/ 1503428 h 1709168"/>
              <a:gd name="connsiteX10" fmla="*/ 678206 w 1874546"/>
              <a:gd name="connsiteY10" fmla="*/ 1632968 h 1709168"/>
              <a:gd name="connsiteX11" fmla="*/ 922046 w 1874546"/>
              <a:gd name="connsiteY11" fmla="*/ 1709168 h 1709168"/>
              <a:gd name="connsiteX12" fmla="*/ 1272566 w 1874546"/>
              <a:gd name="connsiteY12" fmla="*/ 1671068 h 1709168"/>
              <a:gd name="connsiteX13" fmla="*/ 1409726 w 1874546"/>
              <a:gd name="connsiteY13" fmla="*/ 1617728 h 1709168"/>
              <a:gd name="connsiteX14" fmla="*/ 1615466 w 1874546"/>
              <a:gd name="connsiteY14" fmla="*/ 1511048 h 1709168"/>
              <a:gd name="connsiteX15" fmla="*/ 1729766 w 1874546"/>
              <a:gd name="connsiteY15" fmla="*/ 1366268 h 1709168"/>
              <a:gd name="connsiteX16" fmla="*/ 1821206 w 1874546"/>
              <a:gd name="connsiteY16" fmla="*/ 1221488 h 1709168"/>
              <a:gd name="connsiteX17" fmla="*/ 1874546 w 1874546"/>
              <a:gd name="connsiteY17" fmla="*/ 1023368 h 1709168"/>
              <a:gd name="connsiteX18" fmla="*/ 1714526 w 1874546"/>
              <a:gd name="connsiteY18" fmla="*/ 398528 h 1709168"/>
              <a:gd name="connsiteX19" fmla="*/ 1470686 w 1874546"/>
              <a:gd name="connsiteY19" fmla="*/ 25148 h 1709168"/>
              <a:gd name="connsiteX20" fmla="*/ 1417346 w 1874546"/>
              <a:gd name="connsiteY20" fmla="*/ 2288 h 1709168"/>
              <a:gd name="connsiteX21" fmla="*/ 1303046 w 1874546"/>
              <a:gd name="connsiteY21" fmla="*/ 2288 h 1709168"/>
              <a:gd name="connsiteX0" fmla="*/ 1470686 w 1874546"/>
              <a:gd name="connsiteY0" fmla="*/ 482348 h 1709168"/>
              <a:gd name="connsiteX1" fmla="*/ 1310666 w 1874546"/>
              <a:gd name="connsiteY1" fmla="*/ 390908 h 1709168"/>
              <a:gd name="connsiteX2" fmla="*/ 754406 w 1874546"/>
              <a:gd name="connsiteY2" fmla="*/ 345188 h 1709168"/>
              <a:gd name="connsiteX3" fmla="*/ 274346 w 1874546"/>
              <a:gd name="connsiteY3" fmla="*/ 467108 h 1709168"/>
              <a:gd name="connsiteX4" fmla="*/ 91466 w 1874546"/>
              <a:gd name="connsiteY4" fmla="*/ 543308 h 1709168"/>
              <a:gd name="connsiteX5" fmla="*/ 26 w 1874546"/>
              <a:gd name="connsiteY5" fmla="*/ 718568 h 1709168"/>
              <a:gd name="connsiteX6" fmla="*/ 99086 w 1874546"/>
              <a:gd name="connsiteY6" fmla="*/ 1229108 h 1709168"/>
              <a:gd name="connsiteX7" fmla="*/ 251486 w 1874546"/>
              <a:gd name="connsiteY7" fmla="*/ 1381508 h 1709168"/>
              <a:gd name="connsiteX8" fmla="*/ 388646 w 1874546"/>
              <a:gd name="connsiteY8" fmla="*/ 1472948 h 1709168"/>
              <a:gd name="connsiteX9" fmla="*/ 678206 w 1874546"/>
              <a:gd name="connsiteY9" fmla="*/ 1632968 h 1709168"/>
              <a:gd name="connsiteX10" fmla="*/ 922046 w 1874546"/>
              <a:gd name="connsiteY10" fmla="*/ 1709168 h 1709168"/>
              <a:gd name="connsiteX11" fmla="*/ 1272566 w 1874546"/>
              <a:gd name="connsiteY11" fmla="*/ 1671068 h 1709168"/>
              <a:gd name="connsiteX12" fmla="*/ 1409726 w 1874546"/>
              <a:gd name="connsiteY12" fmla="*/ 1617728 h 1709168"/>
              <a:gd name="connsiteX13" fmla="*/ 1615466 w 1874546"/>
              <a:gd name="connsiteY13" fmla="*/ 1511048 h 1709168"/>
              <a:gd name="connsiteX14" fmla="*/ 1729766 w 1874546"/>
              <a:gd name="connsiteY14" fmla="*/ 1366268 h 1709168"/>
              <a:gd name="connsiteX15" fmla="*/ 1821206 w 1874546"/>
              <a:gd name="connsiteY15" fmla="*/ 1221488 h 1709168"/>
              <a:gd name="connsiteX16" fmla="*/ 1874546 w 1874546"/>
              <a:gd name="connsiteY16" fmla="*/ 1023368 h 1709168"/>
              <a:gd name="connsiteX17" fmla="*/ 1714526 w 1874546"/>
              <a:gd name="connsiteY17" fmla="*/ 398528 h 1709168"/>
              <a:gd name="connsiteX18" fmla="*/ 1470686 w 1874546"/>
              <a:gd name="connsiteY18" fmla="*/ 25148 h 1709168"/>
              <a:gd name="connsiteX19" fmla="*/ 1417346 w 1874546"/>
              <a:gd name="connsiteY19" fmla="*/ 2288 h 1709168"/>
              <a:gd name="connsiteX20" fmla="*/ 1303046 w 1874546"/>
              <a:gd name="connsiteY20" fmla="*/ 2288 h 1709168"/>
              <a:gd name="connsiteX0" fmla="*/ 1470686 w 1874546"/>
              <a:gd name="connsiteY0" fmla="*/ 482348 h 1709168"/>
              <a:gd name="connsiteX1" fmla="*/ 1310666 w 1874546"/>
              <a:gd name="connsiteY1" fmla="*/ 390908 h 1709168"/>
              <a:gd name="connsiteX2" fmla="*/ 754406 w 1874546"/>
              <a:gd name="connsiteY2" fmla="*/ 345188 h 1709168"/>
              <a:gd name="connsiteX3" fmla="*/ 274346 w 1874546"/>
              <a:gd name="connsiteY3" fmla="*/ 467108 h 1709168"/>
              <a:gd name="connsiteX4" fmla="*/ 91466 w 1874546"/>
              <a:gd name="connsiteY4" fmla="*/ 543308 h 1709168"/>
              <a:gd name="connsiteX5" fmla="*/ 26 w 1874546"/>
              <a:gd name="connsiteY5" fmla="*/ 718568 h 1709168"/>
              <a:gd name="connsiteX6" fmla="*/ 99086 w 1874546"/>
              <a:gd name="connsiteY6" fmla="*/ 1229108 h 1709168"/>
              <a:gd name="connsiteX7" fmla="*/ 251486 w 1874546"/>
              <a:gd name="connsiteY7" fmla="*/ 1381508 h 1709168"/>
              <a:gd name="connsiteX8" fmla="*/ 388646 w 1874546"/>
              <a:gd name="connsiteY8" fmla="*/ 1472948 h 1709168"/>
              <a:gd name="connsiteX9" fmla="*/ 678206 w 1874546"/>
              <a:gd name="connsiteY9" fmla="*/ 1632968 h 1709168"/>
              <a:gd name="connsiteX10" fmla="*/ 922046 w 1874546"/>
              <a:gd name="connsiteY10" fmla="*/ 1709168 h 1709168"/>
              <a:gd name="connsiteX11" fmla="*/ 1272566 w 1874546"/>
              <a:gd name="connsiteY11" fmla="*/ 1671068 h 1709168"/>
              <a:gd name="connsiteX12" fmla="*/ 1409726 w 1874546"/>
              <a:gd name="connsiteY12" fmla="*/ 1617728 h 1709168"/>
              <a:gd name="connsiteX13" fmla="*/ 1615466 w 1874546"/>
              <a:gd name="connsiteY13" fmla="*/ 1511048 h 1709168"/>
              <a:gd name="connsiteX14" fmla="*/ 1821206 w 1874546"/>
              <a:gd name="connsiteY14" fmla="*/ 1221488 h 1709168"/>
              <a:gd name="connsiteX15" fmla="*/ 1874546 w 1874546"/>
              <a:gd name="connsiteY15" fmla="*/ 1023368 h 1709168"/>
              <a:gd name="connsiteX16" fmla="*/ 1714526 w 1874546"/>
              <a:gd name="connsiteY16" fmla="*/ 398528 h 1709168"/>
              <a:gd name="connsiteX17" fmla="*/ 1470686 w 1874546"/>
              <a:gd name="connsiteY17" fmla="*/ 25148 h 1709168"/>
              <a:gd name="connsiteX18" fmla="*/ 1417346 w 1874546"/>
              <a:gd name="connsiteY18" fmla="*/ 2288 h 1709168"/>
              <a:gd name="connsiteX19" fmla="*/ 1303046 w 1874546"/>
              <a:gd name="connsiteY19" fmla="*/ 2288 h 1709168"/>
              <a:gd name="connsiteX0" fmla="*/ 1470686 w 1874546"/>
              <a:gd name="connsiteY0" fmla="*/ 492441 h 1719261"/>
              <a:gd name="connsiteX1" fmla="*/ 1310666 w 1874546"/>
              <a:gd name="connsiteY1" fmla="*/ 401001 h 1719261"/>
              <a:gd name="connsiteX2" fmla="*/ 754406 w 1874546"/>
              <a:gd name="connsiteY2" fmla="*/ 355281 h 1719261"/>
              <a:gd name="connsiteX3" fmla="*/ 274346 w 1874546"/>
              <a:gd name="connsiteY3" fmla="*/ 477201 h 1719261"/>
              <a:gd name="connsiteX4" fmla="*/ 91466 w 1874546"/>
              <a:gd name="connsiteY4" fmla="*/ 553401 h 1719261"/>
              <a:gd name="connsiteX5" fmla="*/ 26 w 1874546"/>
              <a:gd name="connsiteY5" fmla="*/ 728661 h 1719261"/>
              <a:gd name="connsiteX6" fmla="*/ 99086 w 1874546"/>
              <a:gd name="connsiteY6" fmla="*/ 1239201 h 1719261"/>
              <a:gd name="connsiteX7" fmla="*/ 251486 w 1874546"/>
              <a:gd name="connsiteY7" fmla="*/ 1391601 h 1719261"/>
              <a:gd name="connsiteX8" fmla="*/ 388646 w 1874546"/>
              <a:gd name="connsiteY8" fmla="*/ 1483041 h 1719261"/>
              <a:gd name="connsiteX9" fmla="*/ 678206 w 1874546"/>
              <a:gd name="connsiteY9" fmla="*/ 1643061 h 1719261"/>
              <a:gd name="connsiteX10" fmla="*/ 922046 w 1874546"/>
              <a:gd name="connsiteY10" fmla="*/ 1719261 h 1719261"/>
              <a:gd name="connsiteX11" fmla="*/ 1272566 w 1874546"/>
              <a:gd name="connsiteY11" fmla="*/ 1681161 h 1719261"/>
              <a:gd name="connsiteX12" fmla="*/ 1409726 w 1874546"/>
              <a:gd name="connsiteY12" fmla="*/ 1627821 h 1719261"/>
              <a:gd name="connsiteX13" fmla="*/ 1615466 w 1874546"/>
              <a:gd name="connsiteY13" fmla="*/ 1521141 h 1719261"/>
              <a:gd name="connsiteX14" fmla="*/ 1821206 w 1874546"/>
              <a:gd name="connsiteY14" fmla="*/ 1231581 h 1719261"/>
              <a:gd name="connsiteX15" fmla="*/ 1874546 w 1874546"/>
              <a:gd name="connsiteY15" fmla="*/ 1033461 h 1719261"/>
              <a:gd name="connsiteX16" fmla="*/ 1714526 w 1874546"/>
              <a:gd name="connsiteY16" fmla="*/ 408621 h 1719261"/>
              <a:gd name="connsiteX17" fmla="*/ 1470686 w 1874546"/>
              <a:gd name="connsiteY17" fmla="*/ 35241 h 1719261"/>
              <a:gd name="connsiteX18" fmla="*/ 1303046 w 1874546"/>
              <a:gd name="connsiteY18" fmla="*/ 12381 h 1719261"/>
              <a:gd name="connsiteX0" fmla="*/ 1470686 w 1874546"/>
              <a:gd name="connsiteY0" fmla="*/ 480060 h 1706880"/>
              <a:gd name="connsiteX1" fmla="*/ 1310666 w 1874546"/>
              <a:gd name="connsiteY1" fmla="*/ 388620 h 1706880"/>
              <a:gd name="connsiteX2" fmla="*/ 754406 w 1874546"/>
              <a:gd name="connsiteY2" fmla="*/ 342900 h 1706880"/>
              <a:gd name="connsiteX3" fmla="*/ 274346 w 1874546"/>
              <a:gd name="connsiteY3" fmla="*/ 464820 h 1706880"/>
              <a:gd name="connsiteX4" fmla="*/ 91466 w 1874546"/>
              <a:gd name="connsiteY4" fmla="*/ 541020 h 1706880"/>
              <a:gd name="connsiteX5" fmla="*/ 26 w 1874546"/>
              <a:gd name="connsiteY5" fmla="*/ 716280 h 1706880"/>
              <a:gd name="connsiteX6" fmla="*/ 99086 w 1874546"/>
              <a:gd name="connsiteY6" fmla="*/ 1226820 h 1706880"/>
              <a:gd name="connsiteX7" fmla="*/ 251486 w 1874546"/>
              <a:gd name="connsiteY7" fmla="*/ 1379220 h 1706880"/>
              <a:gd name="connsiteX8" fmla="*/ 388646 w 1874546"/>
              <a:gd name="connsiteY8" fmla="*/ 1470660 h 1706880"/>
              <a:gd name="connsiteX9" fmla="*/ 678206 w 1874546"/>
              <a:gd name="connsiteY9" fmla="*/ 1630680 h 1706880"/>
              <a:gd name="connsiteX10" fmla="*/ 922046 w 1874546"/>
              <a:gd name="connsiteY10" fmla="*/ 1706880 h 1706880"/>
              <a:gd name="connsiteX11" fmla="*/ 1272566 w 1874546"/>
              <a:gd name="connsiteY11" fmla="*/ 1668780 h 1706880"/>
              <a:gd name="connsiteX12" fmla="*/ 1409726 w 1874546"/>
              <a:gd name="connsiteY12" fmla="*/ 1615440 h 1706880"/>
              <a:gd name="connsiteX13" fmla="*/ 1615466 w 1874546"/>
              <a:gd name="connsiteY13" fmla="*/ 1508760 h 1706880"/>
              <a:gd name="connsiteX14" fmla="*/ 1821206 w 1874546"/>
              <a:gd name="connsiteY14" fmla="*/ 1219200 h 1706880"/>
              <a:gd name="connsiteX15" fmla="*/ 1874546 w 1874546"/>
              <a:gd name="connsiteY15" fmla="*/ 1021080 h 1706880"/>
              <a:gd name="connsiteX16" fmla="*/ 1714526 w 1874546"/>
              <a:gd name="connsiteY16" fmla="*/ 396240 h 1706880"/>
              <a:gd name="connsiteX17" fmla="*/ 1303046 w 1874546"/>
              <a:gd name="connsiteY17" fmla="*/ 0 h 1706880"/>
              <a:gd name="connsiteX0" fmla="*/ 1470686 w 1874546"/>
              <a:gd name="connsiteY0" fmla="*/ 480060 h 1706880"/>
              <a:gd name="connsiteX1" fmla="*/ 1310666 w 1874546"/>
              <a:gd name="connsiteY1" fmla="*/ 388620 h 1706880"/>
              <a:gd name="connsiteX2" fmla="*/ 754406 w 1874546"/>
              <a:gd name="connsiteY2" fmla="*/ 342900 h 1706880"/>
              <a:gd name="connsiteX3" fmla="*/ 274346 w 1874546"/>
              <a:gd name="connsiteY3" fmla="*/ 464820 h 1706880"/>
              <a:gd name="connsiteX4" fmla="*/ 91466 w 1874546"/>
              <a:gd name="connsiteY4" fmla="*/ 541020 h 1706880"/>
              <a:gd name="connsiteX5" fmla="*/ 26 w 1874546"/>
              <a:gd name="connsiteY5" fmla="*/ 716280 h 1706880"/>
              <a:gd name="connsiteX6" fmla="*/ 99086 w 1874546"/>
              <a:gd name="connsiteY6" fmla="*/ 1226820 h 1706880"/>
              <a:gd name="connsiteX7" fmla="*/ 251486 w 1874546"/>
              <a:gd name="connsiteY7" fmla="*/ 1379220 h 1706880"/>
              <a:gd name="connsiteX8" fmla="*/ 678206 w 1874546"/>
              <a:gd name="connsiteY8" fmla="*/ 1630680 h 1706880"/>
              <a:gd name="connsiteX9" fmla="*/ 922046 w 1874546"/>
              <a:gd name="connsiteY9" fmla="*/ 1706880 h 1706880"/>
              <a:gd name="connsiteX10" fmla="*/ 1272566 w 1874546"/>
              <a:gd name="connsiteY10" fmla="*/ 1668780 h 1706880"/>
              <a:gd name="connsiteX11" fmla="*/ 1409726 w 1874546"/>
              <a:gd name="connsiteY11" fmla="*/ 1615440 h 1706880"/>
              <a:gd name="connsiteX12" fmla="*/ 1615466 w 1874546"/>
              <a:gd name="connsiteY12" fmla="*/ 1508760 h 1706880"/>
              <a:gd name="connsiteX13" fmla="*/ 1821206 w 1874546"/>
              <a:gd name="connsiteY13" fmla="*/ 1219200 h 1706880"/>
              <a:gd name="connsiteX14" fmla="*/ 1874546 w 1874546"/>
              <a:gd name="connsiteY14" fmla="*/ 1021080 h 1706880"/>
              <a:gd name="connsiteX15" fmla="*/ 1714526 w 1874546"/>
              <a:gd name="connsiteY15" fmla="*/ 396240 h 1706880"/>
              <a:gd name="connsiteX16" fmla="*/ 1303046 w 1874546"/>
              <a:gd name="connsiteY16" fmla="*/ 0 h 1706880"/>
              <a:gd name="connsiteX0" fmla="*/ 1470686 w 1874546"/>
              <a:gd name="connsiteY0" fmla="*/ 480060 h 1706880"/>
              <a:gd name="connsiteX1" fmla="*/ 1310666 w 1874546"/>
              <a:gd name="connsiteY1" fmla="*/ 388620 h 1706880"/>
              <a:gd name="connsiteX2" fmla="*/ 754406 w 1874546"/>
              <a:gd name="connsiteY2" fmla="*/ 342900 h 1706880"/>
              <a:gd name="connsiteX3" fmla="*/ 274346 w 1874546"/>
              <a:gd name="connsiteY3" fmla="*/ 464820 h 1706880"/>
              <a:gd name="connsiteX4" fmla="*/ 91466 w 1874546"/>
              <a:gd name="connsiteY4" fmla="*/ 541020 h 1706880"/>
              <a:gd name="connsiteX5" fmla="*/ 26 w 1874546"/>
              <a:gd name="connsiteY5" fmla="*/ 716280 h 1706880"/>
              <a:gd name="connsiteX6" fmla="*/ 99086 w 1874546"/>
              <a:gd name="connsiteY6" fmla="*/ 1226820 h 1706880"/>
              <a:gd name="connsiteX7" fmla="*/ 251486 w 1874546"/>
              <a:gd name="connsiteY7" fmla="*/ 1379220 h 1706880"/>
              <a:gd name="connsiteX8" fmla="*/ 678206 w 1874546"/>
              <a:gd name="connsiteY8" fmla="*/ 1630680 h 1706880"/>
              <a:gd name="connsiteX9" fmla="*/ 922046 w 1874546"/>
              <a:gd name="connsiteY9" fmla="*/ 1706880 h 1706880"/>
              <a:gd name="connsiteX10" fmla="*/ 1272566 w 1874546"/>
              <a:gd name="connsiteY10" fmla="*/ 1668780 h 1706880"/>
              <a:gd name="connsiteX11" fmla="*/ 1615466 w 1874546"/>
              <a:gd name="connsiteY11" fmla="*/ 1508760 h 1706880"/>
              <a:gd name="connsiteX12" fmla="*/ 1821206 w 1874546"/>
              <a:gd name="connsiteY12" fmla="*/ 1219200 h 1706880"/>
              <a:gd name="connsiteX13" fmla="*/ 1874546 w 1874546"/>
              <a:gd name="connsiteY13" fmla="*/ 1021080 h 1706880"/>
              <a:gd name="connsiteX14" fmla="*/ 1714526 w 1874546"/>
              <a:gd name="connsiteY14" fmla="*/ 396240 h 1706880"/>
              <a:gd name="connsiteX15" fmla="*/ 1303046 w 1874546"/>
              <a:gd name="connsiteY15" fmla="*/ 0 h 1706880"/>
              <a:gd name="connsiteX0" fmla="*/ 1482176 w 1886036"/>
              <a:gd name="connsiteY0" fmla="*/ 480060 h 1706880"/>
              <a:gd name="connsiteX1" fmla="*/ 1322156 w 1886036"/>
              <a:gd name="connsiteY1" fmla="*/ 388620 h 1706880"/>
              <a:gd name="connsiteX2" fmla="*/ 765896 w 1886036"/>
              <a:gd name="connsiteY2" fmla="*/ 342900 h 1706880"/>
              <a:gd name="connsiteX3" fmla="*/ 285836 w 1886036"/>
              <a:gd name="connsiteY3" fmla="*/ 464820 h 1706880"/>
              <a:gd name="connsiteX4" fmla="*/ 11516 w 1886036"/>
              <a:gd name="connsiteY4" fmla="*/ 716280 h 1706880"/>
              <a:gd name="connsiteX5" fmla="*/ 110576 w 1886036"/>
              <a:gd name="connsiteY5" fmla="*/ 1226820 h 1706880"/>
              <a:gd name="connsiteX6" fmla="*/ 262976 w 1886036"/>
              <a:gd name="connsiteY6" fmla="*/ 1379220 h 1706880"/>
              <a:gd name="connsiteX7" fmla="*/ 689696 w 1886036"/>
              <a:gd name="connsiteY7" fmla="*/ 1630680 h 1706880"/>
              <a:gd name="connsiteX8" fmla="*/ 933536 w 1886036"/>
              <a:gd name="connsiteY8" fmla="*/ 1706880 h 1706880"/>
              <a:gd name="connsiteX9" fmla="*/ 1284056 w 1886036"/>
              <a:gd name="connsiteY9" fmla="*/ 1668780 h 1706880"/>
              <a:gd name="connsiteX10" fmla="*/ 1626956 w 1886036"/>
              <a:gd name="connsiteY10" fmla="*/ 1508760 h 1706880"/>
              <a:gd name="connsiteX11" fmla="*/ 1832696 w 1886036"/>
              <a:gd name="connsiteY11" fmla="*/ 1219200 h 1706880"/>
              <a:gd name="connsiteX12" fmla="*/ 1886036 w 1886036"/>
              <a:gd name="connsiteY12" fmla="*/ 1021080 h 1706880"/>
              <a:gd name="connsiteX13" fmla="*/ 1726016 w 1886036"/>
              <a:gd name="connsiteY13" fmla="*/ 396240 h 1706880"/>
              <a:gd name="connsiteX14" fmla="*/ 1314536 w 1886036"/>
              <a:gd name="connsiteY14" fmla="*/ 0 h 1706880"/>
              <a:gd name="connsiteX0" fmla="*/ 1482176 w 1886036"/>
              <a:gd name="connsiteY0" fmla="*/ 480060 h 1706880"/>
              <a:gd name="connsiteX1" fmla="*/ 765896 w 1886036"/>
              <a:gd name="connsiteY1" fmla="*/ 342900 h 1706880"/>
              <a:gd name="connsiteX2" fmla="*/ 285836 w 1886036"/>
              <a:gd name="connsiteY2" fmla="*/ 464820 h 1706880"/>
              <a:gd name="connsiteX3" fmla="*/ 11516 w 1886036"/>
              <a:gd name="connsiteY3" fmla="*/ 716280 h 1706880"/>
              <a:gd name="connsiteX4" fmla="*/ 110576 w 1886036"/>
              <a:gd name="connsiteY4" fmla="*/ 1226820 h 1706880"/>
              <a:gd name="connsiteX5" fmla="*/ 262976 w 1886036"/>
              <a:gd name="connsiteY5" fmla="*/ 1379220 h 1706880"/>
              <a:gd name="connsiteX6" fmla="*/ 689696 w 1886036"/>
              <a:gd name="connsiteY6" fmla="*/ 1630680 h 1706880"/>
              <a:gd name="connsiteX7" fmla="*/ 933536 w 1886036"/>
              <a:gd name="connsiteY7" fmla="*/ 1706880 h 1706880"/>
              <a:gd name="connsiteX8" fmla="*/ 1284056 w 1886036"/>
              <a:gd name="connsiteY8" fmla="*/ 1668780 h 1706880"/>
              <a:gd name="connsiteX9" fmla="*/ 1626956 w 1886036"/>
              <a:gd name="connsiteY9" fmla="*/ 1508760 h 1706880"/>
              <a:gd name="connsiteX10" fmla="*/ 1832696 w 1886036"/>
              <a:gd name="connsiteY10" fmla="*/ 1219200 h 1706880"/>
              <a:gd name="connsiteX11" fmla="*/ 1886036 w 1886036"/>
              <a:gd name="connsiteY11" fmla="*/ 1021080 h 1706880"/>
              <a:gd name="connsiteX12" fmla="*/ 1726016 w 1886036"/>
              <a:gd name="connsiteY12" fmla="*/ 396240 h 1706880"/>
              <a:gd name="connsiteX13" fmla="*/ 1314536 w 1886036"/>
              <a:gd name="connsiteY13" fmla="*/ 0 h 1706880"/>
              <a:gd name="connsiteX0" fmla="*/ 1482176 w 1886036"/>
              <a:gd name="connsiteY0" fmla="*/ 480060 h 1706880"/>
              <a:gd name="connsiteX1" fmla="*/ 765896 w 1886036"/>
              <a:gd name="connsiteY1" fmla="*/ 342900 h 1706880"/>
              <a:gd name="connsiteX2" fmla="*/ 285836 w 1886036"/>
              <a:gd name="connsiteY2" fmla="*/ 464820 h 1706880"/>
              <a:gd name="connsiteX3" fmla="*/ 11516 w 1886036"/>
              <a:gd name="connsiteY3" fmla="*/ 716280 h 1706880"/>
              <a:gd name="connsiteX4" fmla="*/ 110576 w 1886036"/>
              <a:gd name="connsiteY4" fmla="*/ 1226820 h 1706880"/>
              <a:gd name="connsiteX5" fmla="*/ 262976 w 1886036"/>
              <a:gd name="connsiteY5" fmla="*/ 1379220 h 1706880"/>
              <a:gd name="connsiteX6" fmla="*/ 689696 w 1886036"/>
              <a:gd name="connsiteY6" fmla="*/ 1630680 h 1706880"/>
              <a:gd name="connsiteX7" fmla="*/ 933536 w 1886036"/>
              <a:gd name="connsiteY7" fmla="*/ 1706880 h 1706880"/>
              <a:gd name="connsiteX8" fmla="*/ 1284056 w 1886036"/>
              <a:gd name="connsiteY8" fmla="*/ 1668780 h 1706880"/>
              <a:gd name="connsiteX9" fmla="*/ 1626956 w 1886036"/>
              <a:gd name="connsiteY9" fmla="*/ 1508760 h 1706880"/>
              <a:gd name="connsiteX10" fmla="*/ 1832696 w 1886036"/>
              <a:gd name="connsiteY10" fmla="*/ 1219200 h 1706880"/>
              <a:gd name="connsiteX11" fmla="*/ 1886036 w 1886036"/>
              <a:gd name="connsiteY11" fmla="*/ 1021080 h 1706880"/>
              <a:gd name="connsiteX12" fmla="*/ 1726016 w 1886036"/>
              <a:gd name="connsiteY12" fmla="*/ 396240 h 1706880"/>
              <a:gd name="connsiteX13" fmla="*/ 1314536 w 1886036"/>
              <a:gd name="connsiteY13" fmla="*/ 0 h 1706880"/>
              <a:gd name="connsiteX0" fmla="*/ 1371773 w 1775633"/>
              <a:gd name="connsiteY0" fmla="*/ 480060 h 1706880"/>
              <a:gd name="connsiteX1" fmla="*/ 655493 w 1775633"/>
              <a:gd name="connsiteY1" fmla="*/ 342900 h 1706880"/>
              <a:gd name="connsiteX2" fmla="*/ 175433 w 1775633"/>
              <a:gd name="connsiteY2" fmla="*/ 464820 h 1706880"/>
              <a:gd name="connsiteX3" fmla="*/ 173 w 1775633"/>
              <a:gd name="connsiteY3" fmla="*/ 1226820 h 1706880"/>
              <a:gd name="connsiteX4" fmla="*/ 152573 w 1775633"/>
              <a:gd name="connsiteY4" fmla="*/ 1379220 h 1706880"/>
              <a:gd name="connsiteX5" fmla="*/ 579293 w 1775633"/>
              <a:gd name="connsiteY5" fmla="*/ 1630680 h 1706880"/>
              <a:gd name="connsiteX6" fmla="*/ 823133 w 1775633"/>
              <a:gd name="connsiteY6" fmla="*/ 1706880 h 1706880"/>
              <a:gd name="connsiteX7" fmla="*/ 1173653 w 1775633"/>
              <a:gd name="connsiteY7" fmla="*/ 1668780 h 1706880"/>
              <a:gd name="connsiteX8" fmla="*/ 1516553 w 1775633"/>
              <a:gd name="connsiteY8" fmla="*/ 1508760 h 1706880"/>
              <a:gd name="connsiteX9" fmla="*/ 1722293 w 1775633"/>
              <a:gd name="connsiteY9" fmla="*/ 1219200 h 1706880"/>
              <a:gd name="connsiteX10" fmla="*/ 1775633 w 1775633"/>
              <a:gd name="connsiteY10" fmla="*/ 1021080 h 1706880"/>
              <a:gd name="connsiteX11" fmla="*/ 1615613 w 1775633"/>
              <a:gd name="connsiteY11" fmla="*/ 396240 h 1706880"/>
              <a:gd name="connsiteX12" fmla="*/ 1204133 w 1775633"/>
              <a:gd name="connsiteY12" fmla="*/ 0 h 1706880"/>
              <a:gd name="connsiteX0" fmla="*/ 1400965 w 1804825"/>
              <a:gd name="connsiteY0" fmla="*/ 480060 h 1706880"/>
              <a:gd name="connsiteX1" fmla="*/ 684685 w 1804825"/>
              <a:gd name="connsiteY1" fmla="*/ 342900 h 1706880"/>
              <a:gd name="connsiteX2" fmla="*/ 204625 w 1804825"/>
              <a:gd name="connsiteY2" fmla="*/ 464820 h 1706880"/>
              <a:gd name="connsiteX3" fmla="*/ 29365 w 1804825"/>
              <a:gd name="connsiteY3" fmla="*/ 1226820 h 1706880"/>
              <a:gd name="connsiteX4" fmla="*/ 181765 w 1804825"/>
              <a:gd name="connsiteY4" fmla="*/ 1379220 h 1706880"/>
              <a:gd name="connsiteX5" fmla="*/ 608485 w 1804825"/>
              <a:gd name="connsiteY5" fmla="*/ 1630680 h 1706880"/>
              <a:gd name="connsiteX6" fmla="*/ 852325 w 1804825"/>
              <a:gd name="connsiteY6" fmla="*/ 1706880 h 1706880"/>
              <a:gd name="connsiteX7" fmla="*/ 1202845 w 1804825"/>
              <a:gd name="connsiteY7" fmla="*/ 1668780 h 1706880"/>
              <a:gd name="connsiteX8" fmla="*/ 1545745 w 1804825"/>
              <a:gd name="connsiteY8" fmla="*/ 1508760 h 1706880"/>
              <a:gd name="connsiteX9" fmla="*/ 1751485 w 1804825"/>
              <a:gd name="connsiteY9" fmla="*/ 1219200 h 1706880"/>
              <a:gd name="connsiteX10" fmla="*/ 1804825 w 1804825"/>
              <a:gd name="connsiteY10" fmla="*/ 1021080 h 1706880"/>
              <a:gd name="connsiteX11" fmla="*/ 1644805 w 1804825"/>
              <a:gd name="connsiteY11" fmla="*/ 396240 h 1706880"/>
              <a:gd name="connsiteX12" fmla="*/ 1233325 w 1804825"/>
              <a:gd name="connsiteY12" fmla="*/ 0 h 1706880"/>
              <a:gd name="connsiteX0" fmla="*/ 1264974 w 1668834"/>
              <a:gd name="connsiteY0" fmla="*/ 480060 h 1706880"/>
              <a:gd name="connsiteX1" fmla="*/ 548694 w 1668834"/>
              <a:gd name="connsiteY1" fmla="*/ 342900 h 1706880"/>
              <a:gd name="connsiteX2" fmla="*/ 68634 w 1668834"/>
              <a:gd name="connsiteY2" fmla="*/ 464820 h 1706880"/>
              <a:gd name="connsiteX3" fmla="*/ 45774 w 1668834"/>
              <a:gd name="connsiteY3" fmla="*/ 1379220 h 1706880"/>
              <a:gd name="connsiteX4" fmla="*/ 472494 w 1668834"/>
              <a:gd name="connsiteY4" fmla="*/ 1630680 h 1706880"/>
              <a:gd name="connsiteX5" fmla="*/ 716334 w 1668834"/>
              <a:gd name="connsiteY5" fmla="*/ 1706880 h 1706880"/>
              <a:gd name="connsiteX6" fmla="*/ 1066854 w 1668834"/>
              <a:gd name="connsiteY6" fmla="*/ 1668780 h 1706880"/>
              <a:gd name="connsiteX7" fmla="*/ 1409754 w 1668834"/>
              <a:gd name="connsiteY7" fmla="*/ 1508760 h 1706880"/>
              <a:gd name="connsiteX8" fmla="*/ 1615494 w 1668834"/>
              <a:gd name="connsiteY8" fmla="*/ 1219200 h 1706880"/>
              <a:gd name="connsiteX9" fmla="*/ 1668834 w 1668834"/>
              <a:gd name="connsiteY9" fmla="*/ 1021080 h 1706880"/>
              <a:gd name="connsiteX10" fmla="*/ 1508814 w 1668834"/>
              <a:gd name="connsiteY10" fmla="*/ 396240 h 1706880"/>
              <a:gd name="connsiteX11" fmla="*/ 1097334 w 1668834"/>
              <a:gd name="connsiteY11" fmla="*/ 0 h 1706880"/>
              <a:gd name="connsiteX0" fmla="*/ 1281986 w 1685846"/>
              <a:gd name="connsiteY0" fmla="*/ 480060 h 1726207"/>
              <a:gd name="connsiteX1" fmla="*/ 565706 w 1685846"/>
              <a:gd name="connsiteY1" fmla="*/ 342900 h 1726207"/>
              <a:gd name="connsiteX2" fmla="*/ 85646 w 1685846"/>
              <a:gd name="connsiteY2" fmla="*/ 464820 h 1726207"/>
              <a:gd name="connsiteX3" fmla="*/ 62786 w 1685846"/>
              <a:gd name="connsiteY3" fmla="*/ 1379220 h 1726207"/>
              <a:gd name="connsiteX4" fmla="*/ 733346 w 1685846"/>
              <a:gd name="connsiteY4" fmla="*/ 1706880 h 1726207"/>
              <a:gd name="connsiteX5" fmla="*/ 1083866 w 1685846"/>
              <a:gd name="connsiteY5" fmla="*/ 1668780 h 1726207"/>
              <a:gd name="connsiteX6" fmla="*/ 1426766 w 1685846"/>
              <a:gd name="connsiteY6" fmla="*/ 1508760 h 1726207"/>
              <a:gd name="connsiteX7" fmla="*/ 1632506 w 1685846"/>
              <a:gd name="connsiteY7" fmla="*/ 1219200 h 1726207"/>
              <a:gd name="connsiteX8" fmla="*/ 1685846 w 1685846"/>
              <a:gd name="connsiteY8" fmla="*/ 1021080 h 1726207"/>
              <a:gd name="connsiteX9" fmla="*/ 1525826 w 1685846"/>
              <a:gd name="connsiteY9" fmla="*/ 396240 h 1726207"/>
              <a:gd name="connsiteX10" fmla="*/ 1114346 w 1685846"/>
              <a:gd name="connsiteY10" fmla="*/ 0 h 1726207"/>
              <a:gd name="connsiteX0" fmla="*/ 1281986 w 1685846"/>
              <a:gd name="connsiteY0" fmla="*/ 480060 h 1709136"/>
              <a:gd name="connsiteX1" fmla="*/ 565706 w 1685846"/>
              <a:gd name="connsiteY1" fmla="*/ 342900 h 1709136"/>
              <a:gd name="connsiteX2" fmla="*/ 85646 w 1685846"/>
              <a:gd name="connsiteY2" fmla="*/ 464820 h 1709136"/>
              <a:gd name="connsiteX3" fmla="*/ 62786 w 1685846"/>
              <a:gd name="connsiteY3" fmla="*/ 1379220 h 1709136"/>
              <a:gd name="connsiteX4" fmla="*/ 733346 w 1685846"/>
              <a:gd name="connsiteY4" fmla="*/ 1706880 h 1709136"/>
              <a:gd name="connsiteX5" fmla="*/ 1426766 w 1685846"/>
              <a:gd name="connsiteY5" fmla="*/ 1508760 h 1709136"/>
              <a:gd name="connsiteX6" fmla="*/ 1632506 w 1685846"/>
              <a:gd name="connsiteY6" fmla="*/ 1219200 h 1709136"/>
              <a:gd name="connsiteX7" fmla="*/ 1685846 w 1685846"/>
              <a:gd name="connsiteY7" fmla="*/ 1021080 h 1709136"/>
              <a:gd name="connsiteX8" fmla="*/ 1525826 w 1685846"/>
              <a:gd name="connsiteY8" fmla="*/ 396240 h 1709136"/>
              <a:gd name="connsiteX9" fmla="*/ 1114346 w 1685846"/>
              <a:gd name="connsiteY9" fmla="*/ 0 h 1709136"/>
              <a:gd name="connsiteX0" fmla="*/ 1281986 w 1685846"/>
              <a:gd name="connsiteY0" fmla="*/ 297180 h 1526256"/>
              <a:gd name="connsiteX1" fmla="*/ 565706 w 1685846"/>
              <a:gd name="connsiteY1" fmla="*/ 160020 h 1526256"/>
              <a:gd name="connsiteX2" fmla="*/ 85646 w 1685846"/>
              <a:gd name="connsiteY2" fmla="*/ 281940 h 1526256"/>
              <a:gd name="connsiteX3" fmla="*/ 62786 w 1685846"/>
              <a:gd name="connsiteY3" fmla="*/ 1196340 h 1526256"/>
              <a:gd name="connsiteX4" fmla="*/ 733346 w 1685846"/>
              <a:gd name="connsiteY4" fmla="*/ 1524000 h 1526256"/>
              <a:gd name="connsiteX5" fmla="*/ 1426766 w 1685846"/>
              <a:gd name="connsiteY5" fmla="*/ 1325880 h 1526256"/>
              <a:gd name="connsiteX6" fmla="*/ 1632506 w 1685846"/>
              <a:gd name="connsiteY6" fmla="*/ 1036320 h 1526256"/>
              <a:gd name="connsiteX7" fmla="*/ 1685846 w 1685846"/>
              <a:gd name="connsiteY7" fmla="*/ 838200 h 1526256"/>
              <a:gd name="connsiteX8" fmla="*/ 1525826 w 1685846"/>
              <a:gd name="connsiteY8" fmla="*/ 213360 h 1526256"/>
              <a:gd name="connsiteX9" fmla="*/ 862886 w 1685846"/>
              <a:gd name="connsiteY9" fmla="*/ 0 h 1526256"/>
              <a:gd name="connsiteX0" fmla="*/ 1281986 w 1685846"/>
              <a:gd name="connsiteY0" fmla="*/ 297180 h 1526829"/>
              <a:gd name="connsiteX1" fmla="*/ 565706 w 1685846"/>
              <a:gd name="connsiteY1" fmla="*/ 160020 h 1526829"/>
              <a:gd name="connsiteX2" fmla="*/ 85646 w 1685846"/>
              <a:gd name="connsiteY2" fmla="*/ 281940 h 1526829"/>
              <a:gd name="connsiteX3" fmla="*/ 62786 w 1685846"/>
              <a:gd name="connsiteY3" fmla="*/ 1196340 h 1526829"/>
              <a:gd name="connsiteX4" fmla="*/ 733346 w 1685846"/>
              <a:gd name="connsiteY4" fmla="*/ 1524000 h 1526829"/>
              <a:gd name="connsiteX5" fmla="*/ 1426766 w 1685846"/>
              <a:gd name="connsiteY5" fmla="*/ 1325880 h 1526829"/>
              <a:gd name="connsiteX6" fmla="*/ 1685846 w 1685846"/>
              <a:gd name="connsiteY6" fmla="*/ 838200 h 1526829"/>
              <a:gd name="connsiteX7" fmla="*/ 1525826 w 1685846"/>
              <a:gd name="connsiteY7" fmla="*/ 213360 h 1526829"/>
              <a:gd name="connsiteX8" fmla="*/ 862886 w 1685846"/>
              <a:gd name="connsiteY8" fmla="*/ 0 h 1526829"/>
              <a:gd name="connsiteX0" fmla="*/ 1281986 w 1685846"/>
              <a:gd name="connsiteY0" fmla="*/ 297180 h 1526829"/>
              <a:gd name="connsiteX1" fmla="*/ 565706 w 1685846"/>
              <a:gd name="connsiteY1" fmla="*/ 160020 h 1526829"/>
              <a:gd name="connsiteX2" fmla="*/ 85646 w 1685846"/>
              <a:gd name="connsiteY2" fmla="*/ 281940 h 1526829"/>
              <a:gd name="connsiteX3" fmla="*/ 62786 w 1685846"/>
              <a:gd name="connsiteY3" fmla="*/ 1196340 h 1526829"/>
              <a:gd name="connsiteX4" fmla="*/ 733346 w 1685846"/>
              <a:gd name="connsiteY4" fmla="*/ 1524000 h 1526829"/>
              <a:gd name="connsiteX5" fmla="*/ 1426766 w 1685846"/>
              <a:gd name="connsiteY5" fmla="*/ 1325880 h 1526829"/>
              <a:gd name="connsiteX6" fmla="*/ 1685846 w 1685846"/>
              <a:gd name="connsiteY6" fmla="*/ 838200 h 1526829"/>
              <a:gd name="connsiteX7" fmla="*/ 1525826 w 1685846"/>
              <a:gd name="connsiteY7" fmla="*/ 213360 h 1526829"/>
              <a:gd name="connsiteX8" fmla="*/ 862886 w 1685846"/>
              <a:gd name="connsiteY8" fmla="*/ 0 h 1526829"/>
              <a:gd name="connsiteX0" fmla="*/ 1281986 w 1689873"/>
              <a:gd name="connsiteY0" fmla="*/ 297180 h 1526829"/>
              <a:gd name="connsiteX1" fmla="*/ 565706 w 1689873"/>
              <a:gd name="connsiteY1" fmla="*/ 160020 h 1526829"/>
              <a:gd name="connsiteX2" fmla="*/ 85646 w 1689873"/>
              <a:gd name="connsiteY2" fmla="*/ 281940 h 1526829"/>
              <a:gd name="connsiteX3" fmla="*/ 62786 w 1689873"/>
              <a:gd name="connsiteY3" fmla="*/ 1196340 h 1526829"/>
              <a:gd name="connsiteX4" fmla="*/ 733346 w 1689873"/>
              <a:gd name="connsiteY4" fmla="*/ 1524000 h 1526829"/>
              <a:gd name="connsiteX5" fmla="*/ 1426766 w 1689873"/>
              <a:gd name="connsiteY5" fmla="*/ 1325880 h 1526829"/>
              <a:gd name="connsiteX6" fmla="*/ 1685846 w 1689873"/>
              <a:gd name="connsiteY6" fmla="*/ 838200 h 1526829"/>
              <a:gd name="connsiteX7" fmla="*/ 1525826 w 1689873"/>
              <a:gd name="connsiteY7" fmla="*/ 213360 h 1526829"/>
              <a:gd name="connsiteX8" fmla="*/ 862886 w 1689873"/>
              <a:gd name="connsiteY8" fmla="*/ 0 h 1526829"/>
              <a:gd name="connsiteX0" fmla="*/ 1220877 w 1628764"/>
              <a:gd name="connsiteY0" fmla="*/ 297180 h 1526829"/>
              <a:gd name="connsiteX1" fmla="*/ 504597 w 1628764"/>
              <a:gd name="connsiteY1" fmla="*/ 160020 h 1526829"/>
              <a:gd name="connsiteX2" fmla="*/ 1677 w 1628764"/>
              <a:gd name="connsiteY2" fmla="*/ 1196340 h 1526829"/>
              <a:gd name="connsiteX3" fmla="*/ 672237 w 1628764"/>
              <a:gd name="connsiteY3" fmla="*/ 1524000 h 1526829"/>
              <a:gd name="connsiteX4" fmla="*/ 1365657 w 1628764"/>
              <a:gd name="connsiteY4" fmla="*/ 1325880 h 1526829"/>
              <a:gd name="connsiteX5" fmla="*/ 1624737 w 1628764"/>
              <a:gd name="connsiteY5" fmla="*/ 838200 h 1526829"/>
              <a:gd name="connsiteX6" fmla="*/ 1464717 w 1628764"/>
              <a:gd name="connsiteY6" fmla="*/ 213360 h 1526829"/>
              <a:gd name="connsiteX7" fmla="*/ 801777 w 1628764"/>
              <a:gd name="connsiteY7" fmla="*/ 0 h 1526829"/>
              <a:gd name="connsiteX0" fmla="*/ 1235644 w 1643531"/>
              <a:gd name="connsiteY0" fmla="*/ 297180 h 1526829"/>
              <a:gd name="connsiteX1" fmla="*/ 519364 w 1643531"/>
              <a:gd name="connsiteY1" fmla="*/ 160020 h 1526829"/>
              <a:gd name="connsiteX2" fmla="*/ 16444 w 1643531"/>
              <a:gd name="connsiteY2" fmla="*/ 1196340 h 1526829"/>
              <a:gd name="connsiteX3" fmla="*/ 687004 w 1643531"/>
              <a:gd name="connsiteY3" fmla="*/ 1524000 h 1526829"/>
              <a:gd name="connsiteX4" fmla="*/ 1380424 w 1643531"/>
              <a:gd name="connsiteY4" fmla="*/ 1325880 h 1526829"/>
              <a:gd name="connsiteX5" fmla="*/ 1639504 w 1643531"/>
              <a:gd name="connsiteY5" fmla="*/ 838200 h 1526829"/>
              <a:gd name="connsiteX6" fmla="*/ 1479484 w 1643531"/>
              <a:gd name="connsiteY6" fmla="*/ 213360 h 1526829"/>
              <a:gd name="connsiteX7" fmla="*/ 816544 w 1643531"/>
              <a:gd name="connsiteY7" fmla="*/ 0 h 1526829"/>
              <a:gd name="connsiteX0" fmla="*/ 519364 w 1643531"/>
              <a:gd name="connsiteY0" fmla="*/ 160020 h 1526829"/>
              <a:gd name="connsiteX1" fmla="*/ 16444 w 1643531"/>
              <a:gd name="connsiteY1" fmla="*/ 1196340 h 1526829"/>
              <a:gd name="connsiteX2" fmla="*/ 687004 w 1643531"/>
              <a:gd name="connsiteY2" fmla="*/ 1524000 h 1526829"/>
              <a:gd name="connsiteX3" fmla="*/ 1380424 w 1643531"/>
              <a:gd name="connsiteY3" fmla="*/ 1325880 h 1526829"/>
              <a:gd name="connsiteX4" fmla="*/ 1639504 w 1643531"/>
              <a:gd name="connsiteY4" fmla="*/ 838200 h 1526829"/>
              <a:gd name="connsiteX5" fmla="*/ 1479484 w 1643531"/>
              <a:gd name="connsiteY5" fmla="*/ 213360 h 1526829"/>
              <a:gd name="connsiteX6" fmla="*/ 816544 w 1643531"/>
              <a:gd name="connsiteY6" fmla="*/ 0 h 1526829"/>
              <a:gd name="connsiteX0" fmla="*/ 530151 w 1654318"/>
              <a:gd name="connsiteY0" fmla="*/ 160020 h 1526829"/>
              <a:gd name="connsiteX1" fmla="*/ 27231 w 1654318"/>
              <a:gd name="connsiteY1" fmla="*/ 1196340 h 1526829"/>
              <a:gd name="connsiteX2" fmla="*/ 697791 w 1654318"/>
              <a:gd name="connsiteY2" fmla="*/ 1524000 h 1526829"/>
              <a:gd name="connsiteX3" fmla="*/ 1391211 w 1654318"/>
              <a:gd name="connsiteY3" fmla="*/ 1325880 h 1526829"/>
              <a:gd name="connsiteX4" fmla="*/ 1650291 w 1654318"/>
              <a:gd name="connsiteY4" fmla="*/ 838200 h 1526829"/>
              <a:gd name="connsiteX5" fmla="*/ 1490271 w 1654318"/>
              <a:gd name="connsiteY5" fmla="*/ 213360 h 1526829"/>
              <a:gd name="connsiteX6" fmla="*/ 827331 w 1654318"/>
              <a:gd name="connsiteY6" fmla="*/ 0 h 1526829"/>
              <a:gd name="connsiteX0" fmla="*/ 481551 w 1605718"/>
              <a:gd name="connsiteY0" fmla="*/ 160020 h 1529334"/>
              <a:gd name="connsiteX1" fmla="*/ 47211 w 1605718"/>
              <a:gd name="connsiteY1" fmla="*/ 1135380 h 1529334"/>
              <a:gd name="connsiteX2" fmla="*/ 649191 w 1605718"/>
              <a:gd name="connsiteY2" fmla="*/ 1524000 h 1529334"/>
              <a:gd name="connsiteX3" fmla="*/ 1342611 w 1605718"/>
              <a:gd name="connsiteY3" fmla="*/ 1325880 h 1529334"/>
              <a:gd name="connsiteX4" fmla="*/ 1601691 w 1605718"/>
              <a:gd name="connsiteY4" fmla="*/ 838200 h 1529334"/>
              <a:gd name="connsiteX5" fmla="*/ 1441671 w 1605718"/>
              <a:gd name="connsiteY5" fmla="*/ 213360 h 1529334"/>
              <a:gd name="connsiteX6" fmla="*/ 778731 w 1605718"/>
              <a:gd name="connsiteY6" fmla="*/ 0 h 1529334"/>
              <a:gd name="connsiteX0" fmla="*/ 602902 w 1559429"/>
              <a:gd name="connsiteY0" fmla="*/ 137160 h 1529334"/>
              <a:gd name="connsiteX1" fmla="*/ 922 w 1559429"/>
              <a:gd name="connsiteY1" fmla="*/ 1135380 h 1529334"/>
              <a:gd name="connsiteX2" fmla="*/ 602902 w 1559429"/>
              <a:gd name="connsiteY2" fmla="*/ 1524000 h 1529334"/>
              <a:gd name="connsiteX3" fmla="*/ 1296322 w 1559429"/>
              <a:gd name="connsiteY3" fmla="*/ 1325880 h 1529334"/>
              <a:gd name="connsiteX4" fmla="*/ 1555402 w 1559429"/>
              <a:gd name="connsiteY4" fmla="*/ 838200 h 1529334"/>
              <a:gd name="connsiteX5" fmla="*/ 1395382 w 1559429"/>
              <a:gd name="connsiteY5" fmla="*/ 213360 h 1529334"/>
              <a:gd name="connsiteX6" fmla="*/ 732442 w 1559429"/>
              <a:gd name="connsiteY6" fmla="*/ 0 h 1529334"/>
              <a:gd name="connsiteX0" fmla="*/ 625816 w 1582343"/>
              <a:gd name="connsiteY0" fmla="*/ 137160 h 1529334"/>
              <a:gd name="connsiteX1" fmla="*/ 23836 w 1582343"/>
              <a:gd name="connsiteY1" fmla="*/ 1135380 h 1529334"/>
              <a:gd name="connsiteX2" fmla="*/ 625816 w 1582343"/>
              <a:gd name="connsiteY2" fmla="*/ 1524000 h 1529334"/>
              <a:gd name="connsiteX3" fmla="*/ 1319236 w 1582343"/>
              <a:gd name="connsiteY3" fmla="*/ 1325880 h 1529334"/>
              <a:gd name="connsiteX4" fmla="*/ 1578316 w 1582343"/>
              <a:gd name="connsiteY4" fmla="*/ 838200 h 1529334"/>
              <a:gd name="connsiteX5" fmla="*/ 1418296 w 1582343"/>
              <a:gd name="connsiteY5" fmla="*/ 213360 h 1529334"/>
              <a:gd name="connsiteX6" fmla="*/ 755356 w 1582343"/>
              <a:gd name="connsiteY6" fmla="*/ 0 h 152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2343" h="1529334">
                <a:moveTo>
                  <a:pt x="625816" y="137160"/>
                </a:moveTo>
                <a:cubicBezTo>
                  <a:pt x="-26964" y="104140"/>
                  <a:pt x="-37124" y="927100"/>
                  <a:pt x="23836" y="1135380"/>
                </a:cubicBezTo>
                <a:cubicBezTo>
                  <a:pt x="88763" y="1357214"/>
                  <a:pt x="409916" y="1492250"/>
                  <a:pt x="625816" y="1524000"/>
                </a:cubicBezTo>
                <a:cubicBezTo>
                  <a:pt x="841716" y="1555750"/>
                  <a:pt x="1160486" y="1440180"/>
                  <a:pt x="1319236" y="1325880"/>
                </a:cubicBezTo>
                <a:cubicBezTo>
                  <a:pt x="1477986" y="1211580"/>
                  <a:pt x="1561806" y="1023620"/>
                  <a:pt x="1578316" y="838200"/>
                </a:cubicBezTo>
                <a:cubicBezTo>
                  <a:pt x="1596390" y="485064"/>
                  <a:pt x="1555456" y="353060"/>
                  <a:pt x="1418296" y="213360"/>
                </a:cubicBezTo>
                <a:cubicBezTo>
                  <a:pt x="1281136" y="73660"/>
                  <a:pt x="1115401" y="44450"/>
                  <a:pt x="755356" y="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146" name="Picture 2" descr="C:\Documenten\Eigen boeken\Basisboek Duurzame Ontwikkeling\Editie 2015\Omslag voor 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1310546" cy="1872208"/>
          </a:xfrm>
          <a:prstGeom prst="rect">
            <a:avLst/>
          </a:prstGeom>
          <a:noFill/>
          <a:effectLst>
            <a:outerShdw blurRad="25400" dist="38100" dir="12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30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63000">
              <a:schemeClr val="accent1">
                <a:tint val="44500"/>
                <a:satMod val="160000"/>
              </a:schemeClr>
            </a:gs>
            <a:gs pos="71000">
              <a:srgbClr val="C5F8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202076"/>
              </p:ext>
            </p:extLst>
          </p:nvPr>
        </p:nvGraphicFramePr>
        <p:xfrm>
          <a:off x="96332" y="1256431"/>
          <a:ext cx="8868156" cy="339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124267"/>
              </p:ext>
            </p:extLst>
          </p:nvPr>
        </p:nvGraphicFramePr>
        <p:xfrm>
          <a:off x="96332" y="1256431"/>
          <a:ext cx="8868156" cy="339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452039"/>
              </p:ext>
            </p:extLst>
          </p:nvPr>
        </p:nvGraphicFramePr>
        <p:xfrm>
          <a:off x="96332" y="1256431"/>
          <a:ext cx="8868156" cy="339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979131"/>
              </p:ext>
            </p:extLst>
          </p:nvPr>
        </p:nvGraphicFramePr>
        <p:xfrm>
          <a:off x="96332" y="1256431"/>
          <a:ext cx="8868156" cy="339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3568" y="404664"/>
            <a:ext cx="5928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6600"/>
                </a:solidFill>
              </a:rPr>
              <a:t>Uitslag van een zelf-assessment (2012)</a:t>
            </a:r>
            <a:endParaRPr lang="nl-NL" sz="2800" b="1">
              <a:solidFill>
                <a:srgbClr val="00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836712"/>
            <a:ext cx="7469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(uitgevoerd als onderdeel van mijn Avans+ opleiding </a:t>
            </a:r>
            <a:r>
              <a:rPr lang="en-US" b="1" i="1" smtClean="0">
                <a:solidFill>
                  <a:srgbClr val="0000FF"/>
                </a:solidFill>
              </a:rPr>
              <a:t>Duurzaam Ondernemen</a:t>
            </a:r>
            <a:r>
              <a:rPr lang="en-US" i="1" smtClean="0"/>
              <a:t>)</a:t>
            </a:r>
            <a:endParaRPr lang="nl-NL" i="1"/>
          </a:p>
        </p:txBody>
      </p:sp>
    </p:spTree>
    <p:extLst>
      <p:ext uri="{BB962C8B-B14F-4D97-AF65-F5344CB8AC3E}">
        <p14:creationId xmlns:p14="http://schemas.microsoft.com/office/powerpoint/2010/main" val="37204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  <p:bldGraphic spid="5" grpId="0">
        <p:bldAsOne/>
      </p:bldGraphic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en\Eigen boeken\Basisboek Duurzame Ontwikkeling\Editie 2011\Afbeeldingen\5.26 - Flame - cropped, with tex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60" y="188640"/>
            <a:ext cx="4507852" cy="604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1988840"/>
            <a:ext cx="449314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nl-NL" sz="2000" b="1" i="1">
                <a:solidFill>
                  <a:schemeClr val="accent6">
                    <a:lumMod val="75000"/>
                  </a:schemeClr>
                </a:solidFill>
              </a:rPr>
              <a:t>Vuistregel voor een goede beslissing</a:t>
            </a:r>
            <a:endParaRPr lang="nl-NL" sz="2000" b="1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nl-NL" i="1">
                <a:solidFill>
                  <a:schemeClr val="bg1"/>
                </a:solidFill>
              </a:rPr>
              <a:t>Een beslissing kan alleen maar een </a:t>
            </a:r>
            <a:r>
              <a:rPr lang="nl-NL" b="1" i="1">
                <a:solidFill>
                  <a:schemeClr val="tx2">
                    <a:lumMod val="40000"/>
                    <a:lumOff val="60000"/>
                  </a:schemeClr>
                </a:solidFill>
              </a:rPr>
              <a:t>goede</a:t>
            </a:r>
            <a:r>
              <a:rPr lang="nl-NL" i="1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nl-NL" i="1" smtClean="0">
                <a:solidFill>
                  <a:schemeClr val="bg1"/>
                </a:solidFill>
              </a:rPr>
              <a:t>beslissing </a:t>
            </a:r>
            <a:r>
              <a:rPr lang="nl-NL" i="1">
                <a:solidFill>
                  <a:schemeClr val="bg1"/>
                </a:solidFill>
              </a:rPr>
              <a:t>zijn:</a:t>
            </a:r>
            <a:endParaRPr lang="nl-NL">
              <a:solidFill>
                <a:schemeClr val="bg1"/>
              </a:solidFill>
            </a:endParaRP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i="1">
                <a:solidFill>
                  <a:schemeClr val="bg1"/>
                </a:solidFill>
              </a:rPr>
              <a:t>als de voor- en nadelen voor het gehele </a:t>
            </a:r>
            <a:r>
              <a:rPr lang="nl-NL" b="1" i="1">
                <a:solidFill>
                  <a:schemeClr val="tx2">
                    <a:lumMod val="40000"/>
                    <a:lumOff val="60000"/>
                  </a:schemeClr>
                </a:solidFill>
              </a:rPr>
              <a:t>consequentiebereik</a:t>
            </a:r>
            <a:r>
              <a:rPr lang="nl-NL" i="1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nl-NL" i="1">
                <a:solidFill>
                  <a:schemeClr val="bg1"/>
                </a:solidFill>
              </a:rPr>
              <a:t>zijn vastgesteld en gewetensvol afgewogen, in samenspraak met alle stakeholders; en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i="1">
                <a:solidFill>
                  <a:schemeClr val="bg1"/>
                </a:solidFill>
              </a:rPr>
              <a:t>als redelijkerwijs verwacht mag worden dat de mensen aan het eind van de </a:t>
            </a:r>
            <a:r>
              <a:rPr lang="nl-NL" b="1" i="1">
                <a:solidFill>
                  <a:schemeClr val="tx2">
                    <a:lumMod val="40000"/>
                    <a:lumOff val="60000"/>
                  </a:schemeClr>
                </a:solidFill>
              </a:rPr>
              <a:t>consequentieperiode</a:t>
            </a:r>
            <a:r>
              <a:rPr lang="nl-NL" i="1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nl-NL" i="1">
                <a:solidFill>
                  <a:schemeClr val="bg1"/>
                </a:solidFill>
              </a:rPr>
              <a:t>nog steeds zullen vinden dat het een goede beslissing was.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260648"/>
            <a:ext cx="79928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nl-NL" sz="2000" b="1" i="1">
                <a:solidFill>
                  <a:schemeClr val="accent6">
                    <a:lumMod val="75000"/>
                  </a:schemeClr>
                </a:solidFill>
              </a:rPr>
              <a:t>Stakeholderanalyse =</a:t>
            </a:r>
          </a:p>
          <a:p>
            <a:pPr>
              <a:spcBef>
                <a:spcPts val="1200"/>
              </a:spcBef>
            </a:pPr>
            <a:r>
              <a:rPr lang="nl-NL" i="1" smtClean="0">
                <a:solidFill>
                  <a:schemeClr val="bg1"/>
                </a:solidFill>
              </a:rPr>
              <a:t>Vaststellen van het volledige </a:t>
            </a:r>
            <a:r>
              <a:rPr lang="nl-NL" b="1" i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consequentiebereik </a:t>
            </a:r>
          </a:p>
          <a:p>
            <a:pPr>
              <a:spcBef>
                <a:spcPts val="1200"/>
              </a:spcBef>
            </a:pPr>
            <a:r>
              <a:rPr lang="nl-NL" i="1" smtClean="0">
                <a:solidFill>
                  <a:schemeClr val="bg1"/>
                </a:solidFill>
              </a:rPr>
              <a:t>en de gehele </a:t>
            </a:r>
            <a:r>
              <a:rPr lang="nl-NL" b="1" i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consequentieperiode</a:t>
            </a:r>
            <a:r>
              <a:rPr lang="nl-NL" i="1" smtClean="0">
                <a:solidFill>
                  <a:schemeClr val="bg1"/>
                </a:solidFill>
              </a:rPr>
              <a:t>.</a:t>
            </a:r>
            <a:endParaRPr lang="nl-NL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5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2000" y="189000"/>
            <a:ext cx="8640000" cy="6480000"/>
          </a:xfrm>
          <a:prstGeom prst="roundRect">
            <a:avLst>
              <a:gd name="adj" fmla="val 2521"/>
            </a:avLst>
          </a:prstGeom>
          <a:solidFill>
            <a:schemeClr val="bg2">
              <a:lumMod val="75000"/>
            </a:schemeClr>
          </a:solidFill>
          <a:ln w="15875">
            <a:solidFill>
              <a:srgbClr val="000000"/>
            </a:solidFill>
          </a:ln>
          <a:effectLst>
            <a:outerShdw blurRad="114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smtClean="0">
              <a:solidFill>
                <a:srgbClr val="C00000"/>
              </a:solidFill>
            </a:endParaRPr>
          </a:p>
          <a:p>
            <a:pPr algn="ctr"/>
            <a:r>
              <a:rPr lang="en-US" sz="4400" smtClean="0">
                <a:solidFill>
                  <a:srgbClr val="C00000"/>
                </a:solidFill>
              </a:rPr>
              <a:t>Competenties</a:t>
            </a:r>
            <a:endParaRPr lang="en-US" sz="3600" smtClean="0">
              <a:solidFill>
                <a:srgbClr val="C00000"/>
              </a:solidFill>
            </a:endParaRPr>
          </a:p>
          <a:p>
            <a:pPr algn="ctr"/>
            <a:r>
              <a:rPr lang="en-US" sz="3600" smtClean="0">
                <a:solidFill>
                  <a:srgbClr val="C00000"/>
                </a:solidFill>
              </a:rPr>
              <a:t>van de </a:t>
            </a:r>
          </a:p>
          <a:p>
            <a:pPr algn="ctr"/>
            <a:r>
              <a:rPr lang="en-US" sz="4400" smtClean="0">
                <a:solidFill>
                  <a:srgbClr val="C00000"/>
                </a:solidFill>
              </a:rPr>
              <a:t>Duurzame Professional:</a:t>
            </a:r>
          </a:p>
          <a:p>
            <a:pPr algn="ctr"/>
            <a:r>
              <a:rPr lang="en-US" sz="4400" b="1" i="1" smtClean="0">
                <a:solidFill>
                  <a:srgbClr val="0000FF"/>
                </a:solidFill>
              </a:rPr>
              <a:t>VESTIA+D</a:t>
            </a:r>
          </a:p>
          <a:p>
            <a:pPr algn="ctr"/>
            <a:endParaRPr lang="en-US" sz="4400">
              <a:solidFill>
                <a:srgbClr val="C00000"/>
              </a:solidFill>
            </a:endParaRPr>
          </a:p>
          <a:p>
            <a:pPr algn="ctr"/>
            <a:r>
              <a:rPr lang="en-US" sz="4400" i="1" smtClean="0">
                <a:solidFill>
                  <a:srgbClr val="0000FF"/>
                </a:solidFill>
              </a:rPr>
              <a:t>Engels: </a:t>
            </a:r>
            <a:r>
              <a:rPr lang="en-US" sz="4400" b="1" i="1" smtClean="0">
                <a:solidFill>
                  <a:srgbClr val="0000FF"/>
                </a:solidFill>
              </a:rPr>
              <a:t>RESFIA+D</a:t>
            </a:r>
            <a:endParaRPr lang="nl-NL" sz="4400" b="1" i="1">
              <a:solidFill>
                <a:srgbClr val="0000FF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0892" y="189000"/>
            <a:ext cx="4320000" cy="1871848"/>
          </a:xfrm>
          <a:prstGeom prst="roundRect">
            <a:avLst>
              <a:gd name="adj" fmla="val 8390"/>
            </a:avLst>
          </a:prstGeom>
          <a:solidFill>
            <a:srgbClr val="FFB9B9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>
                <a:solidFill>
                  <a:srgbClr val="C00000"/>
                </a:solidFill>
              </a:rPr>
              <a:t>V</a:t>
            </a:r>
            <a:r>
              <a:rPr lang="en-US" sz="2400" i="1">
                <a:solidFill>
                  <a:schemeClr val="tx1"/>
                </a:solidFill>
              </a:rPr>
              <a:t>erantwoordelijkheid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6892" y="728744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/>
          <p:cNvSpPr/>
          <p:nvPr/>
        </p:nvSpPr>
        <p:spPr>
          <a:xfrm>
            <a:off x="636892" y="1142768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 22"/>
          <p:cNvSpPr/>
          <p:nvPr/>
        </p:nvSpPr>
        <p:spPr>
          <a:xfrm>
            <a:off x="636892" y="1556792"/>
            <a:ext cx="3528000" cy="396000"/>
          </a:xfrm>
          <a:prstGeom prst="rect">
            <a:avLst/>
          </a:prstGeom>
          <a:solidFill>
            <a:srgbClr val="FFEFEF"/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98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827584" y="11427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Verantwoordelijkheid dragen</a:t>
            </a:r>
            <a:endParaRPr lang="nl-NL"/>
          </a:p>
        </p:txBody>
      </p:sp>
      <p:sp>
        <p:nvSpPr>
          <p:cNvPr id="25" name="TextBox 24"/>
          <p:cNvSpPr txBox="1"/>
          <p:nvPr/>
        </p:nvSpPr>
        <p:spPr>
          <a:xfrm>
            <a:off x="827584" y="728744"/>
            <a:ext cx="268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Stakeholderanalyse maken</a:t>
            </a:r>
            <a:endParaRPr lang="nl-NL"/>
          </a:p>
        </p:txBody>
      </p:sp>
      <p:sp>
        <p:nvSpPr>
          <p:cNvPr id="26" name="TextBox 25"/>
          <p:cNvSpPr txBox="1"/>
          <p:nvPr/>
        </p:nvSpPr>
        <p:spPr>
          <a:xfrm>
            <a:off x="827584" y="1556792"/>
            <a:ext cx="3084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Verantwoording, transparantie</a:t>
            </a:r>
            <a:endParaRPr lang="nl-NL"/>
          </a:p>
        </p:txBody>
      </p:sp>
      <p:sp>
        <p:nvSpPr>
          <p:cNvPr id="18" name="Rounded Rectangle 17"/>
          <p:cNvSpPr/>
          <p:nvPr/>
        </p:nvSpPr>
        <p:spPr>
          <a:xfrm>
            <a:off x="4562157" y="197480"/>
            <a:ext cx="4320000" cy="1872000"/>
          </a:xfrm>
          <a:prstGeom prst="roundRect">
            <a:avLst>
              <a:gd name="adj" fmla="val 9139"/>
            </a:avLst>
          </a:prstGeom>
          <a:solidFill>
            <a:srgbClr val="FFBE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E</a:t>
            </a:r>
            <a:r>
              <a:rPr lang="en-US" sz="2400" i="1" smtClean="0">
                <a:solidFill>
                  <a:schemeClr val="tx1"/>
                </a:solidFill>
              </a:rPr>
              <a:t>motionele intelligentie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2000" y="2069328"/>
            <a:ext cx="4320000" cy="1872000"/>
          </a:xfrm>
          <a:prstGeom prst="roundRect">
            <a:avLst>
              <a:gd name="adj" fmla="val 8390"/>
            </a:avLst>
          </a:prstGeom>
          <a:solidFill>
            <a:srgbClr val="FFFF37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S</a:t>
            </a:r>
            <a:r>
              <a:rPr lang="en-US" sz="2400" i="1" smtClean="0">
                <a:solidFill>
                  <a:schemeClr val="tx1"/>
                </a:solidFill>
              </a:rPr>
              <a:t>ysteemgerichtheid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72000" y="2060848"/>
            <a:ext cx="4320000" cy="1872000"/>
          </a:xfrm>
          <a:prstGeom prst="roundRect">
            <a:avLst>
              <a:gd name="adj" fmla="val 10638"/>
            </a:avLst>
          </a:prstGeom>
          <a:solidFill>
            <a:srgbClr val="7DFF7D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T</a:t>
            </a:r>
            <a:r>
              <a:rPr lang="en-US" sz="2400" i="1" smtClean="0">
                <a:solidFill>
                  <a:schemeClr val="tx1"/>
                </a:solidFill>
              </a:rPr>
              <a:t>oekomstgerichtheid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9873" y="3932848"/>
            <a:ext cx="4320000" cy="1872000"/>
          </a:xfrm>
          <a:prstGeom prst="roundRect">
            <a:avLst>
              <a:gd name="adj" fmla="val 9139"/>
            </a:avLst>
          </a:prstGeom>
          <a:solidFill>
            <a:srgbClr val="7DD1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i="1">
                <a:solidFill>
                  <a:schemeClr val="tx1"/>
                </a:solidFill>
              </a:rPr>
              <a:t>p</a:t>
            </a:r>
            <a:r>
              <a:rPr lang="en-US" sz="2400" i="1" smtClean="0">
                <a:solidFill>
                  <a:schemeClr val="tx1"/>
                </a:solidFill>
              </a:rPr>
              <a:t>ersoonlijke </a:t>
            </a:r>
            <a:r>
              <a:rPr lang="en-US" sz="2800" b="1" i="1" smtClean="0">
                <a:solidFill>
                  <a:srgbClr val="C00000"/>
                </a:solidFill>
              </a:rPr>
              <a:t>I</a:t>
            </a:r>
            <a:r>
              <a:rPr lang="en-US" sz="2400" i="1" smtClean="0">
                <a:solidFill>
                  <a:schemeClr val="tx1"/>
                </a:solidFill>
              </a:rPr>
              <a:t>nzet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69873" y="3932848"/>
            <a:ext cx="4320000" cy="1872000"/>
          </a:xfrm>
          <a:prstGeom prst="roundRect">
            <a:avLst>
              <a:gd name="adj" fmla="val 8390"/>
            </a:avLst>
          </a:prstGeom>
          <a:solidFill>
            <a:srgbClr val="E0A3FF"/>
          </a:solidFill>
          <a:ln w="31750">
            <a:solidFill>
              <a:schemeClr val="bg2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smtClean="0">
                <a:solidFill>
                  <a:srgbClr val="C00000"/>
                </a:solidFill>
              </a:rPr>
              <a:t>A</a:t>
            </a:r>
            <a:r>
              <a:rPr lang="en-US" sz="2400" i="1" smtClean="0">
                <a:solidFill>
                  <a:schemeClr val="tx1"/>
                </a:solidFill>
              </a:rPr>
              <a:t>ctievaardigheid</a:t>
            </a:r>
            <a:endParaRPr lang="nl-NL" sz="2400" i="1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0891" y="5821032"/>
            <a:ext cx="8641265" cy="864152"/>
          </a:xfrm>
          <a:prstGeom prst="roundRect">
            <a:avLst>
              <a:gd name="adj" fmla="val 16630"/>
            </a:avLst>
          </a:prstGeom>
          <a:solidFill>
            <a:srgbClr val="EAE8DA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smtClean="0">
                <a:solidFill>
                  <a:srgbClr val="C00000"/>
                </a:solidFill>
              </a:rPr>
              <a:t>+  D</a:t>
            </a:r>
            <a:r>
              <a:rPr lang="en-US" sz="2800" i="1" smtClean="0">
                <a:solidFill>
                  <a:schemeClr val="tx1"/>
                </a:solidFill>
              </a:rPr>
              <a:t>isciplinaire competenties</a:t>
            </a:r>
            <a:endParaRPr lang="nl-NL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2" grpId="0" animBg="1"/>
      <p:bldP spid="23" grpId="0" animBg="1"/>
      <p:bldP spid="24" grpId="0"/>
      <p:bldP spid="26" grpId="0"/>
      <p:bldP spid="18" grpId="0" animBg="1"/>
      <p:bldP spid="17" grpId="0" animBg="1"/>
      <p:bldP spid="16" grpId="0" animBg="1"/>
      <p:bldP spid="15" grpId="0" animBg="1"/>
      <p:bldP spid="4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63000">
              <a:schemeClr val="accent1">
                <a:tint val="44500"/>
                <a:satMod val="160000"/>
              </a:schemeClr>
            </a:gs>
            <a:gs pos="71000">
              <a:srgbClr val="C5F8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8318" y="969933"/>
            <a:ext cx="79928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nl-NL" sz="2800" i="1" smtClean="0"/>
              <a:t>Wat is dat eigenlijk, een </a:t>
            </a:r>
            <a:r>
              <a:rPr lang="nl-NL" sz="2800" b="1" i="1" smtClean="0">
                <a:solidFill>
                  <a:srgbClr val="C00000"/>
                </a:solidFill>
              </a:rPr>
              <a:t>competentie</a:t>
            </a:r>
            <a:r>
              <a:rPr lang="nl-NL" sz="2800" i="1" smtClean="0"/>
              <a:t>?</a:t>
            </a:r>
          </a:p>
          <a:p>
            <a:pPr>
              <a:spcBef>
                <a:spcPts val="1200"/>
              </a:spcBef>
            </a:pPr>
            <a:r>
              <a:rPr lang="nl-NL" sz="2800" i="1" smtClean="0"/>
              <a:t>En:</a:t>
            </a:r>
          </a:p>
          <a:p>
            <a:pPr>
              <a:spcBef>
                <a:spcPts val="1200"/>
              </a:spcBef>
            </a:pPr>
            <a:r>
              <a:rPr lang="nl-NL" sz="2800" i="1" smtClean="0"/>
              <a:t>Wat is een </a:t>
            </a:r>
            <a:r>
              <a:rPr lang="nl-NL" sz="2800" b="1" i="1" smtClean="0">
                <a:solidFill>
                  <a:srgbClr val="C00000"/>
                </a:solidFill>
              </a:rPr>
              <a:t>competente professional</a:t>
            </a:r>
            <a:r>
              <a:rPr lang="nl-NL" sz="2800" i="1" smtClean="0"/>
              <a:t>?</a:t>
            </a:r>
            <a:endParaRPr lang="nl-NL" sz="2800" i="1"/>
          </a:p>
        </p:txBody>
      </p:sp>
    </p:spTree>
    <p:extLst>
      <p:ext uri="{BB962C8B-B14F-4D97-AF65-F5344CB8AC3E}">
        <p14:creationId xmlns:p14="http://schemas.microsoft.com/office/powerpoint/2010/main" val="332044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:\Downloading\Firefox\Bathroom Delu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" y="0"/>
            <a:ext cx="9337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:\Downloading\Firefox\sea-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9" t="48546"/>
          <a:stretch/>
        </p:blipFill>
        <p:spPr bwMode="auto">
          <a:xfrm>
            <a:off x="1862" y="1988840"/>
            <a:ext cx="9335529" cy="483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B:\Downloading\Firefox\falls-0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9" b="98564" l="10000" r="97462">
                        <a14:foregroundMark x1="60462" y1="82051" x2="86231" y2="79590"/>
                        <a14:foregroundMark x1="70000" y1="96923" x2="97462" y2="91795"/>
                        <a14:foregroundMark x1="20154" y1="71487" x2="23385" y2="98564"/>
                        <a14:foregroundMark x1="19000" y1="55282" x2="20692" y2="66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348880"/>
            <a:ext cx="8728267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21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:\Downloading\Firefox\Flo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" y="0"/>
            <a:ext cx="1061308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96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:\Downloading\Firefox\sea-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9" t="48546"/>
          <a:stretch/>
        </p:blipFill>
        <p:spPr bwMode="auto">
          <a:xfrm>
            <a:off x="1862" y="0"/>
            <a:ext cx="93355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:\Downloading\Firefox\telephone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168"/>
            <a:ext cx="2443450" cy="1440160"/>
          </a:xfrm>
          <a:prstGeom prst="rect">
            <a:avLst/>
          </a:prstGeom>
          <a:noFill/>
          <a:effectLst>
            <a:glow rad="25400">
              <a:schemeClr val="tx1">
                <a:alpha val="50000"/>
              </a:schemeClr>
            </a:glow>
            <a:outerShdw blurRad="76200" dir="18900000" sy="23000" kx="-1200000" algn="bl" rotWithShape="0">
              <a:prstClr val="black">
                <a:alpha val="5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:\Downloading\Firefox\Plumb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0" b="100000" l="8117" r="77660">
                        <a14:backgroundMark x1="58189" y1="50702" x2="58604" y2="51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08920"/>
            <a:ext cx="6007841" cy="7101408"/>
          </a:xfrm>
          <a:prstGeom prst="rect">
            <a:avLst/>
          </a:prstGeom>
          <a:noFill/>
          <a:effectLst>
            <a:glow rad="508000">
              <a:schemeClr val="accent6">
                <a:satMod val="175000"/>
                <a:alpha val="99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206052"/>
            <a:ext cx="381642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i="1">
                <a:solidFill>
                  <a:srgbClr val="0000FF"/>
                </a:solidFill>
              </a:rPr>
              <a:t>Situatie:</a:t>
            </a:r>
            <a:r>
              <a:rPr lang="nl-NL">
                <a:solidFill>
                  <a:srgbClr val="0000FF"/>
                </a:solidFill>
              </a:rPr>
              <a:t> </a:t>
            </a:r>
            <a:r>
              <a:rPr lang="nl-NL"/>
              <a:t>	</a:t>
            </a:r>
          </a:p>
          <a:p>
            <a:r>
              <a:rPr lang="nl-NL" smtClean="0"/>
              <a:t>Watersnood </a:t>
            </a:r>
            <a:r>
              <a:rPr lang="nl-NL"/>
              <a:t>in mijn badkamer</a:t>
            </a:r>
          </a:p>
          <a:p>
            <a:r>
              <a:rPr lang="nl-NL"/>
              <a:t> </a:t>
            </a:r>
          </a:p>
          <a:p>
            <a:r>
              <a:rPr lang="nl-NL" b="1" i="1" smtClean="0">
                <a:solidFill>
                  <a:srgbClr val="0000FF"/>
                </a:solidFill>
              </a:rPr>
              <a:t>Rol </a:t>
            </a:r>
            <a:r>
              <a:rPr lang="nl-NL" b="1" i="1">
                <a:solidFill>
                  <a:srgbClr val="0000FF"/>
                </a:solidFill>
              </a:rPr>
              <a:t>1: </a:t>
            </a:r>
            <a:r>
              <a:rPr lang="nl-NL" b="1" i="1"/>
              <a:t>	</a:t>
            </a:r>
            <a:endParaRPr lang="nl-NL"/>
          </a:p>
          <a:p>
            <a:r>
              <a:rPr lang="nl-NL" b="1" smtClean="0">
                <a:solidFill>
                  <a:srgbClr val="FF0000"/>
                </a:solidFill>
              </a:rPr>
              <a:t>Rampenbestrijder</a:t>
            </a:r>
            <a:endParaRPr lang="nl-NL" b="1">
              <a:solidFill>
                <a:srgbClr val="FF0000"/>
              </a:solidFill>
            </a:endParaRPr>
          </a:p>
          <a:p>
            <a:r>
              <a:rPr lang="nl-NL" b="1" i="1" smtClean="0">
                <a:solidFill>
                  <a:srgbClr val="0000FF"/>
                </a:solidFill>
              </a:rPr>
              <a:t>Prestatie</a:t>
            </a:r>
            <a:r>
              <a:rPr lang="nl-NL" b="1" i="1">
                <a:solidFill>
                  <a:srgbClr val="0000FF"/>
                </a:solidFill>
              </a:rPr>
              <a:t>:</a:t>
            </a:r>
            <a:r>
              <a:rPr lang="nl-NL" b="1" i="1"/>
              <a:t> </a:t>
            </a:r>
            <a:endParaRPr lang="nl-NL"/>
          </a:p>
          <a:p>
            <a:r>
              <a:rPr lang="nl-NL" smtClean="0"/>
              <a:t>Hoofdkraan </a:t>
            </a:r>
            <a:r>
              <a:rPr lang="nl-NL"/>
              <a:t>vinden en sluiten</a:t>
            </a:r>
            <a:r>
              <a:rPr lang="nl-NL" b="1" i="1"/>
              <a:t>	</a:t>
            </a:r>
            <a:endParaRPr lang="nl-NL"/>
          </a:p>
          <a:p>
            <a:r>
              <a:rPr lang="nl-NL" b="1" i="1" smtClean="0">
                <a:solidFill>
                  <a:srgbClr val="0000FF"/>
                </a:solidFill>
              </a:rPr>
              <a:t>Gereedschap</a:t>
            </a:r>
            <a:r>
              <a:rPr lang="nl-NL" b="1" i="1">
                <a:solidFill>
                  <a:srgbClr val="0000FF"/>
                </a:solidFill>
              </a:rPr>
              <a:t>:</a:t>
            </a:r>
            <a:endParaRPr lang="nl-NL">
              <a:solidFill>
                <a:srgbClr val="0000FF"/>
              </a:solidFill>
            </a:endParaRPr>
          </a:p>
          <a:p>
            <a:r>
              <a:rPr lang="nl-NL" smtClean="0"/>
              <a:t>Bouwkundig </a:t>
            </a:r>
            <a:r>
              <a:rPr lang="nl-NL"/>
              <a:t>inzicht</a:t>
            </a:r>
          </a:p>
          <a:p>
            <a:r>
              <a:rPr lang="nl-NL"/>
              <a:t>		</a:t>
            </a:r>
          </a:p>
          <a:p>
            <a:r>
              <a:rPr lang="nl-NL" b="1" i="1" smtClean="0">
                <a:solidFill>
                  <a:srgbClr val="0000FF"/>
                </a:solidFill>
              </a:rPr>
              <a:t>Rol </a:t>
            </a:r>
            <a:r>
              <a:rPr lang="nl-NL" b="1" i="1">
                <a:solidFill>
                  <a:srgbClr val="0000FF"/>
                </a:solidFill>
              </a:rPr>
              <a:t>2:</a:t>
            </a:r>
            <a:r>
              <a:rPr lang="nl-NL" b="1" i="1"/>
              <a:t> 	</a:t>
            </a:r>
            <a:endParaRPr lang="nl-NL"/>
          </a:p>
          <a:p>
            <a:r>
              <a:rPr lang="nl-NL" b="1" smtClean="0">
                <a:solidFill>
                  <a:srgbClr val="FF0000"/>
                </a:solidFill>
              </a:rPr>
              <a:t>Hulpverlener</a:t>
            </a:r>
            <a:endParaRPr lang="nl-NL" b="1">
              <a:solidFill>
                <a:srgbClr val="FF0000"/>
              </a:solidFill>
            </a:endParaRPr>
          </a:p>
          <a:p>
            <a:r>
              <a:rPr lang="nl-NL" b="1" i="1" smtClean="0">
                <a:solidFill>
                  <a:srgbClr val="0000FF"/>
                </a:solidFill>
              </a:rPr>
              <a:t>Prestatie</a:t>
            </a:r>
            <a:r>
              <a:rPr lang="nl-NL" b="1" i="1">
                <a:solidFill>
                  <a:srgbClr val="0000FF"/>
                </a:solidFill>
              </a:rPr>
              <a:t>:</a:t>
            </a:r>
            <a:r>
              <a:rPr lang="nl-NL" b="1" i="1"/>
              <a:t> </a:t>
            </a:r>
            <a:endParaRPr lang="nl-NL"/>
          </a:p>
          <a:p>
            <a:r>
              <a:rPr lang="nl-NL" smtClean="0"/>
              <a:t>Kalmeren</a:t>
            </a:r>
            <a:r>
              <a:rPr lang="nl-NL"/>
              <a:t>, aanwijzingen </a:t>
            </a:r>
            <a:r>
              <a:rPr lang="nl-NL" smtClean="0"/>
              <a:t>geven</a:t>
            </a:r>
            <a:endParaRPr lang="nl-NL"/>
          </a:p>
          <a:p>
            <a:r>
              <a:rPr lang="nl-NL" b="1" i="1" smtClean="0">
                <a:solidFill>
                  <a:srgbClr val="0000FF"/>
                </a:solidFill>
              </a:rPr>
              <a:t>Gereedschap</a:t>
            </a:r>
            <a:r>
              <a:rPr lang="nl-NL" b="1" i="1">
                <a:solidFill>
                  <a:srgbClr val="0000FF"/>
                </a:solidFill>
              </a:rPr>
              <a:t>:</a:t>
            </a:r>
            <a:endParaRPr lang="nl-NL">
              <a:solidFill>
                <a:srgbClr val="0000FF"/>
              </a:solidFill>
            </a:endParaRPr>
          </a:p>
          <a:p>
            <a:r>
              <a:rPr lang="nl-NL" smtClean="0"/>
              <a:t>Mensenkennis</a:t>
            </a:r>
            <a:endParaRPr lang="nl-NL"/>
          </a:p>
          <a:p>
            <a:r>
              <a:rPr lang="nl-NL"/>
              <a:t> </a:t>
            </a:r>
          </a:p>
          <a:p>
            <a:r>
              <a:rPr lang="nl-NL" b="1" i="1" smtClean="0">
                <a:solidFill>
                  <a:srgbClr val="0000FF"/>
                </a:solidFill>
              </a:rPr>
              <a:t>Rol </a:t>
            </a:r>
            <a:r>
              <a:rPr lang="nl-NL" b="1" i="1">
                <a:solidFill>
                  <a:srgbClr val="0000FF"/>
                </a:solidFill>
              </a:rPr>
              <a:t>3: 	</a:t>
            </a:r>
            <a:endParaRPr lang="nl-NL">
              <a:solidFill>
                <a:srgbClr val="0000FF"/>
              </a:solidFill>
            </a:endParaRPr>
          </a:p>
          <a:p>
            <a:r>
              <a:rPr lang="nl-NL" b="1" smtClean="0">
                <a:solidFill>
                  <a:srgbClr val="FF0000"/>
                </a:solidFill>
              </a:rPr>
              <a:t>Technicus</a:t>
            </a:r>
            <a:endParaRPr lang="nl-NL" b="1">
              <a:solidFill>
                <a:srgbClr val="FF0000"/>
              </a:solidFill>
            </a:endParaRPr>
          </a:p>
          <a:p>
            <a:r>
              <a:rPr lang="nl-NL" b="1" i="1" smtClean="0">
                <a:solidFill>
                  <a:srgbClr val="0000FF"/>
                </a:solidFill>
              </a:rPr>
              <a:t>Prestatie</a:t>
            </a:r>
            <a:r>
              <a:rPr lang="nl-NL" b="1" i="1">
                <a:solidFill>
                  <a:srgbClr val="0000FF"/>
                </a:solidFill>
              </a:rPr>
              <a:t>: </a:t>
            </a:r>
            <a:endParaRPr lang="nl-NL">
              <a:solidFill>
                <a:srgbClr val="0000FF"/>
              </a:solidFill>
            </a:endParaRPr>
          </a:p>
          <a:p>
            <a:r>
              <a:rPr lang="nl-NL" smtClean="0"/>
              <a:t>Installatie </a:t>
            </a:r>
            <a:r>
              <a:rPr lang="nl-NL"/>
              <a:t>repareren</a:t>
            </a:r>
            <a:r>
              <a:rPr lang="nl-NL" b="1" i="1"/>
              <a:t>	</a:t>
            </a:r>
            <a:endParaRPr lang="nl-NL"/>
          </a:p>
          <a:p>
            <a:r>
              <a:rPr lang="nl-NL" b="1" i="1" smtClean="0">
                <a:solidFill>
                  <a:srgbClr val="0000FF"/>
                </a:solidFill>
              </a:rPr>
              <a:t>Gereedschap</a:t>
            </a:r>
            <a:r>
              <a:rPr lang="nl-NL" b="1" i="1">
                <a:solidFill>
                  <a:srgbClr val="0000FF"/>
                </a:solidFill>
              </a:rPr>
              <a:t>:</a:t>
            </a:r>
            <a:endParaRPr lang="nl-NL">
              <a:solidFill>
                <a:srgbClr val="0000FF"/>
              </a:solidFill>
            </a:endParaRPr>
          </a:p>
          <a:p>
            <a:r>
              <a:rPr lang="nl-NL" smtClean="0"/>
              <a:t>Waterpomptang</a:t>
            </a:r>
            <a:r>
              <a:rPr lang="nl-NL"/>
              <a:t>, soldeerbrander, etc.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403648" y="1340768"/>
            <a:ext cx="4248472" cy="1584176"/>
          </a:xfrm>
          <a:prstGeom prst="wedgeRoundRectCallout">
            <a:avLst>
              <a:gd name="adj1" fmla="val 81155"/>
              <a:gd name="adj2" fmla="val -40611"/>
              <a:gd name="adj3" fmla="val 16667"/>
            </a:avLst>
          </a:prstGeom>
          <a:solidFill>
            <a:srgbClr val="FFFFD9"/>
          </a:solidFill>
          <a:ln>
            <a:solidFill>
              <a:srgbClr val="C00000"/>
            </a:solidFill>
          </a:ln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C00000"/>
                </a:solidFill>
              </a:rPr>
              <a:t>Een </a:t>
            </a:r>
            <a:r>
              <a:rPr lang="en-US" b="1" i="1" smtClean="0">
                <a:solidFill>
                  <a:srgbClr val="C00000"/>
                </a:solidFill>
              </a:rPr>
              <a:t>competentie</a:t>
            </a:r>
            <a:r>
              <a:rPr lang="en-US" smtClean="0">
                <a:solidFill>
                  <a:srgbClr val="C00000"/>
                </a:solidFill>
              </a:rPr>
              <a:t> is:</a:t>
            </a:r>
          </a:p>
          <a:p>
            <a:pPr algn="ctr"/>
            <a:r>
              <a:rPr lang="en-US" smtClean="0">
                <a:solidFill>
                  <a:srgbClr val="C00000"/>
                </a:solidFill>
              </a:rPr>
              <a:t>Het vermogen </a:t>
            </a:r>
            <a:r>
              <a:rPr lang="nl-NL" smtClean="0">
                <a:solidFill>
                  <a:srgbClr val="C00000"/>
                </a:solidFill>
              </a:rPr>
              <a:t>om </a:t>
            </a:r>
            <a:r>
              <a:rPr lang="nl-NL">
                <a:solidFill>
                  <a:srgbClr val="C00000"/>
                </a:solidFill>
              </a:rPr>
              <a:t>in een gegeven </a:t>
            </a:r>
            <a:r>
              <a:rPr lang="nl-NL" b="1">
                <a:solidFill>
                  <a:srgbClr val="0000FF"/>
                </a:solidFill>
              </a:rPr>
              <a:t>situatie</a:t>
            </a:r>
            <a:r>
              <a:rPr lang="nl-NL">
                <a:solidFill>
                  <a:srgbClr val="0000FF"/>
                </a:solidFill>
              </a:rPr>
              <a:t> </a:t>
            </a:r>
            <a:r>
              <a:rPr lang="nl-NL">
                <a:solidFill>
                  <a:srgbClr val="C00000"/>
                </a:solidFill>
              </a:rPr>
              <a:t>in een bepaalde </a:t>
            </a:r>
            <a:r>
              <a:rPr lang="nl-NL" b="1">
                <a:solidFill>
                  <a:srgbClr val="0000FF"/>
                </a:solidFill>
              </a:rPr>
              <a:t>rol</a:t>
            </a:r>
            <a:r>
              <a:rPr lang="nl-NL">
                <a:solidFill>
                  <a:srgbClr val="0000FF"/>
                </a:solidFill>
              </a:rPr>
              <a:t> </a:t>
            </a:r>
            <a:endParaRPr lang="nl-NL" smtClean="0">
              <a:solidFill>
                <a:srgbClr val="0000FF"/>
              </a:solidFill>
            </a:endParaRPr>
          </a:p>
          <a:p>
            <a:pPr algn="ctr"/>
            <a:r>
              <a:rPr lang="nl-NL" smtClean="0">
                <a:solidFill>
                  <a:srgbClr val="C00000"/>
                </a:solidFill>
              </a:rPr>
              <a:t>behoorlijke </a:t>
            </a:r>
            <a:r>
              <a:rPr lang="nl-NL" b="1">
                <a:solidFill>
                  <a:srgbClr val="0000FF"/>
                </a:solidFill>
              </a:rPr>
              <a:t>prestaties</a:t>
            </a:r>
            <a:r>
              <a:rPr lang="nl-NL">
                <a:solidFill>
                  <a:srgbClr val="0000FF"/>
                </a:solidFill>
              </a:rPr>
              <a:t> </a:t>
            </a:r>
            <a:r>
              <a:rPr lang="nl-NL">
                <a:solidFill>
                  <a:srgbClr val="C00000"/>
                </a:solidFill>
              </a:rPr>
              <a:t>te leveren </a:t>
            </a:r>
            <a:endParaRPr lang="nl-NL" smtClean="0">
              <a:solidFill>
                <a:srgbClr val="C00000"/>
              </a:solidFill>
            </a:endParaRPr>
          </a:p>
          <a:p>
            <a:pPr algn="ctr"/>
            <a:r>
              <a:rPr lang="nl-NL" smtClean="0">
                <a:solidFill>
                  <a:srgbClr val="C00000"/>
                </a:solidFill>
              </a:rPr>
              <a:t>m.b.v. </a:t>
            </a:r>
            <a:r>
              <a:rPr lang="nl-NL">
                <a:solidFill>
                  <a:srgbClr val="C00000"/>
                </a:solidFill>
              </a:rPr>
              <a:t>passend </a:t>
            </a:r>
            <a:r>
              <a:rPr lang="nl-NL" b="1">
                <a:solidFill>
                  <a:srgbClr val="0000FF"/>
                </a:solidFill>
              </a:rPr>
              <a:t>gereedschap</a:t>
            </a:r>
            <a:endParaRPr lang="nl-NL">
              <a:solidFill>
                <a:srgbClr val="0000FF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807804" y="3645024"/>
            <a:ext cx="4860540" cy="1584176"/>
          </a:xfrm>
          <a:prstGeom prst="wedgeRoundRectCallout">
            <a:avLst>
              <a:gd name="adj1" fmla="val 38061"/>
              <a:gd name="adj2" fmla="val -175867"/>
              <a:gd name="adj3" fmla="val 16667"/>
            </a:avLst>
          </a:prstGeom>
          <a:solidFill>
            <a:srgbClr val="FFFFD9"/>
          </a:solidFill>
          <a:ln>
            <a:solidFill>
              <a:srgbClr val="C00000"/>
            </a:solidFill>
          </a:ln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rgbClr val="C00000"/>
                </a:solidFill>
              </a:rPr>
              <a:t>Een </a:t>
            </a:r>
            <a:r>
              <a:rPr lang="nl-NL" b="1" i="1">
                <a:solidFill>
                  <a:srgbClr val="C00000"/>
                </a:solidFill>
              </a:rPr>
              <a:t>competente professional</a:t>
            </a:r>
            <a:r>
              <a:rPr lang="nl-NL" i="1">
                <a:solidFill>
                  <a:srgbClr val="C00000"/>
                </a:solidFill>
              </a:rPr>
              <a:t> </a:t>
            </a:r>
            <a:r>
              <a:rPr lang="nl-NL">
                <a:solidFill>
                  <a:srgbClr val="C00000"/>
                </a:solidFill>
              </a:rPr>
              <a:t>is iemand die </a:t>
            </a:r>
            <a:endParaRPr lang="nl-NL" smtClean="0">
              <a:solidFill>
                <a:srgbClr val="C00000"/>
              </a:solidFill>
            </a:endParaRPr>
          </a:p>
          <a:p>
            <a:pPr algn="ctr"/>
            <a:r>
              <a:rPr lang="nl-NL" smtClean="0">
                <a:solidFill>
                  <a:srgbClr val="C00000"/>
                </a:solidFill>
              </a:rPr>
              <a:t>in </a:t>
            </a:r>
            <a:r>
              <a:rPr lang="nl-NL" b="1">
                <a:solidFill>
                  <a:srgbClr val="0000FF"/>
                </a:solidFill>
              </a:rPr>
              <a:t>uiteenlopende</a:t>
            </a:r>
            <a:r>
              <a:rPr lang="nl-NL">
                <a:solidFill>
                  <a:srgbClr val="C00000"/>
                </a:solidFill>
              </a:rPr>
              <a:t> </a:t>
            </a:r>
            <a:r>
              <a:rPr lang="nl-NL" b="1" smtClean="0">
                <a:solidFill>
                  <a:srgbClr val="0000FF"/>
                </a:solidFill>
              </a:rPr>
              <a:t>situaties</a:t>
            </a:r>
            <a:r>
              <a:rPr lang="nl-NL" smtClean="0">
                <a:solidFill>
                  <a:srgbClr val="C00000"/>
                </a:solidFill>
              </a:rPr>
              <a:t> flexibel </a:t>
            </a:r>
            <a:r>
              <a:rPr lang="nl-NL">
                <a:solidFill>
                  <a:srgbClr val="C00000"/>
                </a:solidFill>
              </a:rPr>
              <a:t>kan wisselen tussen de diverse vereiste </a:t>
            </a:r>
            <a:r>
              <a:rPr lang="nl-NL" b="1">
                <a:solidFill>
                  <a:srgbClr val="0000FF"/>
                </a:solidFill>
              </a:rPr>
              <a:t>rollen</a:t>
            </a:r>
            <a:r>
              <a:rPr lang="nl-NL">
                <a:solidFill>
                  <a:srgbClr val="C00000"/>
                </a:solidFill>
              </a:rPr>
              <a:t>, </a:t>
            </a:r>
            <a:endParaRPr lang="nl-NL" smtClean="0">
              <a:solidFill>
                <a:srgbClr val="C00000"/>
              </a:solidFill>
            </a:endParaRPr>
          </a:p>
          <a:p>
            <a:pPr algn="ctr"/>
            <a:r>
              <a:rPr lang="nl-NL" smtClean="0">
                <a:solidFill>
                  <a:srgbClr val="C00000"/>
                </a:solidFill>
              </a:rPr>
              <a:t>en </a:t>
            </a:r>
            <a:r>
              <a:rPr lang="nl-NL">
                <a:solidFill>
                  <a:srgbClr val="C00000"/>
                </a:solidFill>
              </a:rPr>
              <a:t>in elk daarvan </a:t>
            </a:r>
            <a:r>
              <a:rPr lang="nl-NL" b="1">
                <a:solidFill>
                  <a:srgbClr val="0000FF"/>
                </a:solidFill>
              </a:rPr>
              <a:t>behoorlijke prestaties </a:t>
            </a:r>
            <a:r>
              <a:rPr lang="nl-NL">
                <a:solidFill>
                  <a:srgbClr val="C00000"/>
                </a:solidFill>
              </a:rPr>
              <a:t>levert</a:t>
            </a:r>
            <a:r>
              <a:rPr lang="nl-NL" i="1">
                <a:solidFill>
                  <a:srgbClr val="C00000"/>
                </a:solidFill>
              </a:rPr>
              <a:t>.</a:t>
            </a:r>
            <a:endParaRPr lang="nl-NL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2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1.38889E-6 -0.39167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1066</TotalTime>
  <Words>1485</Words>
  <Application>Microsoft Office PowerPoint</Application>
  <PresentationFormat>On-screen Show (4:3)</PresentationFormat>
  <Paragraphs>461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Blank</vt:lpstr>
      <vt:lpstr>Default Design</vt:lpstr>
      <vt:lpstr>1_Blank</vt:lpstr>
      <vt:lpstr>2_Blank</vt:lpstr>
      <vt:lpstr>3_Blank</vt:lpstr>
      <vt:lpstr>4_Blank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Niko</dc:creator>
  <cp:lastModifiedBy>Niko</cp:lastModifiedBy>
  <cp:revision>122</cp:revision>
  <dcterms:created xsi:type="dcterms:W3CDTF">2015-11-17T16:41:58Z</dcterms:created>
  <dcterms:modified xsi:type="dcterms:W3CDTF">2015-12-01T18:57:46Z</dcterms:modified>
</cp:coreProperties>
</file>