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doc" ContentType="application/msword"/>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53"/>
  </p:notesMasterIdLst>
  <p:sldIdLst>
    <p:sldId id="417" r:id="rId2"/>
    <p:sldId id="366" r:id="rId3"/>
    <p:sldId id="367" r:id="rId4"/>
    <p:sldId id="378" r:id="rId5"/>
    <p:sldId id="368" r:id="rId6"/>
    <p:sldId id="370" r:id="rId7"/>
    <p:sldId id="371" r:id="rId8"/>
    <p:sldId id="372" r:id="rId9"/>
    <p:sldId id="381" r:id="rId10"/>
    <p:sldId id="319" r:id="rId11"/>
    <p:sldId id="382" r:id="rId12"/>
    <p:sldId id="385" r:id="rId13"/>
    <p:sldId id="386" r:id="rId14"/>
    <p:sldId id="374" r:id="rId15"/>
    <p:sldId id="419" r:id="rId16"/>
    <p:sldId id="377" r:id="rId17"/>
    <p:sldId id="420" r:id="rId18"/>
    <p:sldId id="424" r:id="rId19"/>
    <p:sldId id="425" r:id="rId20"/>
    <p:sldId id="427" r:id="rId21"/>
    <p:sldId id="428" r:id="rId22"/>
    <p:sldId id="429" r:id="rId23"/>
    <p:sldId id="430" r:id="rId24"/>
    <p:sldId id="433" r:id="rId25"/>
    <p:sldId id="434" r:id="rId26"/>
    <p:sldId id="392" r:id="rId27"/>
    <p:sldId id="426" r:id="rId28"/>
    <p:sldId id="452" r:id="rId29"/>
    <p:sldId id="453" r:id="rId30"/>
    <p:sldId id="416" r:id="rId31"/>
    <p:sldId id="396" r:id="rId32"/>
    <p:sldId id="423" r:id="rId33"/>
    <p:sldId id="435" r:id="rId34"/>
    <p:sldId id="449" r:id="rId35"/>
    <p:sldId id="442" r:id="rId36"/>
    <p:sldId id="353" r:id="rId37"/>
    <p:sldId id="437" r:id="rId38"/>
    <p:sldId id="443" r:id="rId39"/>
    <p:sldId id="444" r:id="rId40"/>
    <p:sldId id="438" r:id="rId41"/>
    <p:sldId id="445" r:id="rId42"/>
    <p:sldId id="451" r:id="rId43"/>
    <p:sldId id="447" r:id="rId44"/>
    <p:sldId id="448" r:id="rId45"/>
    <p:sldId id="446" r:id="rId46"/>
    <p:sldId id="454" r:id="rId47"/>
    <p:sldId id="439" r:id="rId48"/>
    <p:sldId id="440" r:id="rId49"/>
    <p:sldId id="450" r:id="rId50"/>
    <p:sldId id="441" r:id="rId51"/>
    <p:sldId id="455" r:id="rId52"/>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990000"/>
    <a:srgbClr val="0000FF"/>
    <a:srgbClr val="008000"/>
    <a:srgbClr val="CC6600"/>
    <a:srgbClr val="FFFFFF"/>
    <a:srgbClr val="0033CC"/>
    <a:srgbClr val="66FF66"/>
    <a:srgbClr val="050708"/>
    <a:srgbClr val="6C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03" autoAdjust="0"/>
    <p:restoredTop sz="94660"/>
  </p:normalViewPr>
  <p:slideViewPr>
    <p:cSldViewPr>
      <p:cViewPr varScale="1">
        <p:scale>
          <a:sx n="75" d="100"/>
          <a:sy n="75" d="100"/>
        </p:scale>
        <p:origin x="-1518"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en-GB"/>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en-GB"/>
          </a:p>
        </p:txBody>
      </p:sp>
      <p:sp>
        <p:nvSpPr>
          <p:cNvPr id="23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en-GB"/>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98D77ADF-B867-45F6-864E-7BC60C67B4E2}"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19A7439D-F4E1-49D3-9B58-DB9B0E22DD15}" type="slidenum">
              <a:rPr lang="en-GB" smtClean="0"/>
              <a:pPr/>
              <a:t>1</a:t>
            </a:fld>
            <a:endParaRPr lang="en-GB" smtClean="0"/>
          </a:p>
        </p:txBody>
      </p:sp>
      <p:sp>
        <p:nvSpPr>
          <p:cNvPr id="2457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1" tIns="45716" rIns="91431" bIns="45716" anchor="b"/>
          <a:lstStyle/>
          <a:p>
            <a:pPr algn="r"/>
            <a:fld id="{7B0B4DDF-7BD4-472D-B40B-CD9F22C5BD50}" type="slidenum">
              <a:rPr lang="nl-NL" sz="1200">
                <a:latin typeface="Times New Roman" pitchFamily="18" charset="0"/>
              </a:rPr>
              <a:pPr algn="r"/>
              <a:t>1</a:t>
            </a:fld>
            <a:endParaRPr lang="nl-NL" sz="1200">
              <a:latin typeface="Times New Roman" pitchFamily="18" charset="0"/>
            </a:endParaRPr>
          </a:p>
        </p:txBody>
      </p:sp>
      <p:sp>
        <p:nvSpPr>
          <p:cNvPr id="24580" name="Rectangle 2"/>
          <p:cNvSpPr>
            <a:spLocks noGrp="1" noRot="1" noChangeAspect="1" noChangeArrowheads="1" noTextEdit="1"/>
          </p:cNvSpPr>
          <p:nvPr>
            <p:ph type="sldImg"/>
          </p:nvPr>
        </p:nvSpPr>
        <p:spPr>
          <a:ln/>
        </p:spPr>
      </p:sp>
      <p:sp>
        <p:nvSpPr>
          <p:cNvPr id="24581" name="Rectangle 3"/>
          <p:cNvSpPr>
            <a:spLocks noGrp="1" noChangeArrowheads="1"/>
          </p:cNvSpPr>
          <p:nvPr>
            <p:ph type="body" idx="1"/>
          </p:nvPr>
        </p:nvSpPr>
        <p:spPr>
          <a:noFill/>
          <a:ln/>
        </p:spPr>
        <p:txBody>
          <a:bodyPr lIns="91431" tIns="45716" rIns="91431" bIns="45716"/>
          <a:lstStyle/>
          <a:p>
            <a:pPr eaLnBrk="1" hangingPunct="1"/>
            <a:endParaRPr lang="nl-NL"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C8201064-2BBB-4CD5-B6EE-2F0C56F07C0A}" type="slidenum">
              <a:rPr lang="nl-NL" smtClean="0">
                <a:latin typeface="Arial" pitchFamily="34" charset="0"/>
              </a:rPr>
              <a:pPr/>
              <a:t>22</a:t>
            </a:fld>
            <a:endParaRPr lang="nl-NL" smtClean="0">
              <a:latin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DD1BA73C-E75D-477C-83A1-569867AEA0C3}" type="slidenum">
              <a:rPr lang="nl-NL" smtClean="0">
                <a:latin typeface="Arial" pitchFamily="34" charset="0"/>
              </a:rPr>
              <a:pPr/>
              <a:t>23</a:t>
            </a:fld>
            <a:endParaRPr lang="nl-NL" smtClean="0">
              <a:latin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405E97-883A-401A-AC60-22809A54DF8D}" type="slidenum">
              <a:rPr lang="nl-NL"/>
              <a:pPr/>
              <a:t>26</a:t>
            </a:fld>
            <a:endParaRPr lang="nl-NL"/>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6D83C8-1C6A-4F7A-AF0E-76A4EDFE4054}" type="slidenum">
              <a:rPr lang="nl-NL"/>
              <a:pPr/>
              <a:t>27</a:t>
            </a:fld>
            <a:endParaRPr lang="nl-NL"/>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nl-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A98BB2-DB7C-460A-B78F-76A946548B46}" type="slidenum">
              <a:rPr lang="nl-NL"/>
              <a:pPr/>
              <a:t>28</a:t>
            </a:fld>
            <a:endParaRPr lang="nl-NL"/>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xfrm>
            <a:off x="914400" y="4343400"/>
            <a:ext cx="5029200" cy="4114800"/>
          </a:xfrm>
        </p:spPr>
        <p:txBody>
          <a:bodyPr/>
          <a:lstStyle/>
          <a:p>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7F28A7-2CEE-4489-8F2D-152B9B77F102}" type="slidenum">
              <a:rPr lang="nl-NL"/>
              <a:pPr/>
              <a:t>29</a:t>
            </a:fld>
            <a:endParaRPr lang="nl-NL"/>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xfrm>
            <a:off x="914400" y="4343400"/>
            <a:ext cx="5029200" cy="4114800"/>
          </a:xfrm>
        </p:spPr>
        <p:txBody>
          <a:bodyPr/>
          <a:lstStyle/>
          <a:p>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355D86A6-36B3-485B-A8DC-DDCE4203C26A}" type="slidenum">
              <a:rPr lang="nl-NL" smtClean="0">
                <a:latin typeface="Arial" pitchFamily="34" charset="0"/>
              </a:rPr>
              <a:pPr/>
              <a:t>31</a:t>
            </a:fld>
            <a:endParaRPr lang="nl-NL" smtClean="0">
              <a:latin typeface="Arial"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xfrm>
            <a:off x="914400" y="4343400"/>
            <a:ext cx="5029200" cy="4114800"/>
          </a:xfrm>
          <a:noFill/>
          <a:ln/>
        </p:spPr>
        <p:txBody>
          <a:bodyPr/>
          <a:lstStyle/>
          <a:p>
            <a:endParaRPr lang="en-GB"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73A55588-2B2A-4241-9484-B26BCB61FDE4}" type="slidenum">
              <a:rPr lang="nl-NL" smtClean="0"/>
              <a:pPr/>
              <a:t>38</a:t>
            </a:fld>
            <a:endParaRPr lang="nl-NL"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2DD4063-E3C9-41A6-A938-FEF14FC6A6D5}" type="slidenum">
              <a:rPr lang="nl-NL" sz="1200"/>
              <a:pPr algn="r"/>
              <a:t>7</a:t>
            </a:fld>
            <a:endParaRPr lang="nl-NL" sz="1200"/>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70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nl-NL"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4129F0-5528-4AAD-B21B-66A1D53AA69B}" type="slidenum">
              <a:rPr lang="nl-NL"/>
              <a:pPr/>
              <a:t>45</a:t>
            </a:fld>
            <a:endParaRPr lang="nl-NL"/>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nl-N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A5483D03-06D7-443A-8669-F0B3A0E6F383}" type="slidenum">
              <a:rPr lang="en-GB" smtClean="0">
                <a:latin typeface="Arial" pitchFamily="34" charset="0"/>
              </a:rPr>
              <a:pPr/>
              <a:t>47</a:t>
            </a:fld>
            <a:endParaRPr lang="en-GB" smtClean="0">
              <a:latin typeface="Arial" pitchFamily="34" charset="0"/>
            </a:endParaRPr>
          </a:p>
        </p:txBody>
      </p:sp>
      <p:sp>
        <p:nvSpPr>
          <p:cNvPr id="3379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9A4A0B6-BCAA-43ED-8082-D9AB4FCB5582}" type="slidenum">
              <a:rPr lang="nl-NL" sz="1200"/>
              <a:pPr algn="r"/>
              <a:t>47</a:t>
            </a:fld>
            <a:endParaRPr lang="nl-NL" sz="1200"/>
          </a:p>
        </p:txBody>
      </p:sp>
      <p:sp>
        <p:nvSpPr>
          <p:cNvPr id="33796" name="Rectangle 2"/>
          <p:cNvSpPr>
            <a:spLocks noGrp="1" noRot="1" noChangeAspect="1" noChangeArrowheads="1" noTextEdit="1"/>
          </p:cNvSpPr>
          <p:nvPr>
            <p:ph type="sldImg"/>
          </p:nvPr>
        </p:nvSpPr>
        <p:spPr>
          <a:ln/>
        </p:spPr>
      </p:sp>
      <p:sp>
        <p:nvSpPr>
          <p:cNvPr id="33797" name="Rectangle 3"/>
          <p:cNvSpPr>
            <a:spLocks noGrp="1" noChangeArrowheads="1"/>
          </p:cNvSpPr>
          <p:nvPr>
            <p:ph type="body" idx="1"/>
          </p:nvPr>
        </p:nvSpPr>
        <p:spPr>
          <a:noFill/>
          <a:ln/>
        </p:spPr>
        <p:txBody>
          <a:bodyPr/>
          <a:lstStyle/>
          <a:p>
            <a:pPr eaLnBrk="1" hangingPunct="1"/>
            <a:endParaRPr lang="nl-NL"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73AD2370-C2C1-4A21-87BD-3BFBE72D8193}" type="slidenum">
              <a:rPr lang="en-GB" smtClean="0">
                <a:latin typeface="Arial" pitchFamily="34" charset="0"/>
              </a:rPr>
              <a:pPr/>
              <a:t>48</a:t>
            </a:fld>
            <a:endParaRPr lang="en-GB" smtClean="0">
              <a:latin typeface="Arial" pitchFamily="34" charset="0"/>
            </a:endParaRPr>
          </a:p>
        </p:txBody>
      </p:sp>
      <p:sp>
        <p:nvSpPr>
          <p:cNvPr id="348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DB6DEE0-070D-4129-B984-26CEA1D071A2}" type="slidenum">
              <a:rPr lang="nl-NL" sz="1200"/>
              <a:pPr algn="r"/>
              <a:t>48</a:t>
            </a:fld>
            <a:endParaRPr lang="nl-NL" sz="1200"/>
          </a:p>
        </p:txBody>
      </p:sp>
      <p:sp>
        <p:nvSpPr>
          <p:cNvPr id="34820" name="Rectangle 2"/>
          <p:cNvSpPr>
            <a:spLocks noGrp="1" noRot="1" noChangeAspect="1" noChangeArrowheads="1" noTextEdit="1"/>
          </p:cNvSpPr>
          <p:nvPr>
            <p:ph type="sldImg"/>
          </p:nvPr>
        </p:nvSpPr>
        <p:spPr>
          <a:ln/>
        </p:spPr>
      </p:sp>
      <p:sp>
        <p:nvSpPr>
          <p:cNvPr id="34821" name="Rectangle 3"/>
          <p:cNvSpPr>
            <a:spLocks noGrp="1" noChangeArrowheads="1"/>
          </p:cNvSpPr>
          <p:nvPr>
            <p:ph type="body" idx="1"/>
          </p:nvPr>
        </p:nvSpPr>
        <p:spPr>
          <a:noFill/>
          <a:ln/>
        </p:spPr>
        <p:txBody>
          <a:bodyPr/>
          <a:lstStyle/>
          <a:p>
            <a:pPr eaLnBrk="1" hangingPunct="1"/>
            <a:endParaRPr lang="nl-NL"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9A9F4F2-6BF3-4BE8-A5E7-8148A5288FFB}" type="slidenum">
              <a:rPr lang="nl-NL" sz="1200"/>
              <a:pPr algn="r"/>
              <a:t>8</a:t>
            </a:fld>
            <a:endParaRPr lang="nl-NL" sz="1200"/>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nl-NL"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EE96C9B4-E872-4CEC-8CD3-9843C488029E}" type="slidenum">
              <a:rPr lang="nl-NL" smtClean="0"/>
              <a:pPr/>
              <a:t>10</a:t>
            </a:fld>
            <a:endParaRPr lang="nl-NL"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14400" y="4343400"/>
            <a:ext cx="5029200" cy="4114800"/>
          </a:xfrm>
          <a:noFill/>
          <a:ln/>
        </p:spPr>
        <p:txBody>
          <a:bodyPr/>
          <a:lstStyle/>
          <a:p>
            <a:pPr eaLnBrk="1" hangingPunct="1"/>
            <a:endParaRPr lang="nl-NL"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22302FD-41EC-4375-B787-0E460DEE2153}" type="slidenum">
              <a:rPr lang="nl-NL" sz="1200"/>
              <a:pPr algn="r"/>
              <a:t>12</a:t>
            </a:fld>
            <a:endParaRPr lang="nl-NL"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xfrm>
            <a:off x="914400" y="4343400"/>
            <a:ext cx="5029200" cy="4114800"/>
          </a:xfrm>
          <a:noFill/>
          <a:ln/>
        </p:spPr>
        <p:txBody>
          <a:bodyPr/>
          <a:lstStyle/>
          <a:p>
            <a:pPr eaLnBrk="1" hangingPunct="1"/>
            <a:endParaRPr lang="nl-NL"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0C2A6C23-C2E8-4D15-8891-BAFFCE8AEB95}" type="slidenum">
              <a:rPr lang="nl-NL" smtClean="0">
                <a:latin typeface="Arial" pitchFamily="34" charset="0"/>
              </a:rPr>
              <a:pPr/>
              <a:t>13</a:t>
            </a:fld>
            <a:endParaRPr lang="nl-NL" smtClean="0">
              <a:latin typeface="Arial" pitchFamily="34"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914400" y="4343400"/>
            <a:ext cx="5029200" cy="4114800"/>
          </a:xfrm>
          <a:noFill/>
          <a:ln/>
        </p:spPr>
        <p:txBody>
          <a:bodyPr/>
          <a:lstStyle/>
          <a:p>
            <a:pPr eaLnBrk="1" hangingPunct="1"/>
            <a:endParaRPr lang="nl-NL"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78CBFBC8-AD46-4A8E-A2F9-16A3201FFC25}" type="slidenum">
              <a:rPr lang="nl-NL" smtClean="0">
                <a:latin typeface="Arial" pitchFamily="34" charset="0"/>
              </a:rPr>
              <a:pPr/>
              <a:t>17</a:t>
            </a:fld>
            <a:endParaRPr lang="nl-NL" smtClean="0">
              <a:latin typeface="Arial" pitchFamily="34"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endParaRPr lang="en-GB"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3E4867CA-D817-46B0-996A-192BB36963FD}" type="slidenum">
              <a:rPr lang="nl-NL" smtClean="0">
                <a:latin typeface="Arial" pitchFamily="34" charset="0"/>
              </a:rPr>
              <a:pPr/>
              <a:t>20</a:t>
            </a:fld>
            <a:endParaRPr lang="nl-NL" smtClean="0">
              <a:latin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F8D052AA-FEC9-46D8-BE46-64C0249796D3}" type="slidenum">
              <a:rPr lang="nl-NL" smtClean="0">
                <a:latin typeface="Arial" pitchFamily="34" charset="0"/>
              </a:rPr>
              <a:pPr/>
              <a:t>21</a:t>
            </a:fld>
            <a:endParaRPr lang="nl-NL" smtClean="0">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8A720A2-3FB1-43A9-BD3D-B84F9B33BBC5}" type="slidenum">
              <a:rPr lang="en-GB"/>
              <a:pPr>
                <a:defRPr/>
              </a:pPr>
              <a:t>‹#›</a:t>
            </a:fld>
            <a:endParaRPr lang="en-GB"/>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635041D-C024-4228-8F6E-366E01162B12}" type="slidenum">
              <a:rPr lang="en-GB"/>
              <a:pPr>
                <a:defRPr/>
              </a:pPr>
              <a:t>‹#›</a:t>
            </a:fld>
            <a:endParaRPr lang="en-GB"/>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2A76C93-4C73-4976-9882-97B9058E6B9C}" type="slidenum">
              <a:rPr lang="en-GB"/>
              <a:pPr>
                <a:defRPr/>
              </a:pPr>
              <a:t>‹#›</a:t>
            </a:fld>
            <a:endParaRPr lang="en-GB"/>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D25E5FC-3E33-4318-A5BF-88E93612723F}" type="slidenum">
              <a:rPr lang="en-GB"/>
              <a:pPr>
                <a:defRPr/>
              </a:pPr>
              <a:t>‹#›</a:t>
            </a:fld>
            <a:endParaRPr lang="en-GB"/>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CB7428A-042E-4780-A625-C3B9F3AA34A7}" type="slidenum">
              <a:rPr lang="en-GB"/>
              <a:pPr>
                <a:defRPr/>
              </a:pPr>
              <a:t>‹#›</a:t>
            </a:fld>
            <a:endParaRPr lang="en-GB"/>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CC43D38-0119-4685-8942-D3033643BD36}" type="slidenum">
              <a:rPr lang="en-GB"/>
              <a:pPr>
                <a:defRPr/>
              </a:pPr>
              <a:t>‹#›</a:t>
            </a:fld>
            <a:endParaRPr lang="en-GB"/>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7B37B4DD-6A26-480E-806C-A41BF9EB92E6}" type="slidenum">
              <a:rPr lang="en-GB"/>
              <a:pPr>
                <a:defRPr/>
              </a:pPr>
              <a:t>‹#›</a:t>
            </a:fld>
            <a:endParaRPr lang="en-GB"/>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0464A256-3B13-4CC2-B11A-FAF13847D8A5}" type="slidenum">
              <a:rPr lang="en-GB"/>
              <a:pPr>
                <a:defRPr/>
              </a:pPr>
              <a:t>‹#›</a:t>
            </a:fld>
            <a:endParaRPr lang="en-GB"/>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91F2418C-288D-44AE-AB03-9A51616E6DFB}" type="slidenum">
              <a:rPr lang="en-GB"/>
              <a:pPr>
                <a:defRPr/>
              </a:pPr>
              <a:t>‹#›</a:t>
            </a:fld>
            <a:endParaRPr lang="en-GB"/>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CEC6140-AEB0-4850-A6C7-ED3F0A4BC2EA}" type="slidenum">
              <a:rPr lang="en-GB"/>
              <a:pPr>
                <a:defRPr/>
              </a:pPr>
              <a:t>‹#›</a:t>
            </a:fld>
            <a:endParaRPr lang="en-GB"/>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8A218A9-9B00-4439-8D4C-75CC9D15A5BE}" type="slidenum">
              <a:rPr lang="en-GB"/>
              <a:pPr>
                <a:defRPr/>
              </a:pPr>
              <a:t>‹#›</a:t>
            </a:fld>
            <a:endParaRPr lang="en-GB"/>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AD4615CE-9C6E-4B27-862B-6E39A7F1CAF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2.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linkedin.com/in/nikoroorda" TargetMode="External"/><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8.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oleObject" Target="../embeddings/oleObject1.bin"/><Relationship Id="rId9"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9.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oleObject" Target="../embeddings/oleObject4.bin"/><Relationship Id="rId9" Type="http://schemas.openxmlformats.org/officeDocument/2006/relationships/oleObject" Target="../embeddings/oleObject6.bin"/></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1.emf"/><Relationship Id="rId5" Type="http://schemas.openxmlformats.org/officeDocument/2006/relationships/oleObject" Target="../embeddings/Microsoft_Office_Word_97_-_2003_Document1.doc"/><Relationship Id="rId4" Type="http://schemas.openxmlformats.org/officeDocument/2006/relationships/image" Target="../media/image40.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39.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Microsoft_Office_Word_97_-_2003_Document2.doc"/></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57.wmf"/><Relationship Id="rId5" Type="http://schemas.openxmlformats.org/officeDocument/2006/relationships/oleObject" Target="../embeddings/oleObject7.bin"/><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57.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58.jpeg"/><Relationship Id="rId5" Type="http://schemas.openxmlformats.org/officeDocument/2006/relationships/oleObject" Target="../embeddings/oleObject8.bin"/><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oleObject" Target="../embeddings/oleObject9.bin"/><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37.emf"/><Relationship Id="rId11" Type="http://schemas.openxmlformats.org/officeDocument/2006/relationships/image" Target="../media/image62.png"/><Relationship Id="rId5" Type="http://schemas.openxmlformats.org/officeDocument/2006/relationships/image" Target="../media/image36.png"/><Relationship Id="rId10" Type="http://schemas.openxmlformats.org/officeDocument/2006/relationships/image" Target="../media/image29.jpeg"/><Relationship Id="rId4" Type="http://schemas.openxmlformats.org/officeDocument/2006/relationships/image" Target="../media/image59.png"/><Relationship Id="rId9" Type="http://schemas.openxmlformats.org/officeDocument/2006/relationships/image" Target="../media/image61.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Line 2"/>
          <p:cNvSpPr>
            <a:spLocks noChangeShapeType="1"/>
          </p:cNvSpPr>
          <p:nvPr/>
        </p:nvSpPr>
        <p:spPr bwMode="auto">
          <a:xfrm>
            <a:off x="457200" y="5072063"/>
            <a:ext cx="8153400" cy="0"/>
          </a:xfrm>
          <a:prstGeom prst="line">
            <a:avLst/>
          </a:prstGeom>
          <a:noFill/>
          <a:ln w="57150">
            <a:solidFill>
              <a:srgbClr val="339966"/>
            </a:solidFill>
            <a:round/>
            <a:headEnd/>
            <a:tailEnd/>
          </a:ln>
        </p:spPr>
        <p:txBody>
          <a:bodyPr wrap="none" anchor="ctr"/>
          <a:lstStyle/>
          <a:p>
            <a:endParaRPr lang="nl-NL"/>
          </a:p>
        </p:txBody>
      </p:sp>
      <p:sp>
        <p:nvSpPr>
          <p:cNvPr id="132099" name="Rectangle 3"/>
          <p:cNvSpPr>
            <a:spLocks noGrp="1" noChangeArrowheads="1"/>
          </p:cNvSpPr>
          <p:nvPr>
            <p:ph type="ctrTitle" idx="4294967295"/>
          </p:nvPr>
        </p:nvSpPr>
        <p:spPr>
          <a:xfrm>
            <a:off x="395288" y="620713"/>
            <a:ext cx="8143875" cy="3808412"/>
          </a:xfrm>
        </p:spPr>
        <p:txBody>
          <a:bodyPr/>
          <a:lstStyle/>
          <a:p>
            <a:pPr eaLnBrk="1" hangingPunct="1">
              <a:lnSpc>
                <a:spcPct val="130000"/>
              </a:lnSpc>
              <a:defRPr/>
            </a:pPr>
            <a:r>
              <a:rPr lang="en-US" b="1" dirty="0" smtClean="0">
                <a:solidFill>
                  <a:srgbClr val="000099"/>
                </a:solidFill>
                <a:effectLst>
                  <a:outerShdw blurRad="38100" dist="38100" dir="2700000" algn="tl">
                    <a:srgbClr val="C0C0C0"/>
                  </a:outerShdw>
                </a:effectLst>
              </a:rPr>
              <a:t>“AISHE”:</a:t>
            </a:r>
            <a:r>
              <a:rPr lang="en-US" b="1" i="1" dirty="0" smtClean="0">
                <a:solidFill>
                  <a:srgbClr val="000099"/>
                </a:solidFill>
                <a:effectLst>
                  <a:outerShdw blurRad="38100" dist="38100" dir="2700000" algn="tl">
                    <a:srgbClr val="C0C0C0"/>
                  </a:outerShdw>
                </a:effectLst>
              </a:rPr>
              <a:t> Assessment of</a:t>
            </a:r>
            <a:br>
              <a:rPr lang="en-US" b="1" i="1" dirty="0" smtClean="0">
                <a:solidFill>
                  <a:srgbClr val="000099"/>
                </a:solidFill>
                <a:effectLst>
                  <a:outerShdw blurRad="38100" dist="38100" dir="2700000" algn="tl">
                    <a:srgbClr val="C0C0C0"/>
                  </a:outerShdw>
                </a:effectLst>
              </a:rPr>
            </a:br>
            <a:r>
              <a:rPr lang="en-US" b="1" i="1" dirty="0" smtClean="0">
                <a:solidFill>
                  <a:srgbClr val="000099"/>
                </a:solidFill>
                <a:effectLst>
                  <a:outerShdw blurRad="38100" dist="38100" dir="2700000" algn="tl">
                    <a:srgbClr val="C0C0C0"/>
                  </a:outerShdw>
                </a:effectLst>
              </a:rPr>
              <a:t>Sustainable Development</a:t>
            </a:r>
            <a:br>
              <a:rPr lang="en-US" b="1" i="1" dirty="0" smtClean="0">
                <a:solidFill>
                  <a:srgbClr val="000099"/>
                </a:solidFill>
                <a:effectLst>
                  <a:outerShdw blurRad="38100" dist="38100" dir="2700000" algn="tl">
                    <a:srgbClr val="C0C0C0"/>
                  </a:outerShdw>
                </a:effectLst>
              </a:rPr>
            </a:br>
            <a:r>
              <a:rPr lang="en-US" b="1" i="1" dirty="0" smtClean="0">
                <a:solidFill>
                  <a:srgbClr val="000099"/>
                </a:solidFill>
                <a:effectLst>
                  <a:outerShdw blurRad="38100" dist="38100" dir="2700000" algn="tl">
                    <a:srgbClr val="C0C0C0"/>
                  </a:outerShdw>
                </a:effectLst>
              </a:rPr>
              <a:t>in Higher Education</a:t>
            </a:r>
            <a:br>
              <a:rPr lang="en-US" b="1" i="1" dirty="0" smtClean="0">
                <a:solidFill>
                  <a:srgbClr val="000099"/>
                </a:solidFill>
                <a:effectLst>
                  <a:outerShdw blurRad="38100" dist="38100" dir="2700000" algn="tl">
                    <a:srgbClr val="C0C0C0"/>
                  </a:outerShdw>
                </a:effectLst>
              </a:rPr>
            </a:br>
            <a:r>
              <a:rPr lang="en-US" sz="1400" dirty="0" smtClean="0"/>
              <a:t/>
            </a:r>
            <a:br>
              <a:rPr lang="en-US" sz="1400" dirty="0" smtClean="0"/>
            </a:br>
            <a:r>
              <a:rPr lang="en-US" sz="500" dirty="0" smtClean="0"/>
              <a:t/>
            </a:r>
            <a:br>
              <a:rPr lang="en-US" sz="500" dirty="0" smtClean="0"/>
            </a:br>
            <a:r>
              <a:rPr lang="en-US" sz="3200" b="1" i="1" dirty="0" smtClean="0">
                <a:solidFill>
                  <a:srgbClr val="006600"/>
                </a:solidFill>
                <a:effectLst>
                  <a:outerShdw blurRad="38100" dist="38100" dir="2700000" algn="tl">
                    <a:srgbClr val="C0C0C0"/>
                  </a:outerShdw>
                </a:effectLst>
              </a:rPr>
              <a:t> ISLE Summer School</a:t>
            </a:r>
            <a:br>
              <a:rPr lang="en-US" sz="3200" b="1" i="1" dirty="0" smtClean="0">
                <a:solidFill>
                  <a:srgbClr val="006600"/>
                </a:solidFill>
                <a:effectLst>
                  <a:outerShdw blurRad="38100" dist="38100" dir="2700000" algn="tl">
                    <a:srgbClr val="C0C0C0"/>
                  </a:outerShdw>
                </a:effectLst>
              </a:rPr>
            </a:br>
            <a:r>
              <a:rPr lang="en-US" sz="3200" b="1" i="1" dirty="0" smtClean="0">
                <a:solidFill>
                  <a:srgbClr val="006600"/>
                </a:solidFill>
                <a:effectLst>
                  <a:outerShdw blurRad="38100" dist="38100" dir="2700000" algn="tl">
                    <a:srgbClr val="C0C0C0"/>
                  </a:outerShdw>
                </a:effectLst>
              </a:rPr>
              <a:t>July 2011, Malta</a:t>
            </a:r>
            <a:endParaRPr lang="nl-NL" sz="3200" b="1" i="1" dirty="0" smtClean="0">
              <a:solidFill>
                <a:srgbClr val="006600"/>
              </a:solidFill>
              <a:effectLst>
                <a:outerShdw blurRad="38100" dist="38100" dir="2700000" algn="tl">
                  <a:srgbClr val="C0C0C0"/>
                </a:outerShdw>
              </a:effectLst>
            </a:endParaRPr>
          </a:p>
        </p:txBody>
      </p:sp>
      <p:sp>
        <p:nvSpPr>
          <p:cNvPr id="7172" name="Line 4"/>
          <p:cNvSpPr>
            <a:spLocks noChangeShapeType="1"/>
          </p:cNvSpPr>
          <p:nvPr/>
        </p:nvSpPr>
        <p:spPr bwMode="auto">
          <a:xfrm>
            <a:off x="457200" y="4995863"/>
            <a:ext cx="8153400" cy="0"/>
          </a:xfrm>
          <a:prstGeom prst="line">
            <a:avLst/>
          </a:prstGeom>
          <a:noFill/>
          <a:ln w="69850">
            <a:solidFill>
              <a:srgbClr val="000099"/>
            </a:solidFill>
            <a:round/>
            <a:headEnd/>
            <a:tailEnd/>
          </a:ln>
        </p:spPr>
        <p:txBody>
          <a:bodyPr wrap="none" anchor="ctr"/>
          <a:lstStyle/>
          <a:p>
            <a:endParaRPr lang="nl-NL"/>
          </a:p>
        </p:txBody>
      </p:sp>
      <p:sp>
        <p:nvSpPr>
          <p:cNvPr id="7173" name="Text Box 5"/>
          <p:cNvSpPr txBox="1">
            <a:spLocks noChangeArrowheads="1"/>
          </p:cNvSpPr>
          <p:nvPr/>
        </p:nvSpPr>
        <p:spPr bwMode="auto">
          <a:xfrm>
            <a:off x="1691680" y="5517232"/>
            <a:ext cx="5678487" cy="579437"/>
          </a:xfrm>
          <a:prstGeom prst="rect">
            <a:avLst/>
          </a:prstGeom>
          <a:noFill/>
          <a:ln w="9525">
            <a:noFill/>
            <a:miter lim="800000"/>
            <a:headEnd/>
            <a:tailEnd/>
          </a:ln>
        </p:spPr>
        <p:txBody>
          <a:bodyPr>
            <a:spAutoFit/>
          </a:bodyPr>
          <a:lstStyle/>
          <a:p>
            <a:pPr algn="ctr" eaLnBrk="0" hangingPunct="0">
              <a:spcBef>
                <a:spcPct val="50000"/>
              </a:spcBef>
            </a:pPr>
            <a:r>
              <a:rPr lang="nl-NL" sz="3200" b="1" dirty="0">
                <a:solidFill>
                  <a:srgbClr val="006600"/>
                </a:solidFill>
                <a:effectLst>
                  <a:outerShdw blurRad="38100" dist="38100" dir="2700000" algn="tl">
                    <a:srgbClr val="C0C0C0"/>
                  </a:outerShdw>
                </a:effectLst>
                <a:latin typeface="+mj-lt"/>
                <a:ea typeface="+mj-ea"/>
                <a:cs typeface="+mj-cs"/>
              </a:rPr>
              <a:t>Niko </a:t>
            </a:r>
            <a:r>
              <a:rPr lang="nl-NL" sz="3200" b="1" dirty="0" smtClean="0">
                <a:solidFill>
                  <a:srgbClr val="006600"/>
                </a:solidFill>
                <a:effectLst>
                  <a:outerShdw blurRad="38100" dist="38100" dir="2700000" algn="tl">
                    <a:srgbClr val="C0C0C0"/>
                  </a:outerShdw>
                </a:effectLst>
                <a:latin typeface="+mj-lt"/>
                <a:ea typeface="+mj-ea"/>
                <a:cs typeface="+mj-cs"/>
              </a:rPr>
              <a:t>Roorda, </a:t>
            </a:r>
            <a:r>
              <a:rPr lang="nl-NL" sz="3200" b="1" dirty="0" err="1" smtClean="0">
                <a:solidFill>
                  <a:srgbClr val="006600"/>
                </a:solidFill>
                <a:effectLst>
                  <a:outerShdw blurRad="38100" dist="38100" dir="2700000" algn="tl">
                    <a:srgbClr val="C0C0C0"/>
                  </a:outerShdw>
                </a:effectLst>
                <a:latin typeface="+mj-lt"/>
                <a:ea typeface="+mj-ea"/>
                <a:cs typeface="+mj-cs"/>
              </a:rPr>
              <a:t>PhD</a:t>
            </a:r>
            <a:r>
              <a:rPr lang="nl-NL" sz="3200" b="1" dirty="0" smtClean="0">
                <a:solidFill>
                  <a:srgbClr val="006600"/>
                </a:solidFill>
                <a:effectLst>
                  <a:outerShdw blurRad="38100" dist="38100" dir="2700000" algn="tl">
                    <a:srgbClr val="C0C0C0"/>
                  </a:outerShdw>
                </a:effectLst>
                <a:latin typeface="+mj-lt"/>
                <a:ea typeface="+mj-ea"/>
                <a:cs typeface="+mj-cs"/>
              </a:rPr>
              <a:t>                     </a:t>
            </a:r>
            <a:endParaRPr lang="nl-NL" sz="3200" b="1" dirty="0">
              <a:solidFill>
                <a:srgbClr val="006600"/>
              </a:solidFill>
              <a:effectLst>
                <a:outerShdw blurRad="38100" dist="38100" dir="2700000" algn="tl">
                  <a:srgbClr val="C0C0C0"/>
                </a:outerShdw>
              </a:effectLst>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50708"/>
        </a:solidFill>
        <a:effectLst/>
      </p:bgPr>
    </p:bg>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3" cstate="print"/>
          <a:srcRect/>
          <a:stretch>
            <a:fillRect/>
          </a:stretch>
        </p:blipFill>
        <p:spPr bwMode="auto">
          <a:xfrm>
            <a:off x="785813" y="0"/>
            <a:ext cx="7500937" cy="6137275"/>
          </a:xfrm>
          <a:prstGeom prst="rect">
            <a:avLst/>
          </a:prstGeom>
          <a:noFill/>
          <a:ln w="9525">
            <a:noFill/>
            <a:miter lim="800000"/>
            <a:headEnd/>
            <a:tailEnd/>
          </a:ln>
        </p:spPr>
      </p:pic>
      <p:sp>
        <p:nvSpPr>
          <p:cNvPr id="10243" name="Text Box 3"/>
          <p:cNvSpPr txBox="1">
            <a:spLocks noChangeArrowheads="1"/>
          </p:cNvSpPr>
          <p:nvPr/>
        </p:nvSpPr>
        <p:spPr bwMode="auto">
          <a:xfrm>
            <a:off x="1071563" y="5715000"/>
            <a:ext cx="7095212" cy="769441"/>
          </a:xfrm>
          <a:prstGeom prst="rect">
            <a:avLst/>
          </a:prstGeom>
          <a:noFill/>
          <a:ln w="9525">
            <a:noFill/>
            <a:miter lim="800000"/>
            <a:headEnd/>
            <a:tailEnd/>
          </a:ln>
        </p:spPr>
        <p:txBody>
          <a:bodyPr wrap="none">
            <a:spAutoFit/>
          </a:bodyPr>
          <a:lstStyle/>
          <a:p>
            <a:r>
              <a:rPr lang="en-US" sz="4400" b="1" dirty="0" smtClean="0">
                <a:solidFill>
                  <a:srgbClr val="99FF33"/>
                </a:solidFill>
                <a:latin typeface="Times New Roman" pitchFamily="18" charset="0"/>
              </a:rPr>
              <a:t>Biocapacity of Planet Earth</a:t>
            </a:r>
            <a:endParaRPr lang="en-GB" sz="4400" b="1" dirty="0">
              <a:solidFill>
                <a:srgbClr val="99FF33"/>
              </a:solidFill>
              <a:latin typeface="Times New Roman" pitchFamily="18" charset="0"/>
            </a:endParaRPr>
          </a:p>
        </p:txBody>
      </p:sp>
      <p:sp>
        <p:nvSpPr>
          <p:cNvPr id="8" name="Rectangle 7"/>
          <p:cNvSpPr/>
          <p:nvPr/>
        </p:nvSpPr>
        <p:spPr>
          <a:xfrm>
            <a:off x="3571875" y="71438"/>
            <a:ext cx="2143125" cy="2357437"/>
          </a:xfrm>
          <a:prstGeom prst="rect">
            <a:avLst/>
          </a:prstGeom>
          <a:solidFill>
            <a:srgbClr val="05070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5" name="Rectangle 14"/>
          <p:cNvSpPr/>
          <p:nvPr/>
        </p:nvSpPr>
        <p:spPr>
          <a:xfrm>
            <a:off x="5929313" y="142875"/>
            <a:ext cx="2143125" cy="2357438"/>
          </a:xfrm>
          <a:prstGeom prst="rect">
            <a:avLst/>
          </a:prstGeom>
          <a:solidFill>
            <a:srgbClr val="05070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6" name="Rectangle 15"/>
          <p:cNvSpPr/>
          <p:nvPr/>
        </p:nvSpPr>
        <p:spPr>
          <a:xfrm>
            <a:off x="1143000" y="2643188"/>
            <a:ext cx="2500313" cy="2928937"/>
          </a:xfrm>
          <a:prstGeom prst="rect">
            <a:avLst/>
          </a:prstGeom>
          <a:solidFill>
            <a:srgbClr val="05070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7" name="Rectangle 16"/>
          <p:cNvSpPr/>
          <p:nvPr/>
        </p:nvSpPr>
        <p:spPr>
          <a:xfrm>
            <a:off x="4000500" y="2571750"/>
            <a:ext cx="4071938" cy="3286125"/>
          </a:xfrm>
          <a:prstGeom prst="rect">
            <a:avLst/>
          </a:prstGeom>
          <a:solidFill>
            <a:srgbClr val="05070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15"/>
                                        </p:tgtEl>
                                      </p:cBhvr>
                                    </p:animEffect>
                                    <p:set>
                                      <p:cBhvr>
                                        <p:cTn id="12" dur="1" fill="hold">
                                          <p:stCondLst>
                                            <p:cond delay="19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000"/>
                                        <p:tgtEl>
                                          <p:spTgt spid="16"/>
                                        </p:tgtEl>
                                      </p:cBhvr>
                                    </p:animEffect>
                                    <p:set>
                                      <p:cBhvr>
                                        <p:cTn id="17" dur="1" fill="hold">
                                          <p:stCondLst>
                                            <p:cond delay="19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2000"/>
                                        <p:tgtEl>
                                          <p:spTgt spid="17"/>
                                        </p:tgtEl>
                                      </p:cBhvr>
                                    </p:animEffect>
                                    <p:set>
                                      <p:cBhvr>
                                        <p:cTn id="22"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285750" y="357188"/>
            <a:ext cx="7157729" cy="523220"/>
          </a:xfrm>
          <a:prstGeom prst="rect">
            <a:avLst/>
          </a:prstGeom>
          <a:noFill/>
          <a:ln w="9525">
            <a:noFill/>
            <a:miter lim="800000"/>
            <a:headEnd/>
            <a:tailEnd/>
          </a:ln>
        </p:spPr>
        <p:txBody>
          <a:bodyPr wrap="none">
            <a:spAutoFit/>
          </a:bodyPr>
          <a:lstStyle/>
          <a:p>
            <a:r>
              <a:rPr lang="nl-NL" sz="2800" b="1" dirty="0" smtClean="0"/>
              <a:t>Distribution of the </a:t>
            </a:r>
            <a:r>
              <a:rPr lang="nl-NL" sz="2800" b="1" dirty="0" err="1" smtClean="0"/>
              <a:t>use</a:t>
            </a:r>
            <a:r>
              <a:rPr lang="nl-NL" sz="2800" b="1" dirty="0" smtClean="0"/>
              <a:t> of the biocapacity</a:t>
            </a:r>
            <a:endParaRPr lang="nl-NL" sz="2800" b="1" dirty="0"/>
          </a:p>
        </p:txBody>
      </p:sp>
      <p:grpSp>
        <p:nvGrpSpPr>
          <p:cNvPr id="109571" name="Group 3"/>
          <p:cNvGrpSpPr>
            <a:grpSpLocks noChangeAspect="1"/>
          </p:cNvGrpSpPr>
          <p:nvPr/>
        </p:nvGrpSpPr>
        <p:grpSpPr bwMode="auto">
          <a:xfrm>
            <a:off x="1357313" y="714375"/>
            <a:ext cx="7408862" cy="5592763"/>
            <a:chOff x="855" y="450"/>
            <a:chExt cx="4667" cy="3523"/>
          </a:xfrm>
        </p:grpSpPr>
        <p:sp>
          <p:nvSpPr>
            <p:cNvPr id="109570" name="AutoShape 2"/>
            <p:cNvSpPr>
              <a:spLocks noChangeAspect="1" noChangeArrowheads="1" noTextEdit="1"/>
            </p:cNvSpPr>
            <p:nvPr/>
          </p:nvSpPr>
          <p:spPr bwMode="auto">
            <a:xfrm>
              <a:off x="855" y="450"/>
              <a:ext cx="4667" cy="34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09572" name="Freeform 4"/>
            <p:cNvSpPr>
              <a:spLocks/>
            </p:cNvSpPr>
            <p:nvPr/>
          </p:nvSpPr>
          <p:spPr bwMode="auto">
            <a:xfrm>
              <a:off x="3558" y="1094"/>
              <a:ext cx="1198" cy="2707"/>
            </a:xfrm>
            <a:custGeom>
              <a:avLst/>
              <a:gdLst/>
              <a:ahLst/>
              <a:cxnLst>
                <a:cxn ang="0">
                  <a:pos x="5" y="396"/>
                </a:cxn>
                <a:cxn ang="0">
                  <a:pos x="7" y="298"/>
                </a:cxn>
                <a:cxn ang="0">
                  <a:pos x="27" y="212"/>
                </a:cxn>
                <a:cxn ang="0">
                  <a:pos x="70" y="142"/>
                </a:cxn>
                <a:cxn ang="0">
                  <a:pos x="130" y="82"/>
                </a:cxn>
                <a:cxn ang="0">
                  <a:pos x="208" y="40"/>
                </a:cxn>
                <a:cxn ang="0">
                  <a:pos x="310" y="10"/>
                </a:cxn>
                <a:cxn ang="0">
                  <a:pos x="446" y="15"/>
                </a:cxn>
                <a:cxn ang="0">
                  <a:pos x="664" y="83"/>
                </a:cxn>
                <a:cxn ang="0">
                  <a:pos x="846" y="168"/>
                </a:cxn>
                <a:cxn ang="0">
                  <a:pos x="992" y="273"/>
                </a:cxn>
                <a:cxn ang="0">
                  <a:pos x="1095" y="391"/>
                </a:cxn>
                <a:cxn ang="0">
                  <a:pos x="1165" y="526"/>
                </a:cxn>
                <a:cxn ang="0">
                  <a:pos x="1193" y="674"/>
                </a:cxn>
                <a:cxn ang="0">
                  <a:pos x="1188" y="839"/>
                </a:cxn>
                <a:cxn ang="0">
                  <a:pos x="1128" y="1044"/>
                </a:cxn>
                <a:cxn ang="0">
                  <a:pos x="1052" y="1282"/>
                </a:cxn>
                <a:cxn ang="0">
                  <a:pos x="985" y="1496"/>
                </a:cxn>
                <a:cxn ang="0">
                  <a:pos x="935" y="1690"/>
                </a:cxn>
                <a:cxn ang="0">
                  <a:pos x="897" y="1856"/>
                </a:cxn>
                <a:cxn ang="0">
                  <a:pos x="865" y="2001"/>
                </a:cxn>
                <a:cxn ang="0">
                  <a:pos x="851" y="2121"/>
                </a:cxn>
                <a:cxn ang="0">
                  <a:pos x="849" y="2219"/>
                </a:cxn>
                <a:cxn ang="0">
                  <a:pos x="846" y="2264"/>
                </a:cxn>
                <a:cxn ang="0">
                  <a:pos x="844" y="2310"/>
                </a:cxn>
                <a:cxn ang="0">
                  <a:pos x="842" y="2354"/>
                </a:cxn>
                <a:cxn ang="0">
                  <a:pos x="837" y="2397"/>
                </a:cxn>
                <a:cxn ang="0">
                  <a:pos x="824" y="2440"/>
                </a:cxn>
                <a:cxn ang="0">
                  <a:pos x="812" y="2483"/>
                </a:cxn>
                <a:cxn ang="0">
                  <a:pos x="801" y="2522"/>
                </a:cxn>
                <a:cxn ang="0">
                  <a:pos x="774" y="2567"/>
                </a:cxn>
                <a:cxn ang="0">
                  <a:pos x="674" y="2648"/>
                </a:cxn>
                <a:cxn ang="0">
                  <a:pos x="578" y="2693"/>
                </a:cxn>
                <a:cxn ang="0">
                  <a:pos x="486" y="2707"/>
                </a:cxn>
                <a:cxn ang="0">
                  <a:pos x="408" y="2685"/>
                </a:cxn>
                <a:cxn ang="0">
                  <a:pos x="333" y="2632"/>
                </a:cxn>
                <a:cxn ang="0">
                  <a:pos x="266" y="2545"/>
                </a:cxn>
                <a:cxn ang="0">
                  <a:pos x="203" y="2424"/>
                </a:cxn>
                <a:cxn ang="0">
                  <a:pos x="185" y="2274"/>
                </a:cxn>
                <a:cxn ang="0">
                  <a:pos x="203" y="2114"/>
                </a:cxn>
                <a:cxn ang="0">
                  <a:pos x="225" y="1972"/>
                </a:cxn>
                <a:cxn ang="0">
                  <a:pos x="251" y="1844"/>
                </a:cxn>
                <a:cxn ang="0">
                  <a:pos x="278" y="1736"/>
                </a:cxn>
                <a:cxn ang="0">
                  <a:pos x="306" y="1648"/>
                </a:cxn>
                <a:cxn ang="0">
                  <a:pos x="343" y="1576"/>
                </a:cxn>
                <a:cxn ang="0">
                  <a:pos x="379" y="1523"/>
                </a:cxn>
                <a:cxn ang="0">
                  <a:pos x="404" y="1462"/>
                </a:cxn>
                <a:cxn ang="0">
                  <a:pos x="426" y="1393"/>
                </a:cxn>
                <a:cxn ang="0">
                  <a:pos x="441" y="1333"/>
                </a:cxn>
                <a:cxn ang="0">
                  <a:pos x="451" y="1283"/>
                </a:cxn>
                <a:cxn ang="0">
                  <a:pos x="453" y="1240"/>
                </a:cxn>
                <a:cxn ang="0">
                  <a:pos x="453" y="1204"/>
                </a:cxn>
                <a:cxn ang="0">
                  <a:pos x="446" y="1175"/>
                </a:cxn>
                <a:cxn ang="0">
                  <a:pos x="223" y="984"/>
                </a:cxn>
                <a:cxn ang="0">
                  <a:pos x="185" y="967"/>
                </a:cxn>
                <a:cxn ang="0">
                  <a:pos x="151" y="937"/>
                </a:cxn>
                <a:cxn ang="0">
                  <a:pos x="117" y="894"/>
                </a:cxn>
                <a:cxn ang="0">
                  <a:pos x="92" y="839"/>
                </a:cxn>
                <a:cxn ang="0">
                  <a:pos x="67" y="766"/>
                </a:cxn>
                <a:cxn ang="0">
                  <a:pos x="45" y="679"/>
                </a:cxn>
                <a:cxn ang="0">
                  <a:pos x="28" y="578"/>
                </a:cxn>
              </a:cxnLst>
              <a:rect l="0" t="0" r="r" b="b"/>
              <a:pathLst>
                <a:path w="1198" h="2707">
                  <a:moveTo>
                    <a:pt x="18" y="501"/>
                  </a:moveTo>
                  <a:lnTo>
                    <a:pt x="17" y="491"/>
                  </a:lnTo>
                  <a:lnTo>
                    <a:pt x="15" y="483"/>
                  </a:lnTo>
                  <a:lnTo>
                    <a:pt x="12" y="473"/>
                  </a:lnTo>
                  <a:lnTo>
                    <a:pt x="10" y="466"/>
                  </a:lnTo>
                  <a:lnTo>
                    <a:pt x="10" y="453"/>
                  </a:lnTo>
                  <a:lnTo>
                    <a:pt x="10" y="446"/>
                  </a:lnTo>
                  <a:lnTo>
                    <a:pt x="7" y="436"/>
                  </a:lnTo>
                  <a:lnTo>
                    <a:pt x="7" y="430"/>
                  </a:lnTo>
                  <a:lnTo>
                    <a:pt x="5" y="420"/>
                  </a:lnTo>
                  <a:lnTo>
                    <a:pt x="5" y="413"/>
                  </a:lnTo>
                  <a:lnTo>
                    <a:pt x="2" y="405"/>
                  </a:lnTo>
                  <a:lnTo>
                    <a:pt x="5" y="396"/>
                  </a:lnTo>
                  <a:lnTo>
                    <a:pt x="2" y="386"/>
                  </a:lnTo>
                  <a:lnTo>
                    <a:pt x="0" y="380"/>
                  </a:lnTo>
                  <a:lnTo>
                    <a:pt x="2" y="370"/>
                  </a:lnTo>
                  <a:lnTo>
                    <a:pt x="0" y="363"/>
                  </a:lnTo>
                  <a:lnTo>
                    <a:pt x="0" y="355"/>
                  </a:lnTo>
                  <a:lnTo>
                    <a:pt x="2" y="350"/>
                  </a:lnTo>
                  <a:lnTo>
                    <a:pt x="2" y="341"/>
                  </a:lnTo>
                  <a:lnTo>
                    <a:pt x="2" y="333"/>
                  </a:lnTo>
                  <a:lnTo>
                    <a:pt x="2" y="326"/>
                  </a:lnTo>
                  <a:lnTo>
                    <a:pt x="2" y="316"/>
                  </a:lnTo>
                  <a:lnTo>
                    <a:pt x="2" y="311"/>
                  </a:lnTo>
                  <a:lnTo>
                    <a:pt x="5" y="303"/>
                  </a:lnTo>
                  <a:lnTo>
                    <a:pt x="7" y="298"/>
                  </a:lnTo>
                  <a:lnTo>
                    <a:pt x="5" y="290"/>
                  </a:lnTo>
                  <a:lnTo>
                    <a:pt x="7" y="283"/>
                  </a:lnTo>
                  <a:lnTo>
                    <a:pt x="10" y="276"/>
                  </a:lnTo>
                  <a:lnTo>
                    <a:pt x="10" y="268"/>
                  </a:lnTo>
                  <a:lnTo>
                    <a:pt x="12" y="261"/>
                  </a:lnTo>
                  <a:lnTo>
                    <a:pt x="12" y="256"/>
                  </a:lnTo>
                  <a:lnTo>
                    <a:pt x="15" y="250"/>
                  </a:lnTo>
                  <a:lnTo>
                    <a:pt x="15" y="241"/>
                  </a:lnTo>
                  <a:lnTo>
                    <a:pt x="17" y="235"/>
                  </a:lnTo>
                  <a:lnTo>
                    <a:pt x="18" y="230"/>
                  </a:lnTo>
                  <a:lnTo>
                    <a:pt x="22" y="225"/>
                  </a:lnTo>
                  <a:lnTo>
                    <a:pt x="23" y="218"/>
                  </a:lnTo>
                  <a:lnTo>
                    <a:pt x="27" y="212"/>
                  </a:lnTo>
                  <a:lnTo>
                    <a:pt x="28" y="207"/>
                  </a:lnTo>
                  <a:lnTo>
                    <a:pt x="32" y="200"/>
                  </a:lnTo>
                  <a:lnTo>
                    <a:pt x="33" y="195"/>
                  </a:lnTo>
                  <a:lnTo>
                    <a:pt x="35" y="190"/>
                  </a:lnTo>
                  <a:lnTo>
                    <a:pt x="38" y="182"/>
                  </a:lnTo>
                  <a:lnTo>
                    <a:pt x="40" y="178"/>
                  </a:lnTo>
                  <a:lnTo>
                    <a:pt x="45" y="170"/>
                  </a:lnTo>
                  <a:lnTo>
                    <a:pt x="50" y="165"/>
                  </a:lnTo>
                  <a:lnTo>
                    <a:pt x="55" y="160"/>
                  </a:lnTo>
                  <a:lnTo>
                    <a:pt x="57" y="153"/>
                  </a:lnTo>
                  <a:lnTo>
                    <a:pt x="62" y="148"/>
                  </a:lnTo>
                  <a:lnTo>
                    <a:pt x="65" y="143"/>
                  </a:lnTo>
                  <a:lnTo>
                    <a:pt x="70" y="142"/>
                  </a:lnTo>
                  <a:lnTo>
                    <a:pt x="75" y="135"/>
                  </a:lnTo>
                  <a:lnTo>
                    <a:pt x="77" y="130"/>
                  </a:lnTo>
                  <a:lnTo>
                    <a:pt x="78" y="125"/>
                  </a:lnTo>
                  <a:lnTo>
                    <a:pt x="87" y="120"/>
                  </a:lnTo>
                  <a:lnTo>
                    <a:pt x="88" y="118"/>
                  </a:lnTo>
                  <a:lnTo>
                    <a:pt x="97" y="113"/>
                  </a:lnTo>
                  <a:lnTo>
                    <a:pt x="98" y="108"/>
                  </a:lnTo>
                  <a:lnTo>
                    <a:pt x="103" y="103"/>
                  </a:lnTo>
                  <a:lnTo>
                    <a:pt x="108" y="100"/>
                  </a:lnTo>
                  <a:lnTo>
                    <a:pt x="113" y="97"/>
                  </a:lnTo>
                  <a:lnTo>
                    <a:pt x="120" y="88"/>
                  </a:lnTo>
                  <a:lnTo>
                    <a:pt x="122" y="88"/>
                  </a:lnTo>
                  <a:lnTo>
                    <a:pt x="130" y="82"/>
                  </a:lnTo>
                  <a:lnTo>
                    <a:pt x="135" y="78"/>
                  </a:lnTo>
                  <a:lnTo>
                    <a:pt x="138" y="75"/>
                  </a:lnTo>
                  <a:lnTo>
                    <a:pt x="143" y="72"/>
                  </a:lnTo>
                  <a:lnTo>
                    <a:pt x="151" y="70"/>
                  </a:lnTo>
                  <a:lnTo>
                    <a:pt x="158" y="65"/>
                  </a:lnTo>
                  <a:lnTo>
                    <a:pt x="165" y="62"/>
                  </a:lnTo>
                  <a:lnTo>
                    <a:pt x="170" y="60"/>
                  </a:lnTo>
                  <a:lnTo>
                    <a:pt x="176" y="55"/>
                  </a:lnTo>
                  <a:lnTo>
                    <a:pt x="181" y="55"/>
                  </a:lnTo>
                  <a:lnTo>
                    <a:pt x="186" y="50"/>
                  </a:lnTo>
                  <a:lnTo>
                    <a:pt x="195" y="48"/>
                  </a:lnTo>
                  <a:lnTo>
                    <a:pt x="201" y="45"/>
                  </a:lnTo>
                  <a:lnTo>
                    <a:pt x="208" y="40"/>
                  </a:lnTo>
                  <a:lnTo>
                    <a:pt x="216" y="38"/>
                  </a:lnTo>
                  <a:lnTo>
                    <a:pt x="223" y="33"/>
                  </a:lnTo>
                  <a:lnTo>
                    <a:pt x="230" y="33"/>
                  </a:lnTo>
                  <a:lnTo>
                    <a:pt x="238" y="28"/>
                  </a:lnTo>
                  <a:lnTo>
                    <a:pt x="245" y="28"/>
                  </a:lnTo>
                  <a:lnTo>
                    <a:pt x="251" y="27"/>
                  </a:lnTo>
                  <a:lnTo>
                    <a:pt x="261" y="23"/>
                  </a:lnTo>
                  <a:lnTo>
                    <a:pt x="266" y="22"/>
                  </a:lnTo>
                  <a:lnTo>
                    <a:pt x="273" y="18"/>
                  </a:lnTo>
                  <a:lnTo>
                    <a:pt x="283" y="18"/>
                  </a:lnTo>
                  <a:lnTo>
                    <a:pt x="290" y="15"/>
                  </a:lnTo>
                  <a:lnTo>
                    <a:pt x="300" y="12"/>
                  </a:lnTo>
                  <a:lnTo>
                    <a:pt x="310" y="10"/>
                  </a:lnTo>
                  <a:lnTo>
                    <a:pt x="316" y="10"/>
                  </a:lnTo>
                  <a:lnTo>
                    <a:pt x="326" y="7"/>
                  </a:lnTo>
                  <a:lnTo>
                    <a:pt x="333" y="7"/>
                  </a:lnTo>
                  <a:lnTo>
                    <a:pt x="345" y="5"/>
                  </a:lnTo>
                  <a:lnTo>
                    <a:pt x="353" y="2"/>
                  </a:lnTo>
                  <a:lnTo>
                    <a:pt x="361" y="2"/>
                  </a:lnTo>
                  <a:lnTo>
                    <a:pt x="369" y="2"/>
                  </a:lnTo>
                  <a:lnTo>
                    <a:pt x="379" y="0"/>
                  </a:lnTo>
                  <a:lnTo>
                    <a:pt x="391" y="0"/>
                  </a:lnTo>
                  <a:lnTo>
                    <a:pt x="391" y="0"/>
                  </a:lnTo>
                  <a:lnTo>
                    <a:pt x="408" y="5"/>
                  </a:lnTo>
                  <a:lnTo>
                    <a:pt x="426" y="10"/>
                  </a:lnTo>
                  <a:lnTo>
                    <a:pt x="446" y="15"/>
                  </a:lnTo>
                  <a:lnTo>
                    <a:pt x="463" y="18"/>
                  </a:lnTo>
                  <a:lnTo>
                    <a:pt x="481" y="23"/>
                  </a:lnTo>
                  <a:lnTo>
                    <a:pt x="496" y="28"/>
                  </a:lnTo>
                  <a:lnTo>
                    <a:pt x="516" y="33"/>
                  </a:lnTo>
                  <a:lnTo>
                    <a:pt x="534" y="40"/>
                  </a:lnTo>
                  <a:lnTo>
                    <a:pt x="551" y="45"/>
                  </a:lnTo>
                  <a:lnTo>
                    <a:pt x="566" y="50"/>
                  </a:lnTo>
                  <a:lnTo>
                    <a:pt x="584" y="55"/>
                  </a:lnTo>
                  <a:lnTo>
                    <a:pt x="601" y="60"/>
                  </a:lnTo>
                  <a:lnTo>
                    <a:pt x="616" y="67"/>
                  </a:lnTo>
                  <a:lnTo>
                    <a:pt x="632" y="72"/>
                  </a:lnTo>
                  <a:lnTo>
                    <a:pt x="652" y="77"/>
                  </a:lnTo>
                  <a:lnTo>
                    <a:pt x="664" y="83"/>
                  </a:lnTo>
                  <a:lnTo>
                    <a:pt x="681" y="88"/>
                  </a:lnTo>
                  <a:lnTo>
                    <a:pt x="696" y="97"/>
                  </a:lnTo>
                  <a:lnTo>
                    <a:pt x="709" y="100"/>
                  </a:lnTo>
                  <a:lnTo>
                    <a:pt x="724" y="108"/>
                  </a:lnTo>
                  <a:lnTo>
                    <a:pt x="739" y="115"/>
                  </a:lnTo>
                  <a:lnTo>
                    <a:pt x="756" y="120"/>
                  </a:lnTo>
                  <a:lnTo>
                    <a:pt x="767" y="127"/>
                  </a:lnTo>
                  <a:lnTo>
                    <a:pt x="779" y="135"/>
                  </a:lnTo>
                  <a:lnTo>
                    <a:pt x="794" y="142"/>
                  </a:lnTo>
                  <a:lnTo>
                    <a:pt x="807" y="147"/>
                  </a:lnTo>
                  <a:lnTo>
                    <a:pt x="822" y="153"/>
                  </a:lnTo>
                  <a:lnTo>
                    <a:pt x="834" y="160"/>
                  </a:lnTo>
                  <a:lnTo>
                    <a:pt x="846" y="168"/>
                  </a:lnTo>
                  <a:lnTo>
                    <a:pt x="859" y="175"/>
                  </a:lnTo>
                  <a:lnTo>
                    <a:pt x="870" y="182"/>
                  </a:lnTo>
                  <a:lnTo>
                    <a:pt x="882" y="192"/>
                  </a:lnTo>
                  <a:lnTo>
                    <a:pt x="894" y="202"/>
                  </a:lnTo>
                  <a:lnTo>
                    <a:pt x="905" y="208"/>
                  </a:lnTo>
                  <a:lnTo>
                    <a:pt x="919" y="217"/>
                  </a:lnTo>
                  <a:lnTo>
                    <a:pt x="930" y="223"/>
                  </a:lnTo>
                  <a:lnTo>
                    <a:pt x="940" y="233"/>
                  </a:lnTo>
                  <a:lnTo>
                    <a:pt x="952" y="240"/>
                  </a:lnTo>
                  <a:lnTo>
                    <a:pt x="962" y="250"/>
                  </a:lnTo>
                  <a:lnTo>
                    <a:pt x="974" y="256"/>
                  </a:lnTo>
                  <a:lnTo>
                    <a:pt x="984" y="263"/>
                  </a:lnTo>
                  <a:lnTo>
                    <a:pt x="992" y="273"/>
                  </a:lnTo>
                  <a:lnTo>
                    <a:pt x="1002" y="283"/>
                  </a:lnTo>
                  <a:lnTo>
                    <a:pt x="1009" y="288"/>
                  </a:lnTo>
                  <a:lnTo>
                    <a:pt x="1019" y="298"/>
                  </a:lnTo>
                  <a:lnTo>
                    <a:pt x="1025" y="306"/>
                  </a:lnTo>
                  <a:lnTo>
                    <a:pt x="1035" y="316"/>
                  </a:lnTo>
                  <a:lnTo>
                    <a:pt x="1044" y="326"/>
                  </a:lnTo>
                  <a:lnTo>
                    <a:pt x="1052" y="333"/>
                  </a:lnTo>
                  <a:lnTo>
                    <a:pt x="1060" y="345"/>
                  </a:lnTo>
                  <a:lnTo>
                    <a:pt x="1069" y="355"/>
                  </a:lnTo>
                  <a:lnTo>
                    <a:pt x="1074" y="363"/>
                  </a:lnTo>
                  <a:lnTo>
                    <a:pt x="1082" y="371"/>
                  </a:lnTo>
                  <a:lnTo>
                    <a:pt x="1089" y="381"/>
                  </a:lnTo>
                  <a:lnTo>
                    <a:pt x="1095" y="391"/>
                  </a:lnTo>
                  <a:lnTo>
                    <a:pt x="1104" y="401"/>
                  </a:lnTo>
                  <a:lnTo>
                    <a:pt x="1110" y="410"/>
                  </a:lnTo>
                  <a:lnTo>
                    <a:pt x="1115" y="420"/>
                  </a:lnTo>
                  <a:lnTo>
                    <a:pt x="1120" y="430"/>
                  </a:lnTo>
                  <a:lnTo>
                    <a:pt x="1128" y="440"/>
                  </a:lnTo>
                  <a:lnTo>
                    <a:pt x="1137" y="448"/>
                  </a:lnTo>
                  <a:lnTo>
                    <a:pt x="1142" y="461"/>
                  </a:lnTo>
                  <a:lnTo>
                    <a:pt x="1147" y="468"/>
                  </a:lnTo>
                  <a:lnTo>
                    <a:pt x="1150" y="479"/>
                  </a:lnTo>
                  <a:lnTo>
                    <a:pt x="1155" y="489"/>
                  </a:lnTo>
                  <a:lnTo>
                    <a:pt x="1155" y="504"/>
                  </a:lnTo>
                  <a:lnTo>
                    <a:pt x="1160" y="511"/>
                  </a:lnTo>
                  <a:lnTo>
                    <a:pt x="1165" y="526"/>
                  </a:lnTo>
                  <a:lnTo>
                    <a:pt x="1170" y="538"/>
                  </a:lnTo>
                  <a:lnTo>
                    <a:pt x="1172" y="549"/>
                  </a:lnTo>
                  <a:lnTo>
                    <a:pt x="1175" y="559"/>
                  </a:lnTo>
                  <a:lnTo>
                    <a:pt x="1177" y="571"/>
                  </a:lnTo>
                  <a:lnTo>
                    <a:pt x="1182" y="581"/>
                  </a:lnTo>
                  <a:lnTo>
                    <a:pt x="1185" y="593"/>
                  </a:lnTo>
                  <a:lnTo>
                    <a:pt x="1187" y="603"/>
                  </a:lnTo>
                  <a:lnTo>
                    <a:pt x="1188" y="614"/>
                  </a:lnTo>
                  <a:lnTo>
                    <a:pt x="1192" y="629"/>
                  </a:lnTo>
                  <a:lnTo>
                    <a:pt x="1192" y="638"/>
                  </a:lnTo>
                  <a:lnTo>
                    <a:pt x="1193" y="649"/>
                  </a:lnTo>
                  <a:lnTo>
                    <a:pt x="1193" y="664"/>
                  </a:lnTo>
                  <a:lnTo>
                    <a:pt x="1193" y="674"/>
                  </a:lnTo>
                  <a:lnTo>
                    <a:pt x="1197" y="686"/>
                  </a:lnTo>
                  <a:lnTo>
                    <a:pt x="1198" y="698"/>
                  </a:lnTo>
                  <a:lnTo>
                    <a:pt x="1197" y="711"/>
                  </a:lnTo>
                  <a:lnTo>
                    <a:pt x="1197" y="724"/>
                  </a:lnTo>
                  <a:lnTo>
                    <a:pt x="1198" y="736"/>
                  </a:lnTo>
                  <a:lnTo>
                    <a:pt x="1197" y="749"/>
                  </a:lnTo>
                  <a:lnTo>
                    <a:pt x="1197" y="761"/>
                  </a:lnTo>
                  <a:lnTo>
                    <a:pt x="1193" y="774"/>
                  </a:lnTo>
                  <a:lnTo>
                    <a:pt x="1193" y="787"/>
                  </a:lnTo>
                  <a:lnTo>
                    <a:pt x="1193" y="799"/>
                  </a:lnTo>
                  <a:lnTo>
                    <a:pt x="1192" y="811"/>
                  </a:lnTo>
                  <a:lnTo>
                    <a:pt x="1188" y="826"/>
                  </a:lnTo>
                  <a:lnTo>
                    <a:pt x="1188" y="839"/>
                  </a:lnTo>
                  <a:lnTo>
                    <a:pt x="1185" y="852"/>
                  </a:lnTo>
                  <a:lnTo>
                    <a:pt x="1185" y="866"/>
                  </a:lnTo>
                  <a:lnTo>
                    <a:pt x="1182" y="877"/>
                  </a:lnTo>
                  <a:lnTo>
                    <a:pt x="1177" y="892"/>
                  </a:lnTo>
                  <a:lnTo>
                    <a:pt x="1177" y="907"/>
                  </a:lnTo>
                  <a:lnTo>
                    <a:pt x="1177" y="907"/>
                  </a:lnTo>
                  <a:lnTo>
                    <a:pt x="1167" y="926"/>
                  </a:lnTo>
                  <a:lnTo>
                    <a:pt x="1160" y="946"/>
                  </a:lnTo>
                  <a:lnTo>
                    <a:pt x="1153" y="964"/>
                  </a:lnTo>
                  <a:lnTo>
                    <a:pt x="1148" y="984"/>
                  </a:lnTo>
                  <a:lnTo>
                    <a:pt x="1142" y="1005"/>
                  </a:lnTo>
                  <a:lnTo>
                    <a:pt x="1137" y="1024"/>
                  </a:lnTo>
                  <a:lnTo>
                    <a:pt x="1128" y="1044"/>
                  </a:lnTo>
                  <a:lnTo>
                    <a:pt x="1125" y="1062"/>
                  </a:lnTo>
                  <a:lnTo>
                    <a:pt x="1115" y="1082"/>
                  </a:lnTo>
                  <a:lnTo>
                    <a:pt x="1107" y="1100"/>
                  </a:lnTo>
                  <a:lnTo>
                    <a:pt x="1104" y="1122"/>
                  </a:lnTo>
                  <a:lnTo>
                    <a:pt x="1099" y="1140"/>
                  </a:lnTo>
                  <a:lnTo>
                    <a:pt x="1090" y="1159"/>
                  </a:lnTo>
                  <a:lnTo>
                    <a:pt x="1085" y="1179"/>
                  </a:lnTo>
                  <a:lnTo>
                    <a:pt x="1079" y="1195"/>
                  </a:lnTo>
                  <a:lnTo>
                    <a:pt x="1074" y="1212"/>
                  </a:lnTo>
                  <a:lnTo>
                    <a:pt x="1069" y="1230"/>
                  </a:lnTo>
                  <a:lnTo>
                    <a:pt x="1062" y="1247"/>
                  </a:lnTo>
                  <a:lnTo>
                    <a:pt x="1057" y="1267"/>
                  </a:lnTo>
                  <a:lnTo>
                    <a:pt x="1052" y="1282"/>
                  </a:lnTo>
                  <a:lnTo>
                    <a:pt x="1047" y="1300"/>
                  </a:lnTo>
                  <a:lnTo>
                    <a:pt x="1044" y="1317"/>
                  </a:lnTo>
                  <a:lnTo>
                    <a:pt x="1039" y="1333"/>
                  </a:lnTo>
                  <a:lnTo>
                    <a:pt x="1030" y="1350"/>
                  </a:lnTo>
                  <a:lnTo>
                    <a:pt x="1025" y="1367"/>
                  </a:lnTo>
                  <a:lnTo>
                    <a:pt x="1022" y="1385"/>
                  </a:lnTo>
                  <a:lnTo>
                    <a:pt x="1017" y="1402"/>
                  </a:lnTo>
                  <a:lnTo>
                    <a:pt x="1012" y="1418"/>
                  </a:lnTo>
                  <a:lnTo>
                    <a:pt x="1005" y="1432"/>
                  </a:lnTo>
                  <a:lnTo>
                    <a:pt x="1002" y="1447"/>
                  </a:lnTo>
                  <a:lnTo>
                    <a:pt x="995" y="1467"/>
                  </a:lnTo>
                  <a:lnTo>
                    <a:pt x="992" y="1483"/>
                  </a:lnTo>
                  <a:lnTo>
                    <a:pt x="985" y="1496"/>
                  </a:lnTo>
                  <a:lnTo>
                    <a:pt x="984" y="1513"/>
                  </a:lnTo>
                  <a:lnTo>
                    <a:pt x="979" y="1528"/>
                  </a:lnTo>
                  <a:lnTo>
                    <a:pt x="974" y="1543"/>
                  </a:lnTo>
                  <a:lnTo>
                    <a:pt x="969" y="1556"/>
                  </a:lnTo>
                  <a:lnTo>
                    <a:pt x="964" y="1573"/>
                  </a:lnTo>
                  <a:lnTo>
                    <a:pt x="962" y="1590"/>
                  </a:lnTo>
                  <a:lnTo>
                    <a:pt x="959" y="1605"/>
                  </a:lnTo>
                  <a:lnTo>
                    <a:pt x="954" y="1616"/>
                  </a:lnTo>
                  <a:lnTo>
                    <a:pt x="949" y="1633"/>
                  </a:lnTo>
                  <a:lnTo>
                    <a:pt x="947" y="1648"/>
                  </a:lnTo>
                  <a:lnTo>
                    <a:pt x="942" y="1660"/>
                  </a:lnTo>
                  <a:lnTo>
                    <a:pt x="940" y="1675"/>
                  </a:lnTo>
                  <a:lnTo>
                    <a:pt x="935" y="1690"/>
                  </a:lnTo>
                  <a:lnTo>
                    <a:pt x="930" y="1703"/>
                  </a:lnTo>
                  <a:lnTo>
                    <a:pt x="927" y="1715"/>
                  </a:lnTo>
                  <a:lnTo>
                    <a:pt x="925" y="1729"/>
                  </a:lnTo>
                  <a:lnTo>
                    <a:pt x="920" y="1741"/>
                  </a:lnTo>
                  <a:lnTo>
                    <a:pt x="919" y="1753"/>
                  </a:lnTo>
                  <a:lnTo>
                    <a:pt x="915" y="1771"/>
                  </a:lnTo>
                  <a:lnTo>
                    <a:pt x="914" y="1783"/>
                  </a:lnTo>
                  <a:lnTo>
                    <a:pt x="909" y="1794"/>
                  </a:lnTo>
                  <a:lnTo>
                    <a:pt x="905" y="1806"/>
                  </a:lnTo>
                  <a:lnTo>
                    <a:pt x="902" y="1818"/>
                  </a:lnTo>
                  <a:lnTo>
                    <a:pt x="899" y="1831"/>
                  </a:lnTo>
                  <a:lnTo>
                    <a:pt x="899" y="1844"/>
                  </a:lnTo>
                  <a:lnTo>
                    <a:pt x="897" y="1856"/>
                  </a:lnTo>
                  <a:lnTo>
                    <a:pt x="894" y="1869"/>
                  </a:lnTo>
                  <a:lnTo>
                    <a:pt x="889" y="1878"/>
                  </a:lnTo>
                  <a:lnTo>
                    <a:pt x="887" y="1891"/>
                  </a:lnTo>
                  <a:lnTo>
                    <a:pt x="884" y="1903"/>
                  </a:lnTo>
                  <a:lnTo>
                    <a:pt x="882" y="1914"/>
                  </a:lnTo>
                  <a:lnTo>
                    <a:pt x="880" y="1926"/>
                  </a:lnTo>
                  <a:lnTo>
                    <a:pt x="877" y="1938"/>
                  </a:lnTo>
                  <a:lnTo>
                    <a:pt x="872" y="1948"/>
                  </a:lnTo>
                  <a:lnTo>
                    <a:pt x="872" y="1958"/>
                  </a:lnTo>
                  <a:lnTo>
                    <a:pt x="870" y="1969"/>
                  </a:lnTo>
                  <a:lnTo>
                    <a:pt x="867" y="1979"/>
                  </a:lnTo>
                  <a:lnTo>
                    <a:pt x="867" y="1991"/>
                  </a:lnTo>
                  <a:lnTo>
                    <a:pt x="865" y="2001"/>
                  </a:lnTo>
                  <a:lnTo>
                    <a:pt x="865" y="2011"/>
                  </a:lnTo>
                  <a:lnTo>
                    <a:pt x="860" y="2019"/>
                  </a:lnTo>
                  <a:lnTo>
                    <a:pt x="860" y="2029"/>
                  </a:lnTo>
                  <a:lnTo>
                    <a:pt x="860" y="2039"/>
                  </a:lnTo>
                  <a:lnTo>
                    <a:pt x="859" y="2049"/>
                  </a:lnTo>
                  <a:lnTo>
                    <a:pt x="856" y="2061"/>
                  </a:lnTo>
                  <a:lnTo>
                    <a:pt x="856" y="2067"/>
                  </a:lnTo>
                  <a:lnTo>
                    <a:pt x="854" y="2077"/>
                  </a:lnTo>
                  <a:lnTo>
                    <a:pt x="854" y="2084"/>
                  </a:lnTo>
                  <a:lnTo>
                    <a:pt x="854" y="2097"/>
                  </a:lnTo>
                  <a:lnTo>
                    <a:pt x="851" y="2104"/>
                  </a:lnTo>
                  <a:lnTo>
                    <a:pt x="851" y="2114"/>
                  </a:lnTo>
                  <a:lnTo>
                    <a:pt x="851" y="2121"/>
                  </a:lnTo>
                  <a:lnTo>
                    <a:pt x="851" y="2131"/>
                  </a:lnTo>
                  <a:lnTo>
                    <a:pt x="849" y="2137"/>
                  </a:lnTo>
                  <a:lnTo>
                    <a:pt x="849" y="2147"/>
                  </a:lnTo>
                  <a:lnTo>
                    <a:pt x="849" y="2154"/>
                  </a:lnTo>
                  <a:lnTo>
                    <a:pt x="849" y="2161"/>
                  </a:lnTo>
                  <a:lnTo>
                    <a:pt x="849" y="2171"/>
                  </a:lnTo>
                  <a:lnTo>
                    <a:pt x="846" y="2176"/>
                  </a:lnTo>
                  <a:lnTo>
                    <a:pt x="846" y="2182"/>
                  </a:lnTo>
                  <a:lnTo>
                    <a:pt x="849" y="2192"/>
                  </a:lnTo>
                  <a:lnTo>
                    <a:pt x="846" y="2197"/>
                  </a:lnTo>
                  <a:lnTo>
                    <a:pt x="846" y="2204"/>
                  </a:lnTo>
                  <a:lnTo>
                    <a:pt x="849" y="2212"/>
                  </a:lnTo>
                  <a:lnTo>
                    <a:pt x="849" y="2219"/>
                  </a:lnTo>
                  <a:lnTo>
                    <a:pt x="849" y="2225"/>
                  </a:lnTo>
                  <a:lnTo>
                    <a:pt x="849" y="2225"/>
                  </a:lnTo>
                  <a:lnTo>
                    <a:pt x="849" y="2229"/>
                  </a:lnTo>
                  <a:lnTo>
                    <a:pt x="846" y="2234"/>
                  </a:lnTo>
                  <a:lnTo>
                    <a:pt x="849" y="2235"/>
                  </a:lnTo>
                  <a:lnTo>
                    <a:pt x="849" y="2240"/>
                  </a:lnTo>
                  <a:lnTo>
                    <a:pt x="846" y="2242"/>
                  </a:lnTo>
                  <a:lnTo>
                    <a:pt x="849" y="2247"/>
                  </a:lnTo>
                  <a:lnTo>
                    <a:pt x="849" y="2250"/>
                  </a:lnTo>
                  <a:lnTo>
                    <a:pt x="846" y="2252"/>
                  </a:lnTo>
                  <a:lnTo>
                    <a:pt x="849" y="2257"/>
                  </a:lnTo>
                  <a:lnTo>
                    <a:pt x="849" y="2262"/>
                  </a:lnTo>
                  <a:lnTo>
                    <a:pt x="846" y="2264"/>
                  </a:lnTo>
                  <a:lnTo>
                    <a:pt x="849" y="2269"/>
                  </a:lnTo>
                  <a:lnTo>
                    <a:pt x="846" y="2272"/>
                  </a:lnTo>
                  <a:lnTo>
                    <a:pt x="846" y="2274"/>
                  </a:lnTo>
                  <a:lnTo>
                    <a:pt x="846" y="2277"/>
                  </a:lnTo>
                  <a:lnTo>
                    <a:pt x="846" y="2284"/>
                  </a:lnTo>
                  <a:lnTo>
                    <a:pt x="846" y="2285"/>
                  </a:lnTo>
                  <a:lnTo>
                    <a:pt x="846" y="2289"/>
                  </a:lnTo>
                  <a:lnTo>
                    <a:pt x="846" y="2294"/>
                  </a:lnTo>
                  <a:lnTo>
                    <a:pt x="846" y="2295"/>
                  </a:lnTo>
                  <a:lnTo>
                    <a:pt x="846" y="2299"/>
                  </a:lnTo>
                  <a:lnTo>
                    <a:pt x="846" y="2302"/>
                  </a:lnTo>
                  <a:lnTo>
                    <a:pt x="846" y="2307"/>
                  </a:lnTo>
                  <a:lnTo>
                    <a:pt x="844" y="2310"/>
                  </a:lnTo>
                  <a:lnTo>
                    <a:pt x="846" y="2312"/>
                  </a:lnTo>
                  <a:lnTo>
                    <a:pt x="844" y="2315"/>
                  </a:lnTo>
                  <a:lnTo>
                    <a:pt x="844" y="2322"/>
                  </a:lnTo>
                  <a:lnTo>
                    <a:pt x="846" y="2324"/>
                  </a:lnTo>
                  <a:lnTo>
                    <a:pt x="844" y="2327"/>
                  </a:lnTo>
                  <a:lnTo>
                    <a:pt x="844" y="2329"/>
                  </a:lnTo>
                  <a:lnTo>
                    <a:pt x="844" y="2334"/>
                  </a:lnTo>
                  <a:lnTo>
                    <a:pt x="844" y="2337"/>
                  </a:lnTo>
                  <a:lnTo>
                    <a:pt x="844" y="2342"/>
                  </a:lnTo>
                  <a:lnTo>
                    <a:pt x="842" y="2344"/>
                  </a:lnTo>
                  <a:lnTo>
                    <a:pt x="842" y="2345"/>
                  </a:lnTo>
                  <a:lnTo>
                    <a:pt x="844" y="2350"/>
                  </a:lnTo>
                  <a:lnTo>
                    <a:pt x="842" y="2354"/>
                  </a:lnTo>
                  <a:lnTo>
                    <a:pt x="842" y="2359"/>
                  </a:lnTo>
                  <a:lnTo>
                    <a:pt x="839" y="2360"/>
                  </a:lnTo>
                  <a:lnTo>
                    <a:pt x="842" y="2364"/>
                  </a:lnTo>
                  <a:lnTo>
                    <a:pt x="839" y="2365"/>
                  </a:lnTo>
                  <a:lnTo>
                    <a:pt x="839" y="2372"/>
                  </a:lnTo>
                  <a:lnTo>
                    <a:pt x="839" y="2375"/>
                  </a:lnTo>
                  <a:lnTo>
                    <a:pt x="837" y="2377"/>
                  </a:lnTo>
                  <a:lnTo>
                    <a:pt x="839" y="2380"/>
                  </a:lnTo>
                  <a:lnTo>
                    <a:pt x="837" y="2384"/>
                  </a:lnTo>
                  <a:lnTo>
                    <a:pt x="837" y="2387"/>
                  </a:lnTo>
                  <a:lnTo>
                    <a:pt x="837" y="2392"/>
                  </a:lnTo>
                  <a:lnTo>
                    <a:pt x="834" y="2394"/>
                  </a:lnTo>
                  <a:lnTo>
                    <a:pt x="837" y="2397"/>
                  </a:lnTo>
                  <a:lnTo>
                    <a:pt x="834" y="2402"/>
                  </a:lnTo>
                  <a:lnTo>
                    <a:pt x="834" y="2404"/>
                  </a:lnTo>
                  <a:lnTo>
                    <a:pt x="832" y="2405"/>
                  </a:lnTo>
                  <a:lnTo>
                    <a:pt x="832" y="2410"/>
                  </a:lnTo>
                  <a:lnTo>
                    <a:pt x="832" y="2414"/>
                  </a:lnTo>
                  <a:lnTo>
                    <a:pt x="832" y="2415"/>
                  </a:lnTo>
                  <a:lnTo>
                    <a:pt x="829" y="2424"/>
                  </a:lnTo>
                  <a:lnTo>
                    <a:pt x="829" y="2425"/>
                  </a:lnTo>
                  <a:lnTo>
                    <a:pt x="827" y="2427"/>
                  </a:lnTo>
                  <a:lnTo>
                    <a:pt x="827" y="2432"/>
                  </a:lnTo>
                  <a:lnTo>
                    <a:pt x="827" y="2432"/>
                  </a:lnTo>
                  <a:lnTo>
                    <a:pt x="827" y="2437"/>
                  </a:lnTo>
                  <a:lnTo>
                    <a:pt x="824" y="2440"/>
                  </a:lnTo>
                  <a:lnTo>
                    <a:pt x="824" y="2445"/>
                  </a:lnTo>
                  <a:lnTo>
                    <a:pt x="822" y="2447"/>
                  </a:lnTo>
                  <a:lnTo>
                    <a:pt x="822" y="2449"/>
                  </a:lnTo>
                  <a:lnTo>
                    <a:pt x="821" y="2454"/>
                  </a:lnTo>
                  <a:lnTo>
                    <a:pt x="822" y="2454"/>
                  </a:lnTo>
                  <a:lnTo>
                    <a:pt x="821" y="2459"/>
                  </a:lnTo>
                  <a:lnTo>
                    <a:pt x="821" y="2462"/>
                  </a:lnTo>
                  <a:lnTo>
                    <a:pt x="817" y="2464"/>
                  </a:lnTo>
                  <a:lnTo>
                    <a:pt x="817" y="2470"/>
                  </a:lnTo>
                  <a:lnTo>
                    <a:pt x="817" y="2473"/>
                  </a:lnTo>
                  <a:lnTo>
                    <a:pt x="816" y="2475"/>
                  </a:lnTo>
                  <a:lnTo>
                    <a:pt x="816" y="2480"/>
                  </a:lnTo>
                  <a:lnTo>
                    <a:pt x="812" y="2483"/>
                  </a:lnTo>
                  <a:lnTo>
                    <a:pt x="812" y="2485"/>
                  </a:lnTo>
                  <a:lnTo>
                    <a:pt x="812" y="2487"/>
                  </a:lnTo>
                  <a:lnTo>
                    <a:pt x="812" y="2492"/>
                  </a:lnTo>
                  <a:lnTo>
                    <a:pt x="812" y="2495"/>
                  </a:lnTo>
                  <a:lnTo>
                    <a:pt x="811" y="2497"/>
                  </a:lnTo>
                  <a:lnTo>
                    <a:pt x="811" y="2502"/>
                  </a:lnTo>
                  <a:lnTo>
                    <a:pt x="807" y="2505"/>
                  </a:lnTo>
                  <a:lnTo>
                    <a:pt x="806" y="2505"/>
                  </a:lnTo>
                  <a:lnTo>
                    <a:pt x="806" y="2508"/>
                  </a:lnTo>
                  <a:lnTo>
                    <a:pt x="802" y="2512"/>
                  </a:lnTo>
                  <a:lnTo>
                    <a:pt x="802" y="2513"/>
                  </a:lnTo>
                  <a:lnTo>
                    <a:pt x="801" y="2518"/>
                  </a:lnTo>
                  <a:lnTo>
                    <a:pt x="801" y="2522"/>
                  </a:lnTo>
                  <a:lnTo>
                    <a:pt x="799" y="2523"/>
                  </a:lnTo>
                  <a:lnTo>
                    <a:pt x="799" y="2528"/>
                  </a:lnTo>
                  <a:lnTo>
                    <a:pt x="799" y="2530"/>
                  </a:lnTo>
                  <a:lnTo>
                    <a:pt x="796" y="2533"/>
                  </a:lnTo>
                  <a:lnTo>
                    <a:pt x="796" y="2538"/>
                  </a:lnTo>
                  <a:lnTo>
                    <a:pt x="794" y="2540"/>
                  </a:lnTo>
                  <a:lnTo>
                    <a:pt x="794" y="2543"/>
                  </a:lnTo>
                  <a:lnTo>
                    <a:pt x="791" y="2547"/>
                  </a:lnTo>
                  <a:lnTo>
                    <a:pt x="791" y="2550"/>
                  </a:lnTo>
                  <a:lnTo>
                    <a:pt x="791" y="2552"/>
                  </a:lnTo>
                  <a:lnTo>
                    <a:pt x="791" y="2552"/>
                  </a:lnTo>
                  <a:lnTo>
                    <a:pt x="782" y="2560"/>
                  </a:lnTo>
                  <a:lnTo>
                    <a:pt x="774" y="2567"/>
                  </a:lnTo>
                  <a:lnTo>
                    <a:pt x="764" y="2577"/>
                  </a:lnTo>
                  <a:lnTo>
                    <a:pt x="757" y="2582"/>
                  </a:lnTo>
                  <a:lnTo>
                    <a:pt x="751" y="2588"/>
                  </a:lnTo>
                  <a:lnTo>
                    <a:pt x="742" y="2595"/>
                  </a:lnTo>
                  <a:lnTo>
                    <a:pt x="736" y="2600"/>
                  </a:lnTo>
                  <a:lnTo>
                    <a:pt x="726" y="2608"/>
                  </a:lnTo>
                  <a:lnTo>
                    <a:pt x="717" y="2615"/>
                  </a:lnTo>
                  <a:lnTo>
                    <a:pt x="709" y="2622"/>
                  </a:lnTo>
                  <a:lnTo>
                    <a:pt x="704" y="2625"/>
                  </a:lnTo>
                  <a:lnTo>
                    <a:pt x="696" y="2632"/>
                  </a:lnTo>
                  <a:lnTo>
                    <a:pt x="687" y="2637"/>
                  </a:lnTo>
                  <a:lnTo>
                    <a:pt x="681" y="2642"/>
                  </a:lnTo>
                  <a:lnTo>
                    <a:pt x="674" y="2648"/>
                  </a:lnTo>
                  <a:lnTo>
                    <a:pt x="666" y="2650"/>
                  </a:lnTo>
                  <a:lnTo>
                    <a:pt x="657" y="2655"/>
                  </a:lnTo>
                  <a:lnTo>
                    <a:pt x="652" y="2663"/>
                  </a:lnTo>
                  <a:lnTo>
                    <a:pt x="644" y="2668"/>
                  </a:lnTo>
                  <a:lnTo>
                    <a:pt x="636" y="2670"/>
                  </a:lnTo>
                  <a:lnTo>
                    <a:pt x="627" y="2675"/>
                  </a:lnTo>
                  <a:lnTo>
                    <a:pt x="621" y="2677"/>
                  </a:lnTo>
                  <a:lnTo>
                    <a:pt x="611" y="2682"/>
                  </a:lnTo>
                  <a:lnTo>
                    <a:pt x="606" y="2685"/>
                  </a:lnTo>
                  <a:lnTo>
                    <a:pt x="599" y="2690"/>
                  </a:lnTo>
                  <a:lnTo>
                    <a:pt x="589" y="2687"/>
                  </a:lnTo>
                  <a:lnTo>
                    <a:pt x="584" y="2692"/>
                  </a:lnTo>
                  <a:lnTo>
                    <a:pt x="578" y="2693"/>
                  </a:lnTo>
                  <a:lnTo>
                    <a:pt x="571" y="2693"/>
                  </a:lnTo>
                  <a:lnTo>
                    <a:pt x="563" y="2698"/>
                  </a:lnTo>
                  <a:lnTo>
                    <a:pt x="556" y="2698"/>
                  </a:lnTo>
                  <a:lnTo>
                    <a:pt x="549" y="2698"/>
                  </a:lnTo>
                  <a:lnTo>
                    <a:pt x="541" y="2703"/>
                  </a:lnTo>
                  <a:lnTo>
                    <a:pt x="534" y="2703"/>
                  </a:lnTo>
                  <a:lnTo>
                    <a:pt x="529" y="2703"/>
                  </a:lnTo>
                  <a:lnTo>
                    <a:pt x="523" y="2707"/>
                  </a:lnTo>
                  <a:lnTo>
                    <a:pt x="516" y="2707"/>
                  </a:lnTo>
                  <a:lnTo>
                    <a:pt x="508" y="2707"/>
                  </a:lnTo>
                  <a:lnTo>
                    <a:pt x="501" y="2707"/>
                  </a:lnTo>
                  <a:lnTo>
                    <a:pt x="496" y="2707"/>
                  </a:lnTo>
                  <a:lnTo>
                    <a:pt x="486" y="2707"/>
                  </a:lnTo>
                  <a:lnTo>
                    <a:pt x="481" y="2707"/>
                  </a:lnTo>
                  <a:lnTo>
                    <a:pt x="478" y="2707"/>
                  </a:lnTo>
                  <a:lnTo>
                    <a:pt x="468" y="2703"/>
                  </a:lnTo>
                  <a:lnTo>
                    <a:pt x="463" y="2703"/>
                  </a:lnTo>
                  <a:lnTo>
                    <a:pt x="456" y="2702"/>
                  </a:lnTo>
                  <a:lnTo>
                    <a:pt x="451" y="2698"/>
                  </a:lnTo>
                  <a:lnTo>
                    <a:pt x="443" y="2698"/>
                  </a:lnTo>
                  <a:lnTo>
                    <a:pt x="439" y="2697"/>
                  </a:lnTo>
                  <a:lnTo>
                    <a:pt x="431" y="2693"/>
                  </a:lnTo>
                  <a:lnTo>
                    <a:pt x="424" y="2693"/>
                  </a:lnTo>
                  <a:lnTo>
                    <a:pt x="419" y="2692"/>
                  </a:lnTo>
                  <a:lnTo>
                    <a:pt x="413" y="2690"/>
                  </a:lnTo>
                  <a:lnTo>
                    <a:pt x="408" y="2685"/>
                  </a:lnTo>
                  <a:lnTo>
                    <a:pt x="403" y="2682"/>
                  </a:lnTo>
                  <a:lnTo>
                    <a:pt x="396" y="2680"/>
                  </a:lnTo>
                  <a:lnTo>
                    <a:pt x="391" y="2675"/>
                  </a:lnTo>
                  <a:lnTo>
                    <a:pt x="383" y="2672"/>
                  </a:lnTo>
                  <a:lnTo>
                    <a:pt x="379" y="2668"/>
                  </a:lnTo>
                  <a:lnTo>
                    <a:pt x="371" y="2665"/>
                  </a:lnTo>
                  <a:lnTo>
                    <a:pt x="366" y="2660"/>
                  </a:lnTo>
                  <a:lnTo>
                    <a:pt x="361" y="2655"/>
                  </a:lnTo>
                  <a:lnTo>
                    <a:pt x="355" y="2653"/>
                  </a:lnTo>
                  <a:lnTo>
                    <a:pt x="350" y="2647"/>
                  </a:lnTo>
                  <a:lnTo>
                    <a:pt x="345" y="2642"/>
                  </a:lnTo>
                  <a:lnTo>
                    <a:pt x="340" y="2637"/>
                  </a:lnTo>
                  <a:lnTo>
                    <a:pt x="333" y="2632"/>
                  </a:lnTo>
                  <a:lnTo>
                    <a:pt x="328" y="2625"/>
                  </a:lnTo>
                  <a:lnTo>
                    <a:pt x="323" y="2620"/>
                  </a:lnTo>
                  <a:lnTo>
                    <a:pt x="318" y="2615"/>
                  </a:lnTo>
                  <a:lnTo>
                    <a:pt x="311" y="2608"/>
                  </a:lnTo>
                  <a:lnTo>
                    <a:pt x="306" y="2600"/>
                  </a:lnTo>
                  <a:lnTo>
                    <a:pt x="301" y="2595"/>
                  </a:lnTo>
                  <a:lnTo>
                    <a:pt x="295" y="2588"/>
                  </a:lnTo>
                  <a:lnTo>
                    <a:pt x="293" y="2582"/>
                  </a:lnTo>
                  <a:lnTo>
                    <a:pt x="285" y="2573"/>
                  </a:lnTo>
                  <a:lnTo>
                    <a:pt x="280" y="2567"/>
                  </a:lnTo>
                  <a:lnTo>
                    <a:pt x="276" y="2560"/>
                  </a:lnTo>
                  <a:lnTo>
                    <a:pt x="271" y="2552"/>
                  </a:lnTo>
                  <a:lnTo>
                    <a:pt x="266" y="2545"/>
                  </a:lnTo>
                  <a:lnTo>
                    <a:pt x="261" y="2535"/>
                  </a:lnTo>
                  <a:lnTo>
                    <a:pt x="255" y="2528"/>
                  </a:lnTo>
                  <a:lnTo>
                    <a:pt x="251" y="2518"/>
                  </a:lnTo>
                  <a:lnTo>
                    <a:pt x="246" y="2512"/>
                  </a:lnTo>
                  <a:lnTo>
                    <a:pt x="241" y="2500"/>
                  </a:lnTo>
                  <a:lnTo>
                    <a:pt x="238" y="2490"/>
                  </a:lnTo>
                  <a:lnTo>
                    <a:pt x="233" y="2483"/>
                  </a:lnTo>
                  <a:lnTo>
                    <a:pt x="228" y="2470"/>
                  </a:lnTo>
                  <a:lnTo>
                    <a:pt x="223" y="2464"/>
                  </a:lnTo>
                  <a:lnTo>
                    <a:pt x="218" y="2452"/>
                  </a:lnTo>
                  <a:lnTo>
                    <a:pt x="213" y="2445"/>
                  </a:lnTo>
                  <a:lnTo>
                    <a:pt x="208" y="2432"/>
                  </a:lnTo>
                  <a:lnTo>
                    <a:pt x="203" y="2424"/>
                  </a:lnTo>
                  <a:lnTo>
                    <a:pt x="198" y="2414"/>
                  </a:lnTo>
                  <a:lnTo>
                    <a:pt x="195" y="2399"/>
                  </a:lnTo>
                  <a:lnTo>
                    <a:pt x="190" y="2389"/>
                  </a:lnTo>
                  <a:lnTo>
                    <a:pt x="185" y="2377"/>
                  </a:lnTo>
                  <a:lnTo>
                    <a:pt x="181" y="2365"/>
                  </a:lnTo>
                  <a:lnTo>
                    <a:pt x="176" y="2354"/>
                  </a:lnTo>
                  <a:lnTo>
                    <a:pt x="176" y="2354"/>
                  </a:lnTo>
                  <a:lnTo>
                    <a:pt x="176" y="2342"/>
                  </a:lnTo>
                  <a:lnTo>
                    <a:pt x="180" y="2327"/>
                  </a:lnTo>
                  <a:lnTo>
                    <a:pt x="180" y="2312"/>
                  </a:lnTo>
                  <a:lnTo>
                    <a:pt x="181" y="2300"/>
                  </a:lnTo>
                  <a:lnTo>
                    <a:pt x="185" y="2289"/>
                  </a:lnTo>
                  <a:lnTo>
                    <a:pt x="185" y="2274"/>
                  </a:lnTo>
                  <a:lnTo>
                    <a:pt x="186" y="2260"/>
                  </a:lnTo>
                  <a:lnTo>
                    <a:pt x="190" y="2247"/>
                  </a:lnTo>
                  <a:lnTo>
                    <a:pt x="186" y="2235"/>
                  </a:lnTo>
                  <a:lnTo>
                    <a:pt x="190" y="2224"/>
                  </a:lnTo>
                  <a:lnTo>
                    <a:pt x="191" y="2209"/>
                  </a:lnTo>
                  <a:lnTo>
                    <a:pt x="195" y="2197"/>
                  </a:lnTo>
                  <a:lnTo>
                    <a:pt x="196" y="2186"/>
                  </a:lnTo>
                  <a:lnTo>
                    <a:pt x="195" y="2174"/>
                  </a:lnTo>
                  <a:lnTo>
                    <a:pt x="196" y="2161"/>
                  </a:lnTo>
                  <a:lnTo>
                    <a:pt x="198" y="2149"/>
                  </a:lnTo>
                  <a:lnTo>
                    <a:pt x="201" y="2137"/>
                  </a:lnTo>
                  <a:lnTo>
                    <a:pt x="201" y="2126"/>
                  </a:lnTo>
                  <a:lnTo>
                    <a:pt x="203" y="2114"/>
                  </a:lnTo>
                  <a:lnTo>
                    <a:pt x="206" y="2101"/>
                  </a:lnTo>
                  <a:lnTo>
                    <a:pt x="206" y="2089"/>
                  </a:lnTo>
                  <a:lnTo>
                    <a:pt x="208" y="2079"/>
                  </a:lnTo>
                  <a:lnTo>
                    <a:pt x="208" y="2067"/>
                  </a:lnTo>
                  <a:lnTo>
                    <a:pt x="211" y="2056"/>
                  </a:lnTo>
                  <a:lnTo>
                    <a:pt x="213" y="2046"/>
                  </a:lnTo>
                  <a:lnTo>
                    <a:pt x="216" y="2034"/>
                  </a:lnTo>
                  <a:lnTo>
                    <a:pt x="216" y="2024"/>
                  </a:lnTo>
                  <a:lnTo>
                    <a:pt x="218" y="2012"/>
                  </a:lnTo>
                  <a:lnTo>
                    <a:pt x="218" y="2002"/>
                  </a:lnTo>
                  <a:lnTo>
                    <a:pt x="220" y="1991"/>
                  </a:lnTo>
                  <a:lnTo>
                    <a:pt x="220" y="1981"/>
                  </a:lnTo>
                  <a:lnTo>
                    <a:pt x="225" y="1972"/>
                  </a:lnTo>
                  <a:lnTo>
                    <a:pt x="225" y="1959"/>
                  </a:lnTo>
                  <a:lnTo>
                    <a:pt x="228" y="1951"/>
                  </a:lnTo>
                  <a:lnTo>
                    <a:pt x="228" y="1941"/>
                  </a:lnTo>
                  <a:lnTo>
                    <a:pt x="233" y="1931"/>
                  </a:lnTo>
                  <a:lnTo>
                    <a:pt x="233" y="1921"/>
                  </a:lnTo>
                  <a:lnTo>
                    <a:pt x="235" y="1909"/>
                  </a:lnTo>
                  <a:lnTo>
                    <a:pt x="235" y="1899"/>
                  </a:lnTo>
                  <a:lnTo>
                    <a:pt x="240" y="1891"/>
                  </a:lnTo>
                  <a:lnTo>
                    <a:pt x="240" y="1881"/>
                  </a:lnTo>
                  <a:lnTo>
                    <a:pt x="241" y="1871"/>
                  </a:lnTo>
                  <a:lnTo>
                    <a:pt x="245" y="1864"/>
                  </a:lnTo>
                  <a:lnTo>
                    <a:pt x="246" y="1854"/>
                  </a:lnTo>
                  <a:lnTo>
                    <a:pt x="251" y="1844"/>
                  </a:lnTo>
                  <a:lnTo>
                    <a:pt x="251" y="1834"/>
                  </a:lnTo>
                  <a:lnTo>
                    <a:pt x="256" y="1826"/>
                  </a:lnTo>
                  <a:lnTo>
                    <a:pt x="256" y="1818"/>
                  </a:lnTo>
                  <a:lnTo>
                    <a:pt x="258" y="1809"/>
                  </a:lnTo>
                  <a:lnTo>
                    <a:pt x="258" y="1801"/>
                  </a:lnTo>
                  <a:lnTo>
                    <a:pt x="263" y="1793"/>
                  </a:lnTo>
                  <a:lnTo>
                    <a:pt x="263" y="1784"/>
                  </a:lnTo>
                  <a:lnTo>
                    <a:pt x="266" y="1774"/>
                  </a:lnTo>
                  <a:lnTo>
                    <a:pt x="271" y="1768"/>
                  </a:lnTo>
                  <a:lnTo>
                    <a:pt x="271" y="1761"/>
                  </a:lnTo>
                  <a:lnTo>
                    <a:pt x="273" y="1753"/>
                  </a:lnTo>
                  <a:lnTo>
                    <a:pt x="276" y="1744"/>
                  </a:lnTo>
                  <a:lnTo>
                    <a:pt x="278" y="1736"/>
                  </a:lnTo>
                  <a:lnTo>
                    <a:pt x="280" y="1729"/>
                  </a:lnTo>
                  <a:lnTo>
                    <a:pt x="283" y="1723"/>
                  </a:lnTo>
                  <a:lnTo>
                    <a:pt x="285" y="1715"/>
                  </a:lnTo>
                  <a:lnTo>
                    <a:pt x="285" y="1708"/>
                  </a:lnTo>
                  <a:lnTo>
                    <a:pt x="288" y="1701"/>
                  </a:lnTo>
                  <a:lnTo>
                    <a:pt x="293" y="1693"/>
                  </a:lnTo>
                  <a:lnTo>
                    <a:pt x="295" y="1686"/>
                  </a:lnTo>
                  <a:lnTo>
                    <a:pt x="298" y="1681"/>
                  </a:lnTo>
                  <a:lnTo>
                    <a:pt x="300" y="1675"/>
                  </a:lnTo>
                  <a:lnTo>
                    <a:pt x="301" y="1668"/>
                  </a:lnTo>
                  <a:lnTo>
                    <a:pt x="305" y="1663"/>
                  </a:lnTo>
                  <a:lnTo>
                    <a:pt x="305" y="1655"/>
                  </a:lnTo>
                  <a:lnTo>
                    <a:pt x="306" y="1648"/>
                  </a:lnTo>
                  <a:lnTo>
                    <a:pt x="310" y="1643"/>
                  </a:lnTo>
                  <a:lnTo>
                    <a:pt x="311" y="1636"/>
                  </a:lnTo>
                  <a:lnTo>
                    <a:pt x="315" y="1630"/>
                  </a:lnTo>
                  <a:lnTo>
                    <a:pt x="318" y="1625"/>
                  </a:lnTo>
                  <a:lnTo>
                    <a:pt x="318" y="1620"/>
                  </a:lnTo>
                  <a:lnTo>
                    <a:pt x="321" y="1611"/>
                  </a:lnTo>
                  <a:lnTo>
                    <a:pt x="326" y="1608"/>
                  </a:lnTo>
                  <a:lnTo>
                    <a:pt x="328" y="1603"/>
                  </a:lnTo>
                  <a:lnTo>
                    <a:pt x="331" y="1598"/>
                  </a:lnTo>
                  <a:lnTo>
                    <a:pt x="333" y="1590"/>
                  </a:lnTo>
                  <a:lnTo>
                    <a:pt x="336" y="1586"/>
                  </a:lnTo>
                  <a:lnTo>
                    <a:pt x="340" y="1583"/>
                  </a:lnTo>
                  <a:lnTo>
                    <a:pt x="343" y="1576"/>
                  </a:lnTo>
                  <a:lnTo>
                    <a:pt x="345" y="1571"/>
                  </a:lnTo>
                  <a:lnTo>
                    <a:pt x="345" y="1568"/>
                  </a:lnTo>
                  <a:lnTo>
                    <a:pt x="350" y="1565"/>
                  </a:lnTo>
                  <a:lnTo>
                    <a:pt x="353" y="1556"/>
                  </a:lnTo>
                  <a:lnTo>
                    <a:pt x="355" y="1555"/>
                  </a:lnTo>
                  <a:lnTo>
                    <a:pt x="358" y="1550"/>
                  </a:lnTo>
                  <a:lnTo>
                    <a:pt x="361" y="1545"/>
                  </a:lnTo>
                  <a:lnTo>
                    <a:pt x="361" y="1543"/>
                  </a:lnTo>
                  <a:lnTo>
                    <a:pt x="366" y="1538"/>
                  </a:lnTo>
                  <a:lnTo>
                    <a:pt x="369" y="1533"/>
                  </a:lnTo>
                  <a:lnTo>
                    <a:pt x="374" y="1530"/>
                  </a:lnTo>
                  <a:lnTo>
                    <a:pt x="374" y="1528"/>
                  </a:lnTo>
                  <a:lnTo>
                    <a:pt x="379" y="1523"/>
                  </a:lnTo>
                  <a:lnTo>
                    <a:pt x="381" y="1521"/>
                  </a:lnTo>
                  <a:lnTo>
                    <a:pt x="386" y="1518"/>
                  </a:lnTo>
                  <a:lnTo>
                    <a:pt x="383" y="1518"/>
                  </a:lnTo>
                  <a:lnTo>
                    <a:pt x="386" y="1511"/>
                  </a:lnTo>
                  <a:lnTo>
                    <a:pt x="391" y="1505"/>
                  </a:lnTo>
                  <a:lnTo>
                    <a:pt x="393" y="1500"/>
                  </a:lnTo>
                  <a:lnTo>
                    <a:pt x="393" y="1491"/>
                  </a:lnTo>
                  <a:lnTo>
                    <a:pt x="396" y="1490"/>
                  </a:lnTo>
                  <a:lnTo>
                    <a:pt x="398" y="1483"/>
                  </a:lnTo>
                  <a:lnTo>
                    <a:pt x="399" y="1475"/>
                  </a:lnTo>
                  <a:lnTo>
                    <a:pt x="403" y="1470"/>
                  </a:lnTo>
                  <a:lnTo>
                    <a:pt x="403" y="1467"/>
                  </a:lnTo>
                  <a:lnTo>
                    <a:pt x="404" y="1462"/>
                  </a:lnTo>
                  <a:lnTo>
                    <a:pt x="408" y="1453"/>
                  </a:lnTo>
                  <a:lnTo>
                    <a:pt x="409" y="1452"/>
                  </a:lnTo>
                  <a:lnTo>
                    <a:pt x="409" y="1445"/>
                  </a:lnTo>
                  <a:lnTo>
                    <a:pt x="409" y="1440"/>
                  </a:lnTo>
                  <a:lnTo>
                    <a:pt x="414" y="1435"/>
                  </a:lnTo>
                  <a:lnTo>
                    <a:pt x="414" y="1430"/>
                  </a:lnTo>
                  <a:lnTo>
                    <a:pt x="418" y="1425"/>
                  </a:lnTo>
                  <a:lnTo>
                    <a:pt x="418" y="1420"/>
                  </a:lnTo>
                  <a:lnTo>
                    <a:pt x="419" y="1413"/>
                  </a:lnTo>
                  <a:lnTo>
                    <a:pt x="421" y="1410"/>
                  </a:lnTo>
                  <a:lnTo>
                    <a:pt x="424" y="1403"/>
                  </a:lnTo>
                  <a:lnTo>
                    <a:pt x="424" y="1402"/>
                  </a:lnTo>
                  <a:lnTo>
                    <a:pt x="426" y="1393"/>
                  </a:lnTo>
                  <a:lnTo>
                    <a:pt x="426" y="1392"/>
                  </a:lnTo>
                  <a:lnTo>
                    <a:pt x="426" y="1385"/>
                  </a:lnTo>
                  <a:lnTo>
                    <a:pt x="429" y="1380"/>
                  </a:lnTo>
                  <a:lnTo>
                    <a:pt x="431" y="1375"/>
                  </a:lnTo>
                  <a:lnTo>
                    <a:pt x="431" y="1370"/>
                  </a:lnTo>
                  <a:lnTo>
                    <a:pt x="434" y="1365"/>
                  </a:lnTo>
                  <a:lnTo>
                    <a:pt x="436" y="1363"/>
                  </a:lnTo>
                  <a:lnTo>
                    <a:pt x="436" y="1358"/>
                  </a:lnTo>
                  <a:lnTo>
                    <a:pt x="436" y="1353"/>
                  </a:lnTo>
                  <a:lnTo>
                    <a:pt x="436" y="1348"/>
                  </a:lnTo>
                  <a:lnTo>
                    <a:pt x="439" y="1343"/>
                  </a:lnTo>
                  <a:lnTo>
                    <a:pt x="439" y="1337"/>
                  </a:lnTo>
                  <a:lnTo>
                    <a:pt x="441" y="1333"/>
                  </a:lnTo>
                  <a:lnTo>
                    <a:pt x="441" y="1332"/>
                  </a:lnTo>
                  <a:lnTo>
                    <a:pt x="441" y="1323"/>
                  </a:lnTo>
                  <a:lnTo>
                    <a:pt x="443" y="1322"/>
                  </a:lnTo>
                  <a:lnTo>
                    <a:pt x="443" y="1317"/>
                  </a:lnTo>
                  <a:lnTo>
                    <a:pt x="443" y="1315"/>
                  </a:lnTo>
                  <a:lnTo>
                    <a:pt x="443" y="1310"/>
                  </a:lnTo>
                  <a:lnTo>
                    <a:pt x="446" y="1305"/>
                  </a:lnTo>
                  <a:lnTo>
                    <a:pt x="446" y="1303"/>
                  </a:lnTo>
                  <a:lnTo>
                    <a:pt x="446" y="1298"/>
                  </a:lnTo>
                  <a:lnTo>
                    <a:pt x="446" y="1293"/>
                  </a:lnTo>
                  <a:lnTo>
                    <a:pt x="448" y="1290"/>
                  </a:lnTo>
                  <a:lnTo>
                    <a:pt x="448" y="1285"/>
                  </a:lnTo>
                  <a:lnTo>
                    <a:pt x="451" y="1283"/>
                  </a:lnTo>
                  <a:lnTo>
                    <a:pt x="451" y="1278"/>
                  </a:lnTo>
                  <a:lnTo>
                    <a:pt x="448" y="1277"/>
                  </a:lnTo>
                  <a:lnTo>
                    <a:pt x="451" y="1273"/>
                  </a:lnTo>
                  <a:lnTo>
                    <a:pt x="451" y="1268"/>
                  </a:lnTo>
                  <a:lnTo>
                    <a:pt x="451" y="1263"/>
                  </a:lnTo>
                  <a:lnTo>
                    <a:pt x="453" y="1262"/>
                  </a:lnTo>
                  <a:lnTo>
                    <a:pt x="451" y="1260"/>
                  </a:lnTo>
                  <a:lnTo>
                    <a:pt x="453" y="1255"/>
                  </a:lnTo>
                  <a:lnTo>
                    <a:pt x="453" y="1252"/>
                  </a:lnTo>
                  <a:lnTo>
                    <a:pt x="453" y="1250"/>
                  </a:lnTo>
                  <a:lnTo>
                    <a:pt x="453" y="1245"/>
                  </a:lnTo>
                  <a:lnTo>
                    <a:pt x="453" y="1242"/>
                  </a:lnTo>
                  <a:lnTo>
                    <a:pt x="453" y="1240"/>
                  </a:lnTo>
                  <a:lnTo>
                    <a:pt x="453" y="1235"/>
                  </a:lnTo>
                  <a:lnTo>
                    <a:pt x="453" y="1233"/>
                  </a:lnTo>
                  <a:lnTo>
                    <a:pt x="453" y="1230"/>
                  </a:lnTo>
                  <a:lnTo>
                    <a:pt x="453" y="1228"/>
                  </a:lnTo>
                  <a:lnTo>
                    <a:pt x="453" y="1225"/>
                  </a:lnTo>
                  <a:lnTo>
                    <a:pt x="453" y="1224"/>
                  </a:lnTo>
                  <a:lnTo>
                    <a:pt x="456" y="1222"/>
                  </a:lnTo>
                  <a:lnTo>
                    <a:pt x="453" y="1219"/>
                  </a:lnTo>
                  <a:lnTo>
                    <a:pt x="456" y="1214"/>
                  </a:lnTo>
                  <a:lnTo>
                    <a:pt x="453" y="1214"/>
                  </a:lnTo>
                  <a:lnTo>
                    <a:pt x="456" y="1209"/>
                  </a:lnTo>
                  <a:lnTo>
                    <a:pt x="453" y="1207"/>
                  </a:lnTo>
                  <a:lnTo>
                    <a:pt x="453" y="1204"/>
                  </a:lnTo>
                  <a:lnTo>
                    <a:pt x="453" y="1202"/>
                  </a:lnTo>
                  <a:lnTo>
                    <a:pt x="453" y="1200"/>
                  </a:lnTo>
                  <a:lnTo>
                    <a:pt x="451" y="1197"/>
                  </a:lnTo>
                  <a:lnTo>
                    <a:pt x="451" y="1195"/>
                  </a:lnTo>
                  <a:lnTo>
                    <a:pt x="451" y="1192"/>
                  </a:lnTo>
                  <a:lnTo>
                    <a:pt x="451" y="1190"/>
                  </a:lnTo>
                  <a:lnTo>
                    <a:pt x="448" y="1187"/>
                  </a:lnTo>
                  <a:lnTo>
                    <a:pt x="448" y="1185"/>
                  </a:lnTo>
                  <a:lnTo>
                    <a:pt x="448" y="1182"/>
                  </a:lnTo>
                  <a:lnTo>
                    <a:pt x="448" y="1180"/>
                  </a:lnTo>
                  <a:lnTo>
                    <a:pt x="448" y="1180"/>
                  </a:lnTo>
                  <a:lnTo>
                    <a:pt x="448" y="1179"/>
                  </a:lnTo>
                  <a:lnTo>
                    <a:pt x="446" y="1175"/>
                  </a:lnTo>
                  <a:lnTo>
                    <a:pt x="446" y="1174"/>
                  </a:lnTo>
                  <a:lnTo>
                    <a:pt x="443" y="1170"/>
                  </a:lnTo>
                  <a:lnTo>
                    <a:pt x="443" y="1170"/>
                  </a:lnTo>
                  <a:lnTo>
                    <a:pt x="443" y="1170"/>
                  </a:lnTo>
                  <a:lnTo>
                    <a:pt x="441" y="1169"/>
                  </a:lnTo>
                  <a:lnTo>
                    <a:pt x="441" y="1165"/>
                  </a:lnTo>
                  <a:lnTo>
                    <a:pt x="441" y="1164"/>
                  </a:lnTo>
                  <a:lnTo>
                    <a:pt x="441" y="1164"/>
                  </a:lnTo>
                  <a:lnTo>
                    <a:pt x="439" y="1160"/>
                  </a:lnTo>
                  <a:lnTo>
                    <a:pt x="439" y="1159"/>
                  </a:lnTo>
                  <a:lnTo>
                    <a:pt x="439" y="1159"/>
                  </a:lnTo>
                  <a:lnTo>
                    <a:pt x="439" y="1159"/>
                  </a:lnTo>
                  <a:lnTo>
                    <a:pt x="223" y="984"/>
                  </a:lnTo>
                  <a:lnTo>
                    <a:pt x="223" y="984"/>
                  </a:lnTo>
                  <a:lnTo>
                    <a:pt x="216" y="984"/>
                  </a:lnTo>
                  <a:lnTo>
                    <a:pt x="213" y="980"/>
                  </a:lnTo>
                  <a:lnTo>
                    <a:pt x="208" y="979"/>
                  </a:lnTo>
                  <a:lnTo>
                    <a:pt x="206" y="979"/>
                  </a:lnTo>
                  <a:lnTo>
                    <a:pt x="206" y="975"/>
                  </a:lnTo>
                  <a:lnTo>
                    <a:pt x="201" y="974"/>
                  </a:lnTo>
                  <a:lnTo>
                    <a:pt x="198" y="974"/>
                  </a:lnTo>
                  <a:lnTo>
                    <a:pt x="196" y="972"/>
                  </a:lnTo>
                  <a:lnTo>
                    <a:pt x="191" y="972"/>
                  </a:lnTo>
                  <a:lnTo>
                    <a:pt x="190" y="969"/>
                  </a:lnTo>
                  <a:lnTo>
                    <a:pt x="186" y="969"/>
                  </a:lnTo>
                  <a:lnTo>
                    <a:pt x="185" y="967"/>
                  </a:lnTo>
                  <a:lnTo>
                    <a:pt x="181" y="967"/>
                  </a:lnTo>
                  <a:lnTo>
                    <a:pt x="176" y="964"/>
                  </a:lnTo>
                  <a:lnTo>
                    <a:pt x="175" y="962"/>
                  </a:lnTo>
                  <a:lnTo>
                    <a:pt x="173" y="959"/>
                  </a:lnTo>
                  <a:lnTo>
                    <a:pt x="170" y="957"/>
                  </a:lnTo>
                  <a:lnTo>
                    <a:pt x="168" y="957"/>
                  </a:lnTo>
                  <a:lnTo>
                    <a:pt x="165" y="952"/>
                  </a:lnTo>
                  <a:lnTo>
                    <a:pt x="160" y="952"/>
                  </a:lnTo>
                  <a:lnTo>
                    <a:pt x="160" y="951"/>
                  </a:lnTo>
                  <a:lnTo>
                    <a:pt x="156" y="946"/>
                  </a:lnTo>
                  <a:lnTo>
                    <a:pt x="156" y="946"/>
                  </a:lnTo>
                  <a:lnTo>
                    <a:pt x="151" y="941"/>
                  </a:lnTo>
                  <a:lnTo>
                    <a:pt x="151" y="937"/>
                  </a:lnTo>
                  <a:lnTo>
                    <a:pt x="146" y="936"/>
                  </a:lnTo>
                  <a:lnTo>
                    <a:pt x="143" y="934"/>
                  </a:lnTo>
                  <a:lnTo>
                    <a:pt x="141" y="931"/>
                  </a:lnTo>
                  <a:lnTo>
                    <a:pt x="138" y="929"/>
                  </a:lnTo>
                  <a:lnTo>
                    <a:pt x="136" y="924"/>
                  </a:lnTo>
                  <a:lnTo>
                    <a:pt x="131" y="921"/>
                  </a:lnTo>
                  <a:lnTo>
                    <a:pt x="131" y="919"/>
                  </a:lnTo>
                  <a:lnTo>
                    <a:pt x="130" y="914"/>
                  </a:lnTo>
                  <a:lnTo>
                    <a:pt x="125" y="912"/>
                  </a:lnTo>
                  <a:lnTo>
                    <a:pt x="125" y="909"/>
                  </a:lnTo>
                  <a:lnTo>
                    <a:pt x="122" y="904"/>
                  </a:lnTo>
                  <a:lnTo>
                    <a:pt x="120" y="899"/>
                  </a:lnTo>
                  <a:lnTo>
                    <a:pt x="117" y="894"/>
                  </a:lnTo>
                  <a:lnTo>
                    <a:pt x="115" y="891"/>
                  </a:lnTo>
                  <a:lnTo>
                    <a:pt x="113" y="887"/>
                  </a:lnTo>
                  <a:lnTo>
                    <a:pt x="110" y="882"/>
                  </a:lnTo>
                  <a:lnTo>
                    <a:pt x="108" y="881"/>
                  </a:lnTo>
                  <a:lnTo>
                    <a:pt x="105" y="877"/>
                  </a:lnTo>
                  <a:lnTo>
                    <a:pt x="105" y="874"/>
                  </a:lnTo>
                  <a:lnTo>
                    <a:pt x="100" y="866"/>
                  </a:lnTo>
                  <a:lnTo>
                    <a:pt x="98" y="861"/>
                  </a:lnTo>
                  <a:lnTo>
                    <a:pt x="98" y="859"/>
                  </a:lnTo>
                  <a:lnTo>
                    <a:pt x="97" y="854"/>
                  </a:lnTo>
                  <a:lnTo>
                    <a:pt x="93" y="849"/>
                  </a:lnTo>
                  <a:lnTo>
                    <a:pt x="93" y="844"/>
                  </a:lnTo>
                  <a:lnTo>
                    <a:pt x="92" y="839"/>
                  </a:lnTo>
                  <a:lnTo>
                    <a:pt x="88" y="832"/>
                  </a:lnTo>
                  <a:lnTo>
                    <a:pt x="87" y="827"/>
                  </a:lnTo>
                  <a:lnTo>
                    <a:pt x="83" y="826"/>
                  </a:lnTo>
                  <a:lnTo>
                    <a:pt x="83" y="817"/>
                  </a:lnTo>
                  <a:lnTo>
                    <a:pt x="82" y="812"/>
                  </a:lnTo>
                  <a:lnTo>
                    <a:pt x="78" y="809"/>
                  </a:lnTo>
                  <a:lnTo>
                    <a:pt x="75" y="801"/>
                  </a:lnTo>
                  <a:lnTo>
                    <a:pt x="75" y="796"/>
                  </a:lnTo>
                  <a:lnTo>
                    <a:pt x="72" y="789"/>
                  </a:lnTo>
                  <a:lnTo>
                    <a:pt x="70" y="784"/>
                  </a:lnTo>
                  <a:lnTo>
                    <a:pt x="70" y="777"/>
                  </a:lnTo>
                  <a:lnTo>
                    <a:pt x="67" y="774"/>
                  </a:lnTo>
                  <a:lnTo>
                    <a:pt x="67" y="766"/>
                  </a:lnTo>
                  <a:lnTo>
                    <a:pt x="65" y="762"/>
                  </a:lnTo>
                  <a:lnTo>
                    <a:pt x="62" y="752"/>
                  </a:lnTo>
                  <a:lnTo>
                    <a:pt x="60" y="749"/>
                  </a:lnTo>
                  <a:lnTo>
                    <a:pt x="60" y="744"/>
                  </a:lnTo>
                  <a:lnTo>
                    <a:pt x="57" y="736"/>
                  </a:lnTo>
                  <a:lnTo>
                    <a:pt x="55" y="729"/>
                  </a:lnTo>
                  <a:lnTo>
                    <a:pt x="55" y="723"/>
                  </a:lnTo>
                  <a:lnTo>
                    <a:pt x="53" y="718"/>
                  </a:lnTo>
                  <a:lnTo>
                    <a:pt x="53" y="711"/>
                  </a:lnTo>
                  <a:lnTo>
                    <a:pt x="50" y="701"/>
                  </a:lnTo>
                  <a:lnTo>
                    <a:pt x="48" y="696"/>
                  </a:lnTo>
                  <a:lnTo>
                    <a:pt x="45" y="689"/>
                  </a:lnTo>
                  <a:lnTo>
                    <a:pt x="45" y="679"/>
                  </a:lnTo>
                  <a:lnTo>
                    <a:pt x="45" y="671"/>
                  </a:lnTo>
                  <a:lnTo>
                    <a:pt x="40" y="668"/>
                  </a:lnTo>
                  <a:lnTo>
                    <a:pt x="40" y="659"/>
                  </a:lnTo>
                  <a:lnTo>
                    <a:pt x="38" y="649"/>
                  </a:lnTo>
                  <a:lnTo>
                    <a:pt x="38" y="643"/>
                  </a:lnTo>
                  <a:lnTo>
                    <a:pt x="38" y="636"/>
                  </a:lnTo>
                  <a:lnTo>
                    <a:pt x="35" y="629"/>
                  </a:lnTo>
                  <a:lnTo>
                    <a:pt x="35" y="621"/>
                  </a:lnTo>
                  <a:lnTo>
                    <a:pt x="33" y="614"/>
                  </a:lnTo>
                  <a:lnTo>
                    <a:pt x="33" y="604"/>
                  </a:lnTo>
                  <a:lnTo>
                    <a:pt x="32" y="594"/>
                  </a:lnTo>
                  <a:lnTo>
                    <a:pt x="28" y="588"/>
                  </a:lnTo>
                  <a:lnTo>
                    <a:pt x="28" y="578"/>
                  </a:lnTo>
                  <a:lnTo>
                    <a:pt x="27" y="568"/>
                  </a:lnTo>
                  <a:lnTo>
                    <a:pt x="27" y="561"/>
                  </a:lnTo>
                  <a:lnTo>
                    <a:pt x="23" y="551"/>
                  </a:lnTo>
                  <a:lnTo>
                    <a:pt x="22" y="544"/>
                  </a:lnTo>
                  <a:lnTo>
                    <a:pt x="23" y="534"/>
                  </a:lnTo>
                  <a:lnTo>
                    <a:pt x="22" y="526"/>
                  </a:lnTo>
                  <a:lnTo>
                    <a:pt x="22" y="518"/>
                  </a:lnTo>
                  <a:lnTo>
                    <a:pt x="18" y="508"/>
                  </a:lnTo>
                  <a:lnTo>
                    <a:pt x="18" y="501"/>
                  </a:lnTo>
                  <a:lnTo>
                    <a:pt x="18" y="501"/>
                  </a:lnTo>
                  <a:close/>
                </a:path>
              </a:pathLst>
            </a:custGeom>
            <a:solidFill>
              <a:srgbClr val="943101"/>
            </a:solidFill>
            <a:ln w="666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573" name="Freeform 5"/>
            <p:cNvSpPr>
              <a:spLocks/>
            </p:cNvSpPr>
            <p:nvPr/>
          </p:nvSpPr>
          <p:spPr bwMode="auto">
            <a:xfrm>
              <a:off x="3500" y="567"/>
              <a:ext cx="403" cy="529"/>
            </a:xfrm>
            <a:custGeom>
              <a:avLst/>
              <a:gdLst/>
              <a:ahLst/>
              <a:cxnLst>
                <a:cxn ang="0">
                  <a:pos x="10" y="129"/>
                </a:cxn>
                <a:cxn ang="0">
                  <a:pos x="21" y="93"/>
                </a:cxn>
                <a:cxn ang="0">
                  <a:pos x="38" y="61"/>
                </a:cxn>
                <a:cxn ang="0">
                  <a:pos x="55" y="34"/>
                </a:cxn>
                <a:cxn ang="0">
                  <a:pos x="76" y="18"/>
                </a:cxn>
                <a:cxn ang="0">
                  <a:pos x="96" y="9"/>
                </a:cxn>
                <a:cxn ang="0">
                  <a:pos x="118" y="1"/>
                </a:cxn>
                <a:cxn ang="0">
                  <a:pos x="145" y="0"/>
                </a:cxn>
                <a:cxn ang="0">
                  <a:pos x="168" y="6"/>
                </a:cxn>
                <a:cxn ang="0">
                  <a:pos x="196" y="18"/>
                </a:cxn>
                <a:cxn ang="0">
                  <a:pos x="226" y="38"/>
                </a:cxn>
                <a:cxn ang="0">
                  <a:pos x="261" y="61"/>
                </a:cxn>
                <a:cxn ang="0">
                  <a:pos x="296" y="91"/>
                </a:cxn>
                <a:cxn ang="0">
                  <a:pos x="331" y="129"/>
                </a:cxn>
                <a:cxn ang="0">
                  <a:pos x="351" y="153"/>
                </a:cxn>
                <a:cxn ang="0">
                  <a:pos x="368" y="174"/>
                </a:cxn>
                <a:cxn ang="0">
                  <a:pos x="381" y="194"/>
                </a:cxn>
                <a:cxn ang="0">
                  <a:pos x="391" y="216"/>
                </a:cxn>
                <a:cxn ang="0">
                  <a:pos x="396" y="238"/>
                </a:cxn>
                <a:cxn ang="0">
                  <a:pos x="398" y="259"/>
                </a:cxn>
                <a:cxn ang="0">
                  <a:pos x="403" y="282"/>
                </a:cxn>
                <a:cxn ang="0">
                  <a:pos x="401" y="304"/>
                </a:cxn>
                <a:cxn ang="0">
                  <a:pos x="398" y="326"/>
                </a:cxn>
                <a:cxn ang="0">
                  <a:pos x="394" y="352"/>
                </a:cxn>
                <a:cxn ang="0">
                  <a:pos x="384" y="376"/>
                </a:cxn>
                <a:cxn ang="0">
                  <a:pos x="374" y="401"/>
                </a:cxn>
                <a:cxn ang="0">
                  <a:pos x="359" y="424"/>
                </a:cxn>
                <a:cxn ang="0">
                  <a:pos x="341" y="451"/>
                </a:cxn>
                <a:cxn ang="0">
                  <a:pos x="326" y="467"/>
                </a:cxn>
                <a:cxn ang="0">
                  <a:pos x="309" y="477"/>
                </a:cxn>
                <a:cxn ang="0">
                  <a:pos x="293" y="489"/>
                </a:cxn>
                <a:cxn ang="0">
                  <a:pos x="274" y="499"/>
                </a:cxn>
                <a:cxn ang="0">
                  <a:pos x="259" y="506"/>
                </a:cxn>
                <a:cxn ang="0">
                  <a:pos x="243" y="512"/>
                </a:cxn>
                <a:cxn ang="0">
                  <a:pos x="223" y="520"/>
                </a:cxn>
                <a:cxn ang="0">
                  <a:pos x="206" y="522"/>
                </a:cxn>
                <a:cxn ang="0">
                  <a:pos x="189" y="524"/>
                </a:cxn>
                <a:cxn ang="0">
                  <a:pos x="173" y="529"/>
                </a:cxn>
                <a:cxn ang="0">
                  <a:pos x="155" y="529"/>
                </a:cxn>
                <a:cxn ang="0">
                  <a:pos x="135" y="527"/>
                </a:cxn>
                <a:cxn ang="0">
                  <a:pos x="118" y="524"/>
                </a:cxn>
                <a:cxn ang="0">
                  <a:pos x="101" y="522"/>
                </a:cxn>
                <a:cxn ang="0">
                  <a:pos x="86" y="520"/>
                </a:cxn>
                <a:cxn ang="0">
                  <a:pos x="73" y="494"/>
                </a:cxn>
                <a:cxn ang="0">
                  <a:pos x="63" y="469"/>
                </a:cxn>
                <a:cxn ang="0">
                  <a:pos x="53" y="447"/>
                </a:cxn>
                <a:cxn ang="0">
                  <a:pos x="43" y="422"/>
                </a:cxn>
                <a:cxn ang="0">
                  <a:pos x="33" y="397"/>
                </a:cxn>
                <a:cxn ang="0">
                  <a:pos x="30" y="374"/>
                </a:cxn>
                <a:cxn ang="0">
                  <a:pos x="21" y="347"/>
                </a:cxn>
                <a:cxn ang="0">
                  <a:pos x="16" y="321"/>
                </a:cxn>
                <a:cxn ang="0">
                  <a:pos x="10" y="297"/>
                </a:cxn>
                <a:cxn ang="0">
                  <a:pos x="8" y="272"/>
                </a:cxn>
                <a:cxn ang="0">
                  <a:pos x="5" y="246"/>
                </a:cxn>
                <a:cxn ang="0">
                  <a:pos x="3" y="219"/>
                </a:cxn>
                <a:cxn ang="0">
                  <a:pos x="0" y="196"/>
                </a:cxn>
                <a:cxn ang="0">
                  <a:pos x="3" y="169"/>
                </a:cxn>
              </a:cxnLst>
              <a:rect l="0" t="0" r="r" b="b"/>
              <a:pathLst>
                <a:path w="403" h="529">
                  <a:moveTo>
                    <a:pt x="0" y="164"/>
                  </a:moveTo>
                  <a:lnTo>
                    <a:pt x="3" y="158"/>
                  </a:lnTo>
                  <a:lnTo>
                    <a:pt x="5" y="151"/>
                  </a:lnTo>
                  <a:lnTo>
                    <a:pt x="3" y="143"/>
                  </a:lnTo>
                  <a:lnTo>
                    <a:pt x="8" y="138"/>
                  </a:lnTo>
                  <a:lnTo>
                    <a:pt x="10" y="134"/>
                  </a:lnTo>
                  <a:lnTo>
                    <a:pt x="10" y="129"/>
                  </a:lnTo>
                  <a:lnTo>
                    <a:pt x="10" y="121"/>
                  </a:lnTo>
                  <a:lnTo>
                    <a:pt x="13" y="114"/>
                  </a:lnTo>
                  <a:lnTo>
                    <a:pt x="15" y="113"/>
                  </a:lnTo>
                  <a:lnTo>
                    <a:pt x="16" y="104"/>
                  </a:lnTo>
                  <a:lnTo>
                    <a:pt x="16" y="103"/>
                  </a:lnTo>
                  <a:lnTo>
                    <a:pt x="20" y="96"/>
                  </a:lnTo>
                  <a:lnTo>
                    <a:pt x="21" y="93"/>
                  </a:lnTo>
                  <a:lnTo>
                    <a:pt x="25" y="86"/>
                  </a:lnTo>
                  <a:lnTo>
                    <a:pt x="30" y="81"/>
                  </a:lnTo>
                  <a:lnTo>
                    <a:pt x="30" y="78"/>
                  </a:lnTo>
                  <a:lnTo>
                    <a:pt x="31" y="71"/>
                  </a:lnTo>
                  <a:lnTo>
                    <a:pt x="33" y="69"/>
                  </a:lnTo>
                  <a:lnTo>
                    <a:pt x="36" y="64"/>
                  </a:lnTo>
                  <a:lnTo>
                    <a:pt x="38" y="61"/>
                  </a:lnTo>
                  <a:lnTo>
                    <a:pt x="41" y="56"/>
                  </a:lnTo>
                  <a:lnTo>
                    <a:pt x="41" y="53"/>
                  </a:lnTo>
                  <a:lnTo>
                    <a:pt x="46" y="49"/>
                  </a:lnTo>
                  <a:lnTo>
                    <a:pt x="46" y="44"/>
                  </a:lnTo>
                  <a:lnTo>
                    <a:pt x="51" y="43"/>
                  </a:lnTo>
                  <a:lnTo>
                    <a:pt x="53" y="39"/>
                  </a:lnTo>
                  <a:lnTo>
                    <a:pt x="55" y="34"/>
                  </a:lnTo>
                  <a:lnTo>
                    <a:pt x="58" y="34"/>
                  </a:lnTo>
                  <a:lnTo>
                    <a:pt x="60" y="31"/>
                  </a:lnTo>
                  <a:lnTo>
                    <a:pt x="63" y="28"/>
                  </a:lnTo>
                  <a:lnTo>
                    <a:pt x="65" y="26"/>
                  </a:lnTo>
                  <a:lnTo>
                    <a:pt x="68" y="23"/>
                  </a:lnTo>
                  <a:lnTo>
                    <a:pt x="73" y="21"/>
                  </a:lnTo>
                  <a:lnTo>
                    <a:pt x="76" y="18"/>
                  </a:lnTo>
                  <a:lnTo>
                    <a:pt x="76" y="16"/>
                  </a:lnTo>
                  <a:lnTo>
                    <a:pt x="80" y="16"/>
                  </a:lnTo>
                  <a:lnTo>
                    <a:pt x="85" y="14"/>
                  </a:lnTo>
                  <a:lnTo>
                    <a:pt x="86" y="14"/>
                  </a:lnTo>
                  <a:lnTo>
                    <a:pt x="91" y="11"/>
                  </a:lnTo>
                  <a:lnTo>
                    <a:pt x="93" y="9"/>
                  </a:lnTo>
                  <a:lnTo>
                    <a:pt x="96" y="9"/>
                  </a:lnTo>
                  <a:lnTo>
                    <a:pt x="98" y="6"/>
                  </a:lnTo>
                  <a:lnTo>
                    <a:pt x="101" y="6"/>
                  </a:lnTo>
                  <a:lnTo>
                    <a:pt x="103" y="5"/>
                  </a:lnTo>
                  <a:lnTo>
                    <a:pt x="108" y="1"/>
                  </a:lnTo>
                  <a:lnTo>
                    <a:pt x="111" y="1"/>
                  </a:lnTo>
                  <a:lnTo>
                    <a:pt x="113" y="1"/>
                  </a:lnTo>
                  <a:lnTo>
                    <a:pt x="118" y="1"/>
                  </a:lnTo>
                  <a:lnTo>
                    <a:pt x="120" y="0"/>
                  </a:lnTo>
                  <a:lnTo>
                    <a:pt x="123" y="1"/>
                  </a:lnTo>
                  <a:lnTo>
                    <a:pt x="128" y="0"/>
                  </a:lnTo>
                  <a:lnTo>
                    <a:pt x="130" y="0"/>
                  </a:lnTo>
                  <a:lnTo>
                    <a:pt x="135" y="1"/>
                  </a:lnTo>
                  <a:lnTo>
                    <a:pt x="140" y="0"/>
                  </a:lnTo>
                  <a:lnTo>
                    <a:pt x="145" y="0"/>
                  </a:lnTo>
                  <a:lnTo>
                    <a:pt x="146" y="0"/>
                  </a:lnTo>
                  <a:lnTo>
                    <a:pt x="151" y="1"/>
                  </a:lnTo>
                  <a:lnTo>
                    <a:pt x="155" y="1"/>
                  </a:lnTo>
                  <a:lnTo>
                    <a:pt x="158" y="1"/>
                  </a:lnTo>
                  <a:lnTo>
                    <a:pt x="161" y="5"/>
                  </a:lnTo>
                  <a:lnTo>
                    <a:pt x="166" y="5"/>
                  </a:lnTo>
                  <a:lnTo>
                    <a:pt x="168" y="6"/>
                  </a:lnTo>
                  <a:lnTo>
                    <a:pt x="171" y="6"/>
                  </a:lnTo>
                  <a:lnTo>
                    <a:pt x="178" y="9"/>
                  </a:lnTo>
                  <a:lnTo>
                    <a:pt x="180" y="11"/>
                  </a:lnTo>
                  <a:lnTo>
                    <a:pt x="184" y="11"/>
                  </a:lnTo>
                  <a:lnTo>
                    <a:pt x="189" y="14"/>
                  </a:lnTo>
                  <a:lnTo>
                    <a:pt x="193" y="16"/>
                  </a:lnTo>
                  <a:lnTo>
                    <a:pt x="196" y="18"/>
                  </a:lnTo>
                  <a:lnTo>
                    <a:pt x="201" y="18"/>
                  </a:lnTo>
                  <a:lnTo>
                    <a:pt x="206" y="23"/>
                  </a:lnTo>
                  <a:lnTo>
                    <a:pt x="209" y="26"/>
                  </a:lnTo>
                  <a:lnTo>
                    <a:pt x="214" y="28"/>
                  </a:lnTo>
                  <a:lnTo>
                    <a:pt x="216" y="31"/>
                  </a:lnTo>
                  <a:lnTo>
                    <a:pt x="221" y="33"/>
                  </a:lnTo>
                  <a:lnTo>
                    <a:pt x="226" y="38"/>
                  </a:lnTo>
                  <a:lnTo>
                    <a:pt x="233" y="39"/>
                  </a:lnTo>
                  <a:lnTo>
                    <a:pt x="238" y="44"/>
                  </a:lnTo>
                  <a:lnTo>
                    <a:pt x="244" y="48"/>
                  </a:lnTo>
                  <a:lnTo>
                    <a:pt x="248" y="49"/>
                  </a:lnTo>
                  <a:lnTo>
                    <a:pt x="253" y="53"/>
                  </a:lnTo>
                  <a:lnTo>
                    <a:pt x="256" y="59"/>
                  </a:lnTo>
                  <a:lnTo>
                    <a:pt x="261" y="61"/>
                  </a:lnTo>
                  <a:lnTo>
                    <a:pt x="266" y="64"/>
                  </a:lnTo>
                  <a:lnTo>
                    <a:pt x="271" y="71"/>
                  </a:lnTo>
                  <a:lnTo>
                    <a:pt x="276" y="74"/>
                  </a:lnTo>
                  <a:lnTo>
                    <a:pt x="281" y="78"/>
                  </a:lnTo>
                  <a:lnTo>
                    <a:pt x="286" y="83"/>
                  </a:lnTo>
                  <a:lnTo>
                    <a:pt x="291" y="88"/>
                  </a:lnTo>
                  <a:lnTo>
                    <a:pt x="296" y="91"/>
                  </a:lnTo>
                  <a:lnTo>
                    <a:pt x="299" y="98"/>
                  </a:lnTo>
                  <a:lnTo>
                    <a:pt x="308" y="104"/>
                  </a:lnTo>
                  <a:lnTo>
                    <a:pt x="313" y="109"/>
                  </a:lnTo>
                  <a:lnTo>
                    <a:pt x="316" y="113"/>
                  </a:lnTo>
                  <a:lnTo>
                    <a:pt x="321" y="119"/>
                  </a:lnTo>
                  <a:lnTo>
                    <a:pt x="326" y="124"/>
                  </a:lnTo>
                  <a:lnTo>
                    <a:pt x="331" y="129"/>
                  </a:lnTo>
                  <a:lnTo>
                    <a:pt x="336" y="136"/>
                  </a:lnTo>
                  <a:lnTo>
                    <a:pt x="343" y="143"/>
                  </a:lnTo>
                  <a:lnTo>
                    <a:pt x="343" y="143"/>
                  </a:lnTo>
                  <a:lnTo>
                    <a:pt x="343" y="146"/>
                  </a:lnTo>
                  <a:lnTo>
                    <a:pt x="346" y="146"/>
                  </a:lnTo>
                  <a:lnTo>
                    <a:pt x="351" y="151"/>
                  </a:lnTo>
                  <a:lnTo>
                    <a:pt x="351" y="153"/>
                  </a:lnTo>
                  <a:lnTo>
                    <a:pt x="353" y="158"/>
                  </a:lnTo>
                  <a:lnTo>
                    <a:pt x="356" y="158"/>
                  </a:lnTo>
                  <a:lnTo>
                    <a:pt x="358" y="163"/>
                  </a:lnTo>
                  <a:lnTo>
                    <a:pt x="359" y="164"/>
                  </a:lnTo>
                  <a:lnTo>
                    <a:pt x="364" y="169"/>
                  </a:lnTo>
                  <a:lnTo>
                    <a:pt x="364" y="173"/>
                  </a:lnTo>
                  <a:lnTo>
                    <a:pt x="368" y="174"/>
                  </a:lnTo>
                  <a:lnTo>
                    <a:pt x="369" y="179"/>
                  </a:lnTo>
                  <a:lnTo>
                    <a:pt x="369" y="181"/>
                  </a:lnTo>
                  <a:lnTo>
                    <a:pt x="373" y="184"/>
                  </a:lnTo>
                  <a:lnTo>
                    <a:pt x="376" y="184"/>
                  </a:lnTo>
                  <a:lnTo>
                    <a:pt x="376" y="186"/>
                  </a:lnTo>
                  <a:lnTo>
                    <a:pt x="379" y="191"/>
                  </a:lnTo>
                  <a:lnTo>
                    <a:pt x="381" y="194"/>
                  </a:lnTo>
                  <a:lnTo>
                    <a:pt x="384" y="198"/>
                  </a:lnTo>
                  <a:lnTo>
                    <a:pt x="384" y="201"/>
                  </a:lnTo>
                  <a:lnTo>
                    <a:pt x="386" y="203"/>
                  </a:lnTo>
                  <a:lnTo>
                    <a:pt x="386" y="206"/>
                  </a:lnTo>
                  <a:lnTo>
                    <a:pt x="389" y="208"/>
                  </a:lnTo>
                  <a:lnTo>
                    <a:pt x="389" y="211"/>
                  </a:lnTo>
                  <a:lnTo>
                    <a:pt x="391" y="216"/>
                  </a:lnTo>
                  <a:lnTo>
                    <a:pt x="394" y="218"/>
                  </a:lnTo>
                  <a:lnTo>
                    <a:pt x="389" y="223"/>
                  </a:lnTo>
                  <a:lnTo>
                    <a:pt x="391" y="224"/>
                  </a:lnTo>
                  <a:lnTo>
                    <a:pt x="391" y="228"/>
                  </a:lnTo>
                  <a:lnTo>
                    <a:pt x="394" y="229"/>
                  </a:lnTo>
                  <a:lnTo>
                    <a:pt x="394" y="233"/>
                  </a:lnTo>
                  <a:lnTo>
                    <a:pt x="396" y="238"/>
                  </a:lnTo>
                  <a:lnTo>
                    <a:pt x="396" y="239"/>
                  </a:lnTo>
                  <a:lnTo>
                    <a:pt x="396" y="241"/>
                  </a:lnTo>
                  <a:lnTo>
                    <a:pt x="398" y="246"/>
                  </a:lnTo>
                  <a:lnTo>
                    <a:pt x="398" y="251"/>
                  </a:lnTo>
                  <a:lnTo>
                    <a:pt x="398" y="254"/>
                  </a:lnTo>
                  <a:lnTo>
                    <a:pt x="401" y="256"/>
                  </a:lnTo>
                  <a:lnTo>
                    <a:pt x="398" y="259"/>
                  </a:lnTo>
                  <a:lnTo>
                    <a:pt x="401" y="262"/>
                  </a:lnTo>
                  <a:lnTo>
                    <a:pt x="403" y="266"/>
                  </a:lnTo>
                  <a:lnTo>
                    <a:pt x="401" y="267"/>
                  </a:lnTo>
                  <a:lnTo>
                    <a:pt x="403" y="271"/>
                  </a:lnTo>
                  <a:lnTo>
                    <a:pt x="403" y="277"/>
                  </a:lnTo>
                  <a:lnTo>
                    <a:pt x="403" y="277"/>
                  </a:lnTo>
                  <a:lnTo>
                    <a:pt x="403" y="282"/>
                  </a:lnTo>
                  <a:lnTo>
                    <a:pt x="403" y="284"/>
                  </a:lnTo>
                  <a:lnTo>
                    <a:pt x="403" y="287"/>
                  </a:lnTo>
                  <a:lnTo>
                    <a:pt x="403" y="292"/>
                  </a:lnTo>
                  <a:lnTo>
                    <a:pt x="403" y="294"/>
                  </a:lnTo>
                  <a:lnTo>
                    <a:pt x="403" y="297"/>
                  </a:lnTo>
                  <a:lnTo>
                    <a:pt x="403" y="299"/>
                  </a:lnTo>
                  <a:lnTo>
                    <a:pt x="401" y="304"/>
                  </a:lnTo>
                  <a:lnTo>
                    <a:pt x="401" y="306"/>
                  </a:lnTo>
                  <a:lnTo>
                    <a:pt x="401" y="309"/>
                  </a:lnTo>
                  <a:lnTo>
                    <a:pt x="401" y="314"/>
                  </a:lnTo>
                  <a:lnTo>
                    <a:pt x="401" y="319"/>
                  </a:lnTo>
                  <a:lnTo>
                    <a:pt x="398" y="321"/>
                  </a:lnTo>
                  <a:lnTo>
                    <a:pt x="398" y="322"/>
                  </a:lnTo>
                  <a:lnTo>
                    <a:pt x="398" y="326"/>
                  </a:lnTo>
                  <a:lnTo>
                    <a:pt x="398" y="327"/>
                  </a:lnTo>
                  <a:lnTo>
                    <a:pt x="398" y="332"/>
                  </a:lnTo>
                  <a:lnTo>
                    <a:pt x="396" y="336"/>
                  </a:lnTo>
                  <a:lnTo>
                    <a:pt x="396" y="337"/>
                  </a:lnTo>
                  <a:lnTo>
                    <a:pt x="396" y="344"/>
                  </a:lnTo>
                  <a:lnTo>
                    <a:pt x="396" y="349"/>
                  </a:lnTo>
                  <a:lnTo>
                    <a:pt x="394" y="352"/>
                  </a:lnTo>
                  <a:lnTo>
                    <a:pt x="394" y="357"/>
                  </a:lnTo>
                  <a:lnTo>
                    <a:pt x="391" y="359"/>
                  </a:lnTo>
                  <a:lnTo>
                    <a:pt x="391" y="361"/>
                  </a:lnTo>
                  <a:lnTo>
                    <a:pt x="389" y="366"/>
                  </a:lnTo>
                  <a:lnTo>
                    <a:pt x="386" y="369"/>
                  </a:lnTo>
                  <a:lnTo>
                    <a:pt x="384" y="374"/>
                  </a:lnTo>
                  <a:lnTo>
                    <a:pt x="384" y="376"/>
                  </a:lnTo>
                  <a:lnTo>
                    <a:pt x="381" y="379"/>
                  </a:lnTo>
                  <a:lnTo>
                    <a:pt x="381" y="382"/>
                  </a:lnTo>
                  <a:lnTo>
                    <a:pt x="379" y="386"/>
                  </a:lnTo>
                  <a:lnTo>
                    <a:pt x="376" y="391"/>
                  </a:lnTo>
                  <a:lnTo>
                    <a:pt x="376" y="392"/>
                  </a:lnTo>
                  <a:lnTo>
                    <a:pt x="374" y="396"/>
                  </a:lnTo>
                  <a:lnTo>
                    <a:pt x="374" y="401"/>
                  </a:lnTo>
                  <a:lnTo>
                    <a:pt x="369" y="404"/>
                  </a:lnTo>
                  <a:lnTo>
                    <a:pt x="369" y="407"/>
                  </a:lnTo>
                  <a:lnTo>
                    <a:pt x="368" y="409"/>
                  </a:lnTo>
                  <a:lnTo>
                    <a:pt x="364" y="414"/>
                  </a:lnTo>
                  <a:lnTo>
                    <a:pt x="364" y="417"/>
                  </a:lnTo>
                  <a:lnTo>
                    <a:pt x="363" y="422"/>
                  </a:lnTo>
                  <a:lnTo>
                    <a:pt x="359" y="424"/>
                  </a:lnTo>
                  <a:lnTo>
                    <a:pt x="358" y="429"/>
                  </a:lnTo>
                  <a:lnTo>
                    <a:pt x="353" y="431"/>
                  </a:lnTo>
                  <a:lnTo>
                    <a:pt x="353" y="434"/>
                  </a:lnTo>
                  <a:lnTo>
                    <a:pt x="351" y="439"/>
                  </a:lnTo>
                  <a:lnTo>
                    <a:pt x="346" y="441"/>
                  </a:lnTo>
                  <a:lnTo>
                    <a:pt x="343" y="446"/>
                  </a:lnTo>
                  <a:lnTo>
                    <a:pt x="341" y="451"/>
                  </a:lnTo>
                  <a:lnTo>
                    <a:pt x="338" y="452"/>
                  </a:lnTo>
                  <a:lnTo>
                    <a:pt x="338" y="457"/>
                  </a:lnTo>
                  <a:lnTo>
                    <a:pt x="334" y="461"/>
                  </a:lnTo>
                  <a:lnTo>
                    <a:pt x="334" y="464"/>
                  </a:lnTo>
                  <a:lnTo>
                    <a:pt x="334" y="464"/>
                  </a:lnTo>
                  <a:lnTo>
                    <a:pt x="329" y="467"/>
                  </a:lnTo>
                  <a:lnTo>
                    <a:pt x="326" y="467"/>
                  </a:lnTo>
                  <a:lnTo>
                    <a:pt x="324" y="469"/>
                  </a:lnTo>
                  <a:lnTo>
                    <a:pt x="321" y="469"/>
                  </a:lnTo>
                  <a:lnTo>
                    <a:pt x="321" y="472"/>
                  </a:lnTo>
                  <a:lnTo>
                    <a:pt x="319" y="474"/>
                  </a:lnTo>
                  <a:lnTo>
                    <a:pt x="314" y="477"/>
                  </a:lnTo>
                  <a:lnTo>
                    <a:pt x="313" y="477"/>
                  </a:lnTo>
                  <a:lnTo>
                    <a:pt x="309" y="477"/>
                  </a:lnTo>
                  <a:lnTo>
                    <a:pt x="308" y="479"/>
                  </a:lnTo>
                  <a:lnTo>
                    <a:pt x="308" y="482"/>
                  </a:lnTo>
                  <a:lnTo>
                    <a:pt x="304" y="484"/>
                  </a:lnTo>
                  <a:lnTo>
                    <a:pt x="303" y="484"/>
                  </a:lnTo>
                  <a:lnTo>
                    <a:pt x="298" y="486"/>
                  </a:lnTo>
                  <a:lnTo>
                    <a:pt x="296" y="486"/>
                  </a:lnTo>
                  <a:lnTo>
                    <a:pt x="293" y="489"/>
                  </a:lnTo>
                  <a:lnTo>
                    <a:pt x="291" y="491"/>
                  </a:lnTo>
                  <a:lnTo>
                    <a:pt x="288" y="491"/>
                  </a:lnTo>
                  <a:lnTo>
                    <a:pt x="286" y="494"/>
                  </a:lnTo>
                  <a:lnTo>
                    <a:pt x="283" y="494"/>
                  </a:lnTo>
                  <a:lnTo>
                    <a:pt x="281" y="494"/>
                  </a:lnTo>
                  <a:lnTo>
                    <a:pt x="278" y="496"/>
                  </a:lnTo>
                  <a:lnTo>
                    <a:pt x="274" y="499"/>
                  </a:lnTo>
                  <a:lnTo>
                    <a:pt x="274" y="504"/>
                  </a:lnTo>
                  <a:lnTo>
                    <a:pt x="271" y="504"/>
                  </a:lnTo>
                  <a:lnTo>
                    <a:pt x="271" y="506"/>
                  </a:lnTo>
                  <a:lnTo>
                    <a:pt x="266" y="501"/>
                  </a:lnTo>
                  <a:lnTo>
                    <a:pt x="264" y="504"/>
                  </a:lnTo>
                  <a:lnTo>
                    <a:pt x="261" y="504"/>
                  </a:lnTo>
                  <a:lnTo>
                    <a:pt x="259" y="506"/>
                  </a:lnTo>
                  <a:lnTo>
                    <a:pt x="256" y="506"/>
                  </a:lnTo>
                  <a:lnTo>
                    <a:pt x="254" y="507"/>
                  </a:lnTo>
                  <a:lnTo>
                    <a:pt x="253" y="507"/>
                  </a:lnTo>
                  <a:lnTo>
                    <a:pt x="249" y="510"/>
                  </a:lnTo>
                  <a:lnTo>
                    <a:pt x="249" y="510"/>
                  </a:lnTo>
                  <a:lnTo>
                    <a:pt x="248" y="510"/>
                  </a:lnTo>
                  <a:lnTo>
                    <a:pt x="243" y="512"/>
                  </a:lnTo>
                  <a:lnTo>
                    <a:pt x="239" y="515"/>
                  </a:lnTo>
                  <a:lnTo>
                    <a:pt x="238" y="515"/>
                  </a:lnTo>
                  <a:lnTo>
                    <a:pt x="234" y="515"/>
                  </a:lnTo>
                  <a:lnTo>
                    <a:pt x="231" y="517"/>
                  </a:lnTo>
                  <a:lnTo>
                    <a:pt x="228" y="517"/>
                  </a:lnTo>
                  <a:lnTo>
                    <a:pt x="226" y="517"/>
                  </a:lnTo>
                  <a:lnTo>
                    <a:pt x="223" y="520"/>
                  </a:lnTo>
                  <a:lnTo>
                    <a:pt x="221" y="520"/>
                  </a:lnTo>
                  <a:lnTo>
                    <a:pt x="218" y="520"/>
                  </a:lnTo>
                  <a:lnTo>
                    <a:pt x="216" y="520"/>
                  </a:lnTo>
                  <a:lnTo>
                    <a:pt x="214" y="522"/>
                  </a:lnTo>
                  <a:lnTo>
                    <a:pt x="211" y="522"/>
                  </a:lnTo>
                  <a:lnTo>
                    <a:pt x="209" y="522"/>
                  </a:lnTo>
                  <a:lnTo>
                    <a:pt x="206" y="522"/>
                  </a:lnTo>
                  <a:lnTo>
                    <a:pt x="204" y="522"/>
                  </a:lnTo>
                  <a:lnTo>
                    <a:pt x="201" y="524"/>
                  </a:lnTo>
                  <a:lnTo>
                    <a:pt x="199" y="522"/>
                  </a:lnTo>
                  <a:lnTo>
                    <a:pt x="196" y="524"/>
                  </a:lnTo>
                  <a:lnTo>
                    <a:pt x="194" y="524"/>
                  </a:lnTo>
                  <a:lnTo>
                    <a:pt x="193" y="524"/>
                  </a:lnTo>
                  <a:lnTo>
                    <a:pt x="189" y="524"/>
                  </a:lnTo>
                  <a:lnTo>
                    <a:pt x="188" y="527"/>
                  </a:lnTo>
                  <a:lnTo>
                    <a:pt x="184" y="524"/>
                  </a:lnTo>
                  <a:lnTo>
                    <a:pt x="183" y="527"/>
                  </a:lnTo>
                  <a:lnTo>
                    <a:pt x="180" y="527"/>
                  </a:lnTo>
                  <a:lnTo>
                    <a:pt x="178" y="527"/>
                  </a:lnTo>
                  <a:lnTo>
                    <a:pt x="175" y="527"/>
                  </a:lnTo>
                  <a:lnTo>
                    <a:pt x="173" y="529"/>
                  </a:lnTo>
                  <a:lnTo>
                    <a:pt x="168" y="527"/>
                  </a:lnTo>
                  <a:lnTo>
                    <a:pt x="166" y="527"/>
                  </a:lnTo>
                  <a:lnTo>
                    <a:pt x="161" y="527"/>
                  </a:lnTo>
                  <a:lnTo>
                    <a:pt x="158" y="529"/>
                  </a:lnTo>
                  <a:lnTo>
                    <a:pt x="158" y="527"/>
                  </a:lnTo>
                  <a:lnTo>
                    <a:pt x="156" y="527"/>
                  </a:lnTo>
                  <a:lnTo>
                    <a:pt x="155" y="529"/>
                  </a:lnTo>
                  <a:lnTo>
                    <a:pt x="151" y="527"/>
                  </a:lnTo>
                  <a:lnTo>
                    <a:pt x="150" y="529"/>
                  </a:lnTo>
                  <a:lnTo>
                    <a:pt x="146" y="527"/>
                  </a:lnTo>
                  <a:lnTo>
                    <a:pt x="145" y="529"/>
                  </a:lnTo>
                  <a:lnTo>
                    <a:pt x="140" y="527"/>
                  </a:lnTo>
                  <a:lnTo>
                    <a:pt x="136" y="529"/>
                  </a:lnTo>
                  <a:lnTo>
                    <a:pt x="135" y="527"/>
                  </a:lnTo>
                  <a:lnTo>
                    <a:pt x="133" y="529"/>
                  </a:lnTo>
                  <a:lnTo>
                    <a:pt x="130" y="527"/>
                  </a:lnTo>
                  <a:lnTo>
                    <a:pt x="125" y="527"/>
                  </a:lnTo>
                  <a:lnTo>
                    <a:pt x="125" y="527"/>
                  </a:lnTo>
                  <a:lnTo>
                    <a:pt x="123" y="524"/>
                  </a:lnTo>
                  <a:lnTo>
                    <a:pt x="120" y="527"/>
                  </a:lnTo>
                  <a:lnTo>
                    <a:pt x="118" y="524"/>
                  </a:lnTo>
                  <a:lnTo>
                    <a:pt x="115" y="527"/>
                  </a:lnTo>
                  <a:lnTo>
                    <a:pt x="113" y="524"/>
                  </a:lnTo>
                  <a:lnTo>
                    <a:pt x="108" y="524"/>
                  </a:lnTo>
                  <a:lnTo>
                    <a:pt x="106" y="524"/>
                  </a:lnTo>
                  <a:lnTo>
                    <a:pt x="103" y="524"/>
                  </a:lnTo>
                  <a:lnTo>
                    <a:pt x="103" y="522"/>
                  </a:lnTo>
                  <a:lnTo>
                    <a:pt x="101" y="522"/>
                  </a:lnTo>
                  <a:lnTo>
                    <a:pt x="96" y="522"/>
                  </a:lnTo>
                  <a:lnTo>
                    <a:pt x="93" y="520"/>
                  </a:lnTo>
                  <a:lnTo>
                    <a:pt x="91" y="522"/>
                  </a:lnTo>
                  <a:lnTo>
                    <a:pt x="90" y="520"/>
                  </a:lnTo>
                  <a:lnTo>
                    <a:pt x="86" y="520"/>
                  </a:lnTo>
                  <a:lnTo>
                    <a:pt x="86" y="520"/>
                  </a:lnTo>
                  <a:lnTo>
                    <a:pt x="86" y="520"/>
                  </a:lnTo>
                  <a:lnTo>
                    <a:pt x="85" y="515"/>
                  </a:lnTo>
                  <a:lnTo>
                    <a:pt x="81" y="510"/>
                  </a:lnTo>
                  <a:lnTo>
                    <a:pt x="80" y="507"/>
                  </a:lnTo>
                  <a:lnTo>
                    <a:pt x="76" y="506"/>
                  </a:lnTo>
                  <a:lnTo>
                    <a:pt x="76" y="504"/>
                  </a:lnTo>
                  <a:lnTo>
                    <a:pt x="75" y="496"/>
                  </a:lnTo>
                  <a:lnTo>
                    <a:pt x="73" y="494"/>
                  </a:lnTo>
                  <a:lnTo>
                    <a:pt x="70" y="489"/>
                  </a:lnTo>
                  <a:lnTo>
                    <a:pt x="70" y="486"/>
                  </a:lnTo>
                  <a:lnTo>
                    <a:pt x="68" y="484"/>
                  </a:lnTo>
                  <a:lnTo>
                    <a:pt x="68" y="482"/>
                  </a:lnTo>
                  <a:lnTo>
                    <a:pt x="65" y="477"/>
                  </a:lnTo>
                  <a:lnTo>
                    <a:pt x="63" y="474"/>
                  </a:lnTo>
                  <a:lnTo>
                    <a:pt x="63" y="469"/>
                  </a:lnTo>
                  <a:lnTo>
                    <a:pt x="60" y="467"/>
                  </a:lnTo>
                  <a:lnTo>
                    <a:pt x="58" y="462"/>
                  </a:lnTo>
                  <a:lnTo>
                    <a:pt x="58" y="462"/>
                  </a:lnTo>
                  <a:lnTo>
                    <a:pt x="58" y="456"/>
                  </a:lnTo>
                  <a:lnTo>
                    <a:pt x="55" y="452"/>
                  </a:lnTo>
                  <a:lnTo>
                    <a:pt x="55" y="451"/>
                  </a:lnTo>
                  <a:lnTo>
                    <a:pt x="53" y="447"/>
                  </a:lnTo>
                  <a:lnTo>
                    <a:pt x="51" y="442"/>
                  </a:lnTo>
                  <a:lnTo>
                    <a:pt x="51" y="441"/>
                  </a:lnTo>
                  <a:lnTo>
                    <a:pt x="48" y="436"/>
                  </a:lnTo>
                  <a:lnTo>
                    <a:pt x="48" y="434"/>
                  </a:lnTo>
                  <a:lnTo>
                    <a:pt x="48" y="429"/>
                  </a:lnTo>
                  <a:lnTo>
                    <a:pt x="46" y="426"/>
                  </a:lnTo>
                  <a:lnTo>
                    <a:pt x="43" y="422"/>
                  </a:lnTo>
                  <a:lnTo>
                    <a:pt x="41" y="419"/>
                  </a:lnTo>
                  <a:lnTo>
                    <a:pt x="41" y="414"/>
                  </a:lnTo>
                  <a:lnTo>
                    <a:pt x="41" y="409"/>
                  </a:lnTo>
                  <a:lnTo>
                    <a:pt x="38" y="407"/>
                  </a:lnTo>
                  <a:lnTo>
                    <a:pt x="38" y="404"/>
                  </a:lnTo>
                  <a:lnTo>
                    <a:pt x="36" y="401"/>
                  </a:lnTo>
                  <a:lnTo>
                    <a:pt x="33" y="397"/>
                  </a:lnTo>
                  <a:lnTo>
                    <a:pt x="33" y="392"/>
                  </a:lnTo>
                  <a:lnTo>
                    <a:pt x="33" y="391"/>
                  </a:lnTo>
                  <a:lnTo>
                    <a:pt x="33" y="387"/>
                  </a:lnTo>
                  <a:lnTo>
                    <a:pt x="31" y="382"/>
                  </a:lnTo>
                  <a:lnTo>
                    <a:pt x="31" y="381"/>
                  </a:lnTo>
                  <a:lnTo>
                    <a:pt x="30" y="376"/>
                  </a:lnTo>
                  <a:lnTo>
                    <a:pt x="30" y="374"/>
                  </a:lnTo>
                  <a:lnTo>
                    <a:pt x="26" y="369"/>
                  </a:lnTo>
                  <a:lnTo>
                    <a:pt x="26" y="366"/>
                  </a:lnTo>
                  <a:lnTo>
                    <a:pt x="26" y="361"/>
                  </a:lnTo>
                  <a:lnTo>
                    <a:pt x="25" y="359"/>
                  </a:lnTo>
                  <a:lnTo>
                    <a:pt x="25" y="354"/>
                  </a:lnTo>
                  <a:lnTo>
                    <a:pt x="25" y="352"/>
                  </a:lnTo>
                  <a:lnTo>
                    <a:pt x="21" y="347"/>
                  </a:lnTo>
                  <a:lnTo>
                    <a:pt x="21" y="344"/>
                  </a:lnTo>
                  <a:lnTo>
                    <a:pt x="21" y="342"/>
                  </a:lnTo>
                  <a:lnTo>
                    <a:pt x="20" y="337"/>
                  </a:lnTo>
                  <a:lnTo>
                    <a:pt x="21" y="336"/>
                  </a:lnTo>
                  <a:lnTo>
                    <a:pt x="16" y="327"/>
                  </a:lnTo>
                  <a:lnTo>
                    <a:pt x="16" y="326"/>
                  </a:lnTo>
                  <a:lnTo>
                    <a:pt x="16" y="321"/>
                  </a:lnTo>
                  <a:lnTo>
                    <a:pt x="15" y="319"/>
                  </a:lnTo>
                  <a:lnTo>
                    <a:pt x="15" y="314"/>
                  </a:lnTo>
                  <a:lnTo>
                    <a:pt x="15" y="311"/>
                  </a:lnTo>
                  <a:lnTo>
                    <a:pt x="15" y="309"/>
                  </a:lnTo>
                  <a:lnTo>
                    <a:pt x="15" y="304"/>
                  </a:lnTo>
                  <a:lnTo>
                    <a:pt x="13" y="301"/>
                  </a:lnTo>
                  <a:lnTo>
                    <a:pt x="10" y="297"/>
                  </a:lnTo>
                  <a:lnTo>
                    <a:pt x="13" y="294"/>
                  </a:lnTo>
                  <a:lnTo>
                    <a:pt x="10" y="289"/>
                  </a:lnTo>
                  <a:lnTo>
                    <a:pt x="10" y="287"/>
                  </a:lnTo>
                  <a:lnTo>
                    <a:pt x="8" y="282"/>
                  </a:lnTo>
                  <a:lnTo>
                    <a:pt x="10" y="279"/>
                  </a:lnTo>
                  <a:lnTo>
                    <a:pt x="10" y="277"/>
                  </a:lnTo>
                  <a:lnTo>
                    <a:pt x="8" y="272"/>
                  </a:lnTo>
                  <a:lnTo>
                    <a:pt x="8" y="271"/>
                  </a:lnTo>
                  <a:lnTo>
                    <a:pt x="5" y="266"/>
                  </a:lnTo>
                  <a:lnTo>
                    <a:pt x="8" y="261"/>
                  </a:lnTo>
                  <a:lnTo>
                    <a:pt x="5" y="261"/>
                  </a:lnTo>
                  <a:lnTo>
                    <a:pt x="5" y="254"/>
                  </a:lnTo>
                  <a:lnTo>
                    <a:pt x="5" y="251"/>
                  </a:lnTo>
                  <a:lnTo>
                    <a:pt x="5" y="246"/>
                  </a:lnTo>
                  <a:lnTo>
                    <a:pt x="3" y="241"/>
                  </a:lnTo>
                  <a:lnTo>
                    <a:pt x="3" y="238"/>
                  </a:lnTo>
                  <a:lnTo>
                    <a:pt x="3" y="234"/>
                  </a:lnTo>
                  <a:lnTo>
                    <a:pt x="3" y="233"/>
                  </a:lnTo>
                  <a:lnTo>
                    <a:pt x="0" y="228"/>
                  </a:lnTo>
                  <a:lnTo>
                    <a:pt x="3" y="224"/>
                  </a:lnTo>
                  <a:lnTo>
                    <a:pt x="3" y="219"/>
                  </a:lnTo>
                  <a:lnTo>
                    <a:pt x="0" y="218"/>
                  </a:lnTo>
                  <a:lnTo>
                    <a:pt x="3" y="213"/>
                  </a:lnTo>
                  <a:lnTo>
                    <a:pt x="0" y="208"/>
                  </a:lnTo>
                  <a:lnTo>
                    <a:pt x="0" y="206"/>
                  </a:lnTo>
                  <a:lnTo>
                    <a:pt x="0" y="201"/>
                  </a:lnTo>
                  <a:lnTo>
                    <a:pt x="0" y="198"/>
                  </a:lnTo>
                  <a:lnTo>
                    <a:pt x="0" y="196"/>
                  </a:lnTo>
                  <a:lnTo>
                    <a:pt x="0" y="191"/>
                  </a:lnTo>
                  <a:lnTo>
                    <a:pt x="3" y="186"/>
                  </a:lnTo>
                  <a:lnTo>
                    <a:pt x="0" y="181"/>
                  </a:lnTo>
                  <a:lnTo>
                    <a:pt x="3" y="179"/>
                  </a:lnTo>
                  <a:lnTo>
                    <a:pt x="3" y="178"/>
                  </a:lnTo>
                  <a:lnTo>
                    <a:pt x="0" y="173"/>
                  </a:lnTo>
                  <a:lnTo>
                    <a:pt x="3" y="169"/>
                  </a:lnTo>
                  <a:lnTo>
                    <a:pt x="3" y="163"/>
                  </a:lnTo>
                  <a:lnTo>
                    <a:pt x="3" y="164"/>
                  </a:lnTo>
                  <a:lnTo>
                    <a:pt x="0" y="164"/>
                  </a:lnTo>
                  <a:close/>
                </a:path>
              </a:pathLst>
            </a:custGeom>
            <a:solidFill>
              <a:srgbClr val="943101"/>
            </a:solidFill>
            <a:ln w="666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574" name="Freeform 6"/>
            <p:cNvSpPr>
              <a:spLocks/>
            </p:cNvSpPr>
            <p:nvPr/>
          </p:nvSpPr>
          <p:spPr bwMode="auto">
            <a:xfrm>
              <a:off x="3962" y="731"/>
              <a:ext cx="240" cy="368"/>
            </a:xfrm>
            <a:custGeom>
              <a:avLst/>
              <a:gdLst/>
              <a:ahLst/>
              <a:cxnLst>
                <a:cxn ang="0">
                  <a:pos x="104" y="0"/>
                </a:cxn>
                <a:cxn ang="0">
                  <a:pos x="129" y="4"/>
                </a:cxn>
                <a:cxn ang="0">
                  <a:pos x="150" y="9"/>
                </a:cxn>
                <a:cxn ang="0">
                  <a:pos x="169" y="14"/>
                </a:cxn>
                <a:cxn ang="0">
                  <a:pos x="185" y="22"/>
                </a:cxn>
                <a:cxn ang="0">
                  <a:pos x="202" y="32"/>
                </a:cxn>
                <a:cxn ang="0">
                  <a:pos x="212" y="42"/>
                </a:cxn>
                <a:cxn ang="0">
                  <a:pos x="222" y="54"/>
                </a:cxn>
                <a:cxn ang="0">
                  <a:pos x="228" y="70"/>
                </a:cxn>
                <a:cxn ang="0">
                  <a:pos x="233" y="87"/>
                </a:cxn>
                <a:cxn ang="0">
                  <a:pos x="240" y="107"/>
                </a:cxn>
                <a:cxn ang="0">
                  <a:pos x="240" y="128"/>
                </a:cxn>
                <a:cxn ang="0">
                  <a:pos x="237" y="147"/>
                </a:cxn>
                <a:cxn ang="0">
                  <a:pos x="232" y="172"/>
                </a:cxn>
                <a:cxn ang="0">
                  <a:pos x="227" y="197"/>
                </a:cxn>
                <a:cxn ang="0">
                  <a:pos x="218" y="223"/>
                </a:cxn>
                <a:cxn ang="0">
                  <a:pos x="207" y="255"/>
                </a:cxn>
                <a:cxn ang="0">
                  <a:pos x="194" y="283"/>
                </a:cxn>
                <a:cxn ang="0">
                  <a:pos x="179" y="318"/>
                </a:cxn>
                <a:cxn ang="0">
                  <a:pos x="157" y="351"/>
                </a:cxn>
                <a:cxn ang="0">
                  <a:pos x="150" y="353"/>
                </a:cxn>
                <a:cxn ang="0">
                  <a:pos x="140" y="358"/>
                </a:cxn>
                <a:cxn ang="0">
                  <a:pos x="130" y="360"/>
                </a:cxn>
                <a:cxn ang="0">
                  <a:pos x="120" y="363"/>
                </a:cxn>
                <a:cxn ang="0">
                  <a:pos x="109" y="368"/>
                </a:cxn>
                <a:cxn ang="0">
                  <a:pos x="102" y="368"/>
                </a:cxn>
                <a:cxn ang="0">
                  <a:pos x="92" y="368"/>
                </a:cxn>
                <a:cxn ang="0">
                  <a:pos x="85" y="368"/>
                </a:cxn>
                <a:cxn ang="0">
                  <a:pos x="74" y="363"/>
                </a:cxn>
                <a:cxn ang="0">
                  <a:pos x="65" y="360"/>
                </a:cxn>
                <a:cxn ang="0">
                  <a:pos x="59" y="356"/>
                </a:cxn>
                <a:cxn ang="0">
                  <a:pos x="52" y="353"/>
                </a:cxn>
                <a:cxn ang="0">
                  <a:pos x="47" y="348"/>
                </a:cxn>
                <a:cxn ang="0">
                  <a:pos x="37" y="342"/>
                </a:cxn>
                <a:cxn ang="0">
                  <a:pos x="32" y="337"/>
                </a:cxn>
                <a:cxn ang="0">
                  <a:pos x="25" y="330"/>
                </a:cxn>
                <a:cxn ang="0">
                  <a:pos x="20" y="320"/>
                </a:cxn>
                <a:cxn ang="0">
                  <a:pos x="15" y="313"/>
                </a:cxn>
                <a:cxn ang="0">
                  <a:pos x="10" y="300"/>
                </a:cxn>
                <a:cxn ang="0">
                  <a:pos x="5" y="292"/>
                </a:cxn>
                <a:cxn ang="0">
                  <a:pos x="5" y="277"/>
                </a:cxn>
                <a:cxn ang="0">
                  <a:pos x="4" y="262"/>
                </a:cxn>
                <a:cxn ang="0">
                  <a:pos x="0" y="245"/>
                </a:cxn>
                <a:cxn ang="0">
                  <a:pos x="0" y="228"/>
                </a:cxn>
                <a:cxn ang="0">
                  <a:pos x="0" y="215"/>
                </a:cxn>
                <a:cxn ang="0">
                  <a:pos x="0" y="197"/>
                </a:cxn>
                <a:cxn ang="0">
                  <a:pos x="0" y="180"/>
                </a:cxn>
                <a:cxn ang="0">
                  <a:pos x="4" y="167"/>
                </a:cxn>
                <a:cxn ang="0">
                  <a:pos x="5" y="152"/>
                </a:cxn>
                <a:cxn ang="0">
                  <a:pos x="9" y="137"/>
                </a:cxn>
                <a:cxn ang="0">
                  <a:pos x="14" y="123"/>
                </a:cxn>
                <a:cxn ang="0">
                  <a:pos x="17" y="107"/>
                </a:cxn>
                <a:cxn ang="0">
                  <a:pos x="22" y="95"/>
                </a:cxn>
                <a:cxn ang="0">
                  <a:pos x="30" y="80"/>
                </a:cxn>
                <a:cxn ang="0">
                  <a:pos x="35" y="65"/>
                </a:cxn>
                <a:cxn ang="0">
                  <a:pos x="44" y="52"/>
                </a:cxn>
                <a:cxn ang="0">
                  <a:pos x="54" y="37"/>
                </a:cxn>
                <a:cxn ang="0">
                  <a:pos x="60" y="25"/>
                </a:cxn>
                <a:cxn ang="0">
                  <a:pos x="70" y="14"/>
                </a:cxn>
                <a:cxn ang="0">
                  <a:pos x="82" y="0"/>
                </a:cxn>
              </a:cxnLst>
              <a:rect l="0" t="0" r="r" b="b"/>
              <a:pathLst>
                <a:path w="240" h="368">
                  <a:moveTo>
                    <a:pt x="82" y="0"/>
                  </a:moveTo>
                  <a:lnTo>
                    <a:pt x="90" y="0"/>
                  </a:lnTo>
                  <a:lnTo>
                    <a:pt x="95" y="0"/>
                  </a:lnTo>
                  <a:lnTo>
                    <a:pt x="99" y="0"/>
                  </a:lnTo>
                  <a:lnTo>
                    <a:pt x="104" y="0"/>
                  </a:lnTo>
                  <a:lnTo>
                    <a:pt x="109" y="0"/>
                  </a:lnTo>
                  <a:lnTo>
                    <a:pt x="114" y="0"/>
                  </a:lnTo>
                  <a:lnTo>
                    <a:pt x="117" y="0"/>
                  </a:lnTo>
                  <a:lnTo>
                    <a:pt x="124" y="4"/>
                  </a:lnTo>
                  <a:lnTo>
                    <a:pt x="129" y="4"/>
                  </a:lnTo>
                  <a:lnTo>
                    <a:pt x="134" y="4"/>
                  </a:lnTo>
                  <a:lnTo>
                    <a:pt x="137" y="5"/>
                  </a:lnTo>
                  <a:lnTo>
                    <a:pt x="140" y="5"/>
                  </a:lnTo>
                  <a:lnTo>
                    <a:pt x="145" y="5"/>
                  </a:lnTo>
                  <a:lnTo>
                    <a:pt x="150" y="9"/>
                  </a:lnTo>
                  <a:lnTo>
                    <a:pt x="152" y="9"/>
                  </a:lnTo>
                  <a:lnTo>
                    <a:pt x="157" y="10"/>
                  </a:lnTo>
                  <a:lnTo>
                    <a:pt x="162" y="10"/>
                  </a:lnTo>
                  <a:lnTo>
                    <a:pt x="167" y="14"/>
                  </a:lnTo>
                  <a:lnTo>
                    <a:pt x="169" y="14"/>
                  </a:lnTo>
                  <a:lnTo>
                    <a:pt x="174" y="15"/>
                  </a:lnTo>
                  <a:lnTo>
                    <a:pt x="177" y="17"/>
                  </a:lnTo>
                  <a:lnTo>
                    <a:pt x="179" y="17"/>
                  </a:lnTo>
                  <a:lnTo>
                    <a:pt x="184" y="20"/>
                  </a:lnTo>
                  <a:lnTo>
                    <a:pt x="185" y="22"/>
                  </a:lnTo>
                  <a:lnTo>
                    <a:pt x="189" y="22"/>
                  </a:lnTo>
                  <a:lnTo>
                    <a:pt x="190" y="25"/>
                  </a:lnTo>
                  <a:lnTo>
                    <a:pt x="194" y="27"/>
                  </a:lnTo>
                  <a:lnTo>
                    <a:pt x="197" y="30"/>
                  </a:lnTo>
                  <a:lnTo>
                    <a:pt x="202" y="32"/>
                  </a:lnTo>
                  <a:lnTo>
                    <a:pt x="205" y="32"/>
                  </a:lnTo>
                  <a:lnTo>
                    <a:pt x="207" y="34"/>
                  </a:lnTo>
                  <a:lnTo>
                    <a:pt x="210" y="37"/>
                  </a:lnTo>
                  <a:lnTo>
                    <a:pt x="212" y="39"/>
                  </a:lnTo>
                  <a:lnTo>
                    <a:pt x="212" y="42"/>
                  </a:lnTo>
                  <a:lnTo>
                    <a:pt x="215" y="44"/>
                  </a:lnTo>
                  <a:lnTo>
                    <a:pt x="217" y="47"/>
                  </a:lnTo>
                  <a:lnTo>
                    <a:pt x="218" y="49"/>
                  </a:lnTo>
                  <a:lnTo>
                    <a:pt x="222" y="52"/>
                  </a:lnTo>
                  <a:lnTo>
                    <a:pt x="222" y="54"/>
                  </a:lnTo>
                  <a:lnTo>
                    <a:pt x="223" y="59"/>
                  </a:lnTo>
                  <a:lnTo>
                    <a:pt x="227" y="64"/>
                  </a:lnTo>
                  <a:lnTo>
                    <a:pt x="227" y="65"/>
                  </a:lnTo>
                  <a:lnTo>
                    <a:pt x="228" y="69"/>
                  </a:lnTo>
                  <a:lnTo>
                    <a:pt x="228" y="70"/>
                  </a:lnTo>
                  <a:lnTo>
                    <a:pt x="232" y="75"/>
                  </a:lnTo>
                  <a:lnTo>
                    <a:pt x="232" y="77"/>
                  </a:lnTo>
                  <a:lnTo>
                    <a:pt x="233" y="80"/>
                  </a:lnTo>
                  <a:lnTo>
                    <a:pt x="233" y="85"/>
                  </a:lnTo>
                  <a:lnTo>
                    <a:pt x="233" y="87"/>
                  </a:lnTo>
                  <a:lnTo>
                    <a:pt x="237" y="92"/>
                  </a:lnTo>
                  <a:lnTo>
                    <a:pt x="237" y="95"/>
                  </a:lnTo>
                  <a:lnTo>
                    <a:pt x="237" y="98"/>
                  </a:lnTo>
                  <a:lnTo>
                    <a:pt x="237" y="102"/>
                  </a:lnTo>
                  <a:lnTo>
                    <a:pt x="240" y="107"/>
                  </a:lnTo>
                  <a:lnTo>
                    <a:pt x="240" y="108"/>
                  </a:lnTo>
                  <a:lnTo>
                    <a:pt x="240" y="113"/>
                  </a:lnTo>
                  <a:lnTo>
                    <a:pt x="240" y="115"/>
                  </a:lnTo>
                  <a:lnTo>
                    <a:pt x="240" y="123"/>
                  </a:lnTo>
                  <a:lnTo>
                    <a:pt x="240" y="128"/>
                  </a:lnTo>
                  <a:lnTo>
                    <a:pt x="240" y="130"/>
                  </a:lnTo>
                  <a:lnTo>
                    <a:pt x="240" y="135"/>
                  </a:lnTo>
                  <a:lnTo>
                    <a:pt x="237" y="140"/>
                  </a:lnTo>
                  <a:lnTo>
                    <a:pt x="237" y="145"/>
                  </a:lnTo>
                  <a:lnTo>
                    <a:pt x="237" y="147"/>
                  </a:lnTo>
                  <a:lnTo>
                    <a:pt x="237" y="152"/>
                  </a:lnTo>
                  <a:lnTo>
                    <a:pt x="237" y="157"/>
                  </a:lnTo>
                  <a:lnTo>
                    <a:pt x="233" y="162"/>
                  </a:lnTo>
                  <a:lnTo>
                    <a:pt x="233" y="167"/>
                  </a:lnTo>
                  <a:lnTo>
                    <a:pt x="232" y="172"/>
                  </a:lnTo>
                  <a:lnTo>
                    <a:pt x="232" y="177"/>
                  </a:lnTo>
                  <a:lnTo>
                    <a:pt x="232" y="180"/>
                  </a:lnTo>
                  <a:lnTo>
                    <a:pt x="228" y="188"/>
                  </a:lnTo>
                  <a:lnTo>
                    <a:pt x="228" y="193"/>
                  </a:lnTo>
                  <a:lnTo>
                    <a:pt x="227" y="197"/>
                  </a:lnTo>
                  <a:lnTo>
                    <a:pt x="223" y="202"/>
                  </a:lnTo>
                  <a:lnTo>
                    <a:pt x="223" y="207"/>
                  </a:lnTo>
                  <a:lnTo>
                    <a:pt x="222" y="215"/>
                  </a:lnTo>
                  <a:lnTo>
                    <a:pt x="218" y="218"/>
                  </a:lnTo>
                  <a:lnTo>
                    <a:pt x="218" y="223"/>
                  </a:lnTo>
                  <a:lnTo>
                    <a:pt x="217" y="228"/>
                  </a:lnTo>
                  <a:lnTo>
                    <a:pt x="215" y="237"/>
                  </a:lnTo>
                  <a:lnTo>
                    <a:pt x="212" y="240"/>
                  </a:lnTo>
                  <a:lnTo>
                    <a:pt x="210" y="248"/>
                  </a:lnTo>
                  <a:lnTo>
                    <a:pt x="207" y="255"/>
                  </a:lnTo>
                  <a:lnTo>
                    <a:pt x="205" y="260"/>
                  </a:lnTo>
                  <a:lnTo>
                    <a:pt x="202" y="265"/>
                  </a:lnTo>
                  <a:lnTo>
                    <a:pt x="197" y="272"/>
                  </a:lnTo>
                  <a:lnTo>
                    <a:pt x="195" y="277"/>
                  </a:lnTo>
                  <a:lnTo>
                    <a:pt x="194" y="283"/>
                  </a:lnTo>
                  <a:lnTo>
                    <a:pt x="190" y="288"/>
                  </a:lnTo>
                  <a:lnTo>
                    <a:pt x="185" y="297"/>
                  </a:lnTo>
                  <a:lnTo>
                    <a:pt x="184" y="303"/>
                  </a:lnTo>
                  <a:lnTo>
                    <a:pt x="180" y="310"/>
                  </a:lnTo>
                  <a:lnTo>
                    <a:pt x="179" y="318"/>
                  </a:lnTo>
                  <a:lnTo>
                    <a:pt x="174" y="325"/>
                  </a:lnTo>
                  <a:lnTo>
                    <a:pt x="172" y="330"/>
                  </a:lnTo>
                  <a:lnTo>
                    <a:pt x="167" y="337"/>
                  </a:lnTo>
                  <a:lnTo>
                    <a:pt x="164" y="343"/>
                  </a:lnTo>
                  <a:lnTo>
                    <a:pt x="157" y="351"/>
                  </a:lnTo>
                  <a:lnTo>
                    <a:pt x="162" y="351"/>
                  </a:lnTo>
                  <a:lnTo>
                    <a:pt x="157" y="351"/>
                  </a:lnTo>
                  <a:lnTo>
                    <a:pt x="155" y="351"/>
                  </a:lnTo>
                  <a:lnTo>
                    <a:pt x="152" y="353"/>
                  </a:lnTo>
                  <a:lnTo>
                    <a:pt x="150" y="353"/>
                  </a:lnTo>
                  <a:lnTo>
                    <a:pt x="147" y="353"/>
                  </a:lnTo>
                  <a:lnTo>
                    <a:pt x="145" y="356"/>
                  </a:lnTo>
                  <a:lnTo>
                    <a:pt x="145" y="356"/>
                  </a:lnTo>
                  <a:lnTo>
                    <a:pt x="142" y="356"/>
                  </a:lnTo>
                  <a:lnTo>
                    <a:pt x="140" y="358"/>
                  </a:lnTo>
                  <a:lnTo>
                    <a:pt x="137" y="358"/>
                  </a:lnTo>
                  <a:lnTo>
                    <a:pt x="135" y="358"/>
                  </a:lnTo>
                  <a:lnTo>
                    <a:pt x="134" y="358"/>
                  </a:lnTo>
                  <a:lnTo>
                    <a:pt x="134" y="360"/>
                  </a:lnTo>
                  <a:lnTo>
                    <a:pt x="130" y="360"/>
                  </a:lnTo>
                  <a:lnTo>
                    <a:pt x="129" y="360"/>
                  </a:lnTo>
                  <a:lnTo>
                    <a:pt x="125" y="360"/>
                  </a:lnTo>
                  <a:lnTo>
                    <a:pt x="125" y="363"/>
                  </a:lnTo>
                  <a:lnTo>
                    <a:pt x="124" y="363"/>
                  </a:lnTo>
                  <a:lnTo>
                    <a:pt x="120" y="363"/>
                  </a:lnTo>
                  <a:lnTo>
                    <a:pt x="117" y="363"/>
                  </a:lnTo>
                  <a:lnTo>
                    <a:pt x="114" y="363"/>
                  </a:lnTo>
                  <a:lnTo>
                    <a:pt x="114" y="363"/>
                  </a:lnTo>
                  <a:lnTo>
                    <a:pt x="112" y="363"/>
                  </a:lnTo>
                  <a:lnTo>
                    <a:pt x="109" y="368"/>
                  </a:lnTo>
                  <a:lnTo>
                    <a:pt x="107" y="368"/>
                  </a:lnTo>
                  <a:lnTo>
                    <a:pt x="107" y="368"/>
                  </a:lnTo>
                  <a:lnTo>
                    <a:pt x="104" y="368"/>
                  </a:lnTo>
                  <a:lnTo>
                    <a:pt x="102" y="368"/>
                  </a:lnTo>
                  <a:lnTo>
                    <a:pt x="102" y="368"/>
                  </a:lnTo>
                  <a:lnTo>
                    <a:pt x="99" y="368"/>
                  </a:lnTo>
                  <a:lnTo>
                    <a:pt x="97" y="368"/>
                  </a:lnTo>
                  <a:lnTo>
                    <a:pt x="95" y="368"/>
                  </a:lnTo>
                  <a:lnTo>
                    <a:pt x="95" y="368"/>
                  </a:lnTo>
                  <a:lnTo>
                    <a:pt x="92" y="368"/>
                  </a:lnTo>
                  <a:lnTo>
                    <a:pt x="90" y="368"/>
                  </a:lnTo>
                  <a:lnTo>
                    <a:pt x="90" y="368"/>
                  </a:lnTo>
                  <a:lnTo>
                    <a:pt x="87" y="368"/>
                  </a:lnTo>
                  <a:lnTo>
                    <a:pt x="85" y="368"/>
                  </a:lnTo>
                  <a:lnTo>
                    <a:pt x="85" y="368"/>
                  </a:lnTo>
                  <a:lnTo>
                    <a:pt x="82" y="363"/>
                  </a:lnTo>
                  <a:lnTo>
                    <a:pt x="77" y="363"/>
                  </a:lnTo>
                  <a:lnTo>
                    <a:pt x="77" y="363"/>
                  </a:lnTo>
                  <a:lnTo>
                    <a:pt x="75" y="363"/>
                  </a:lnTo>
                  <a:lnTo>
                    <a:pt x="74" y="363"/>
                  </a:lnTo>
                  <a:lnTo>
                    <a:pt x="74" y="363"/>
                  </a:lnTo>
                  <a:lnTo>
                    <a:pt x="70" y="360"/>
                  </a:lnTo>
                  <a:lnTo>
                    <a:pt x="70" y="360"/>
                  </a:lnTo>
                  <a:lnTo>
                    <a:pt x="69" y="360"/>
                  </a:lnTo>
                  <a:lnTo>
                    <a:pt x="65" y="360"/>
                  </a:lnTo>
                  <a:lnTo>
                    <a:pt x="65" y="360"/>
                  </a:lnTo>
                  <a:lnTo>
                    <a:pt x="64" y="358"/>
                  </a:lnTo>
                  <a:lnTo>
                    <a:pt x="64" y="358"/>
                  </a:lnTo>
                  <a:lnTo>
                    <a:pt x="60" y="358"/>
                  </a:lnTo>
                  <a:lnTo>
                    <a:pt x="59" y="356"/>
                  </a:lnTo>
                  <a:lnTo>
                    <a:pt x="59" y="356"/>
                  </a:lnTo>
                  <a:lnTo>
                    <a:pt x="55" y="356"/>
                  </a:lnTo>
                  <a:lnTo>
                    <a:pt x="55" y="356"/>
                  </a:lnTo>
                  <a:lnTo>
                    <a:pt x="54" y="353"/>
                  </a:lnTo>
                  <a:lnTo>
                    <a:pt x="52" y="353"/>
                  </a:lnTo>
                  <a:lnTo>
                    <a:pt x="52" y="351"/>
                  </a:lnTo>
                  <a:lnTo>
                    <a:pt x="49" y="351"/>
                  </a:lnTo>
                  <a:lnTo>
                    <a:pt x="49" y="351"/>
                  </a:lnTo>
                  <a:lnTo>
                    <a:pt x="47" y="348"/>
                  </a:lnTo>
                  <a:lnTo>
                    <a:pt x="47" y="348"/>
                  </a:lnTo>
                  <a:lnTo>
                    <a:pt x="44" y="346"/>
                  </a:lnTo>
                  <a:lnTo>
                    <a:pt x="44" y="346"/>
                  </a:lnTo>
                  <a:lnTo>
                    <a:pt x="42" y="343"/>
                  </a:lnTo>
                  <a:lnTo>
                    <a:pt x="42" y="343"/>
                  </a:lnTo>
                  <a:lnTo>
                    <a:pt x="37" y="342"/>
                  </a:lnTo>
                  <a:lnTo>
                    <a:pt x="37" y="342"/>
                  </a:lnTo>
                  <a:lnTo>
                    <a:pt x="35" y="340"/>
                  </a:lnTo>
                  <a:lnTo>
                    <a:pt x="35" y="340"/>
                  </a:lnTo>
                  <a:lnTo>
                    <a:pt x="32" y="337"/>
                  </a:lnTo>
                  <a:lnTo>
                    <a:pt x="32" y="337"/>
                  </a:lnTo>
                  <a:lnTo>
                    <a:pt x="30" y="335"/>
                  </a:lnTo>
                  <a:lnTo>
                    <a:pt x="30" y="335"/>
                  </a:lnTo>
                  <a:lnTo>
                    <a:pt x="27" y="332"/>
                  </a:lnTo>
                  <a:lnTo>
                    <a:pt x="27" y="330"/>
                  </a:lnTo>
                  <a:lnTo>
                    <a:pt x="25" y="330"/>
                  </a:lnTo>
                  <a:lnTo>
                    <a:pt x="25" y="327"/>
                  </a:lnTo>
                  <a:lnTo>
                    <a:pt x="25" y="327"/>
                  </a:lnTo>
                  <a:lnTo>
                    <a:pt x="22" y="325"/>
                  </a:lnTo>
                  <a:lnTo>
                    <a:pt x="22" y="322"/>
                  </a:lnTo>
                  <a:lnTo>
                    <a:pt x="20" y="320"/>
                  </a:lnTo>
                  <a:lnTo>
                    <a:pt x="20" y="320"/>
                  </a:lnTo>
                  <a:lnTo>
                    <a:pt x="17" y="318"/>
                  </a:lnTo>
                  <a:lnTo>
                    <a:pt x="17" y="315"/>
                  </a:lnTo>
                  <a:lnTo>
                    <a:pt x="17" y="315"/>
                  </a:lnTo>
                  <a:lnTo>
                    <a:pt x="15" y="313"/>
                  </a:lnTo>
                  <a:lnTo>
                    <a:pt x="15" y="310"/>
                  </a:lnTo>
                  <a:lnTo>
                    <a:pt x="14" y="308"/>
                  </a:lnTo>
                  <a:lnTo>
                    <a:pt x="14" y="303"/>
                  </a:lnTo>
                  <a:lnTo>
                    <a:pt x="14" y="303"/>
                  </a:lnTo>
                  <a:lnTo>
                    <a:pt x="10" y="300"/>
                  </a:lnTo>
                  <a:lnTo>
                    <a:pt x="10" y="298"/>
                  </a:lnTo>
                  <a:lnTo>
                    <a:pt x="10" y="297"/>
                  </a:lnTo>
                  <a:lnTo>
                    <a:pt x="9" y="293"/>
                  </a:lnTo>
                  <a:lnTo>
                    <a:pt x="9" y="292"/>
                  </a:lnTo>
                  <a:lnTo>
                    <a:pt x="5" y="292"/>
                  </a:lnTo>
                  <a:lnTo>
                    <a:pt x="9" y="288"/>
                  </a:lnTo>
                  <a:lnTo>
                    <a:pt x="5" y="287"/>
                  </a:lnTo>
                  <a:lnTo>
                    <a:pt x="5" y="283"/>
                  </a:lnTo>
                  <a:lnTo>
                    <a:pt x="5" y="282"/>
                  </a:lnTo>
                  <a:lnTo>
                    <a:pt x="5" y="277"/>
                  </a:lnTo>
                  <a:lnTo>
                    <a:pt x="4" y="275"/>
                  </a:lnTo>
                  <a:lnTo>
                    <a:pt x="4" y="272"/>
                  </a:lnTo>
                  <a:lnTo>
                    <a:pt x="4" y="267"/>
                  </a:lnTo>
                  <a:lnTo>
                    <a:pt x="4" y="265"/>
                  </a:lnTo>
                  <a:lnTo>
                    <a:pt x="4" y="262"/>
                  </a:lnTo>
                  <a:lnTo>
                    <a:pt x="0" y="258"/>
                  </a:lnTo>
                  <a:lnTo>
                    <a:pt x="0" y="255"/>
                  </a:lnTo>
                  <a:lnTo>
                    <a:pt x="0" y="253"/>
                  </a:lnTo>
                  <a:lnTo>
                    <a:pt x="0" y="250"/>
                  </a:lnTo>
                  <a:lnTo>
                    <a:pt x="0" y="245"/>
                  </a:lnTo>
                  <a:lnTo>
                    <a:pt x="0" y="240"/>
                  </a:lnTo>
                  <a:lnTo>
                    <a:pt x="0" y="238"/>
                  </a:lnTo>
                  <a:lnTo>
                    <a:pt x="0" y="233"/>
                  </a:lnTo>
                  <a:lnTo>
                    <a:pt x="0" y="232"/>
                  </a:lnTo>
                  <a:lnTo>
                    <a:pt x="0" y="228"/>
                  </a:lnTo>
                  <a:lnTo>
                    <a:pt x="0" y="227"/>
                  </a:lnTo>
                  <a:lnTo>
                    <a:pt x="0" y="222"/>
                  </a:lnTo>
                  <a:lnTo>
                    <a:pt x="0" y="218"/>
                  </a:lnTo>
                  <a:lnTo>
                    <a:pt x="0" y="217"/>
                  </a:lnTo>
                  <a:lnTo>
                    <a:pt x="0" y="215"/>
                  </a:lnTo>
                  <a:lnTo>
                    <a:pt x="0" y="210"/>
                  </a:lnTo>
                  <a:lnTo>
                    <a:pt x="0" y="207"/>
                  </a:lnTo>
                  <a:lnTo>
                    <a:pt x="0" y="205"/>
                  </a:lnTo>
                  <a:lnTo>
                    <a:pt x="0" y="202"/>
                  </a:lnTo>
                  <a:lnTo>
                    <a:pt x="0" y="197"/>
                  </a:lnTo>
                  <a:lnTo>
                    <a:pt x="0" y="195"/>
                  </a:lnTo>
                  <a:lnTo>
                    <a:pt x="0" y="193"/>
                  </a:lnTo>
                  <a:lnTo>
                    <a:pt x="0" y="190"/>
                  </a:lnTo>
                  <a:lnTo>
                    <a:pt x="0" y="185"/>
                  </a:lnTo>
                  <a:lnTo>
                    <a:pt x="0" y="180"/>
                  </a:lnTo>
                  <a:lnTo>
                    <a:pt x="0" y="178"/>
                  </a:lnTo>
                  <a:lnTo>
                    <a:pt x="0" y="177"/>
                  </a:lnTo>
                  <a:lnTo>
                    <a:pt x="4" y="172"/>
                  </a:lnTo>
                  <a:lnTo>
                    <a:pt x="4" y="168"/>
                  </a:lnTo>
                  <a:lnTo>
                    <a:pt x="4" y="167"/>
                  </a:lnTo>
                  <a:lnTo>
                    <a:pt x="4" y="163"/>
                  </a:lnTo>
                  <a:lnTo>
                    <a:pt x="4" y="162"/>
                  </a:lnTo>
                  <a:lnTo>
                    <a:pt x="5" y="157"/>
                  </a:lnTo>
                  <a:lnTo>
                    <a:pt x="5" y="155"/>
                  </a:lnTo>
                  <a:lnTo>
                    <a:pt x="5" y="152"/>
                  </a:lnTo>
                  <a:lnTo>
                    <a:pt x="5" y="150"/>
                  </a:lnTo>
                  <a:lnTo>
                    <a:pt x="9" y="147"/>
                  </a:lnTo>
                  <a:lnTo>
                    <a:pt x="9" y="142"/>
                  </a:lnTo>
                  <a:lnTo>
                    <a:pt x="9" y="140"/>
                  </a:lnTo>
                  <a:lnTo>
                    <a:pt x="9" y="137"/>
                  </a:lnTo>
                  <a:lnTo>
                    <a:pt x="10" y="135"/>
                  </a:lnTo>
                  <a:lnTo>
                    <a:pt x="10" y="133"/>
                  </a:lnTo>
                  <a:lnTo>
                    <a:pt x="10" y="128"/>
                  </a:lnTo>
                  <a:lnTo>
                    <a:pt x="14" y="125"/>
                  </a:lnTo>
                  <a:lnTo>
                    <a:pt x="14" y="123"/>
                  </a:lnTo>
                  <a:lnTo>
                    <a:pt x="14" y="118"/>
                  </a:lnTo>
                  <a:lnTo>
                    <a:pt x="15" y="115"/>
                  </a:lnTo>
                  <a:lnTo>
                    <a:pt x="15" y="113"/>
                  </a:lnTo>
                  <a:lnTo>
                    <a:pt x="17" y="108"/>
                  </a:lnTo>
                  <a:lnTo>
                    <a:pt x="17" y="107"/>
                  </a:lnTo>
                  <a:lnTo>
                    <a:pt x="17" y="103"/>
                  </a:lnTo>
                  <a:lnTo>
                    <a:pt x="20" y="102"/>
                  </a:lnTo>
                  <a:lnTo>
                    <a:pt x="20" y="98"/>
                  </a:lnTo>
                  <a:lnTo>
                    <a:pt x="22" y="97"/>
                  </a:lnTo>
                  <a:lnTo>
                    <a:pt x="22" y="95"/>
                  </a:lnTo>
                  <a:lnTo>
                    <a:pt x="25" y="90"/>
                  </a:lnTo>
                  <a:lnTo>
                    <a:pt x="25" y="87"/>
                  </a:lnTo>
                  <a:lnTo>
                    <a:pt x="27" y="85"/>
                  </a:lnTo>
                  <a:lnTo>
                    <a:pt x="27" y="82"/>
                  </a:lnTo>
                  <a:lnTo>
                    <a:pt x="30" y="80"/>
                  </a:lnTo>
                  <a:lnTo>
                    <a:pt x="30" y="77"/>
                  </a:lnTo>
                  <a:lnTo>
                    <a:pt x="32" y="75"/>
                  </a:lnTo>
                  <a:lnTo>
                    <a:pt x="32" y="74"/>
                  </a:lnTo>
                  <a:lnTo>
                    <a:pt x="35" y="69"/>
                  </a:lnTo>
                  <a:lnTo>
                    <a:pt x="35" y="65"/>
                  </a:lnTo>
                  <a:lnTo>
                    <a:pt x="37" y="64"/>
                  </a:lnTo>
                  <a:lnTo>
                    <a:pt x="42" y="59"/>
                  </a:lnTo>
                  <a:lnTo>
                    <a:pt x="42" y="55"/>
                  </a:lnTo>
                  <a:lnTo>
                    <a:pt x="44" y="54"/>
                  </a:lnTo>
                  <a:lnTo>
                    <a:pt x="44" y="52"/>
                  </a:lnTo>
                  <a:lnTo>
                    <a:pt x="47" y="49"/>
                  </a:lnTo>
                  <a:lnTo>
                    <a:pt x="49" y="47"/>
                  </a:lnTo>
                  <a:lnTo>
                    <a:pt x="49" y="44"/>
                  </a:lnTo>
                  <a:lnTo>
                    <a:pt x="52" y="39"/>
                  </a:lnTo>
                  <a:lnTo>
                    <a:pt x="54" y="37"/>
                  </a:lnTo>
                  <a:lnTo>
                    <a:pt x="54" y="34"/>
                  </a:lnTo>
                  <a:lnTo>
                    <a:pt x="55" y="32"/>
                  </a:lnTo>
                  <a:lnTo>
                    <a:pt x="59" y="30"/>
                  </a:lnTo>
                  <a:lnTo>
                    <a:pt x="60" y="27"/>
                  </a:lnTo>
                  <a:lnTo>
                    <a:pt x="60" y="25"/>
                  </a:lnTo>
                  <a:lnTo>
                    <a:pt x="64" y="22"/>
                  </a:lnTo>
                  <a:lnTo>
                    <a:pt x="65" y="20"/>
                  </a:lnTo>
                  <a:lnTo>
                    <a:pt x="69" y="17"/>
                  </a:lnTo>
                  <a:lnTo>
                    <a:pt x="69" y="15"/>
                  </a:lnTo>
                  <a:lnTo>
                    <a:pt x="70" y="14"/>
                  </a:lnTo>
                  <a:lnTo>
                    <a:pt x="74" y="10"/>
                  </a:lnTo>
                  <a:lnTo>
                    <a:pt x="75" y="9"/>
                  </a:lnTo>
                  <a:lnTo>
                    <a:pt x="77" y="5"/>
                  </a:lnTo>
                  <a:lnTo>
                    <a:pt x="82" y="4"/>
                  </a:lnTo>
                  <a:lnTo>
                    <a:pt x="82" y="0"/>
                  </a:lnTo>
                  <a:lnTo>
                    <a:pt x="85" y="0"/>
                  </a:lnTo>
                  <a:lnTo>
                    <a:pt x="82" y="0"/>
                  </a:lnTo>
                  <a:close/>
                </a:path>
              </a:pathLst>
            </a:custGeom>
            <a:solidFill>
              <a:srgbClr val="943101"/>
            </a:solidFill>
            <a:ln w="666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575" name="Freeform 7"/>
            <p:cNvSpPr>
              <a:spLocks/>
            </p:cNvSpPr>
            <p:nvPr/>
          </p:nvSpPr>
          <p:spPr bwMode="auto">
            <a:xfrm>
              <a:off x="4229" y="868"/>
              <a:ext cx="244" cy="314"/>
            </a:xfrm>
            <a:custGeom>
              <a:avLst/>
              <a:gdLst/>
              <a:ahLst/>
              <a:cxnLst>
                <a:cxn ang="0">
                  <a:pos x="196" y="31"/>
                </a:cxn>
                <a:cxn ang="0">
                  <a:pos x="206" y="43"/>
                </a:cxn>
                <a:cxn ang="0">
                  <a:pos x="213" y="58"/>
                </a:cxn>
                <a:cxn ang="0">
                  <a:pos x="221" y="70"/>
                </a:cxn>
                <a:cxn ang="0">
                  <a:pos x="226" y="81"/>
                </a:cxn>
                <a:cxn ang="0">
                  <a:pos x="231" y="95"/>
                </a:cxn>
                <a:cxn ang="0">
                  <a:pos x="234" y="111"/>
                </a:cxn>
                <a:cxn ang="0">
                  <a:pos x="238" y="123"/>
                </a:cxn>
                <a:cxn ang="0">
                  <a:pos x="239" y="135"/>
                </a:cxn>
                <a:cxn ang="0">
                  <a:pos x="239" y="146"/>
                </a:cxn>
                <a:cxn ang="0">
                  <a:pos x="244" y="163"/>
                </a:cxn>
                <a:cxn ang="0">
                  <a:pos x="239" y="176"/>
                </a:cxn>
                <a:cxn ang="0">
                  <a:pos x="239" y="188"/>
                </a:cxn>
                <a:cxn ang="0">
                  <a:pos x="238" y="203"/>
                </a:cxn>
                <a:cxn ang="0">
                  <a:pos x="234" y="216"/>
                </a:cxn>
                <a:cxn ang="0">
                  <a:pos x="231" y="231"/>
                </a:cxn>
                <a:cxn ang="0">
                  <a:pos x="226" y="243"/>
                </a:cxn>
                <a:cxn ang="0">
                  <a:pos x="218" y="258"/>
                </a:cxn>
                <a:cxn ang="0">
                  <a:pos x="213" y="271"/>
                </a:cxn>
                <a:cxn ang="0">
                  <a:pos x="206" y="286"/>
                </a:cxn>
                <a:cxn ang="0">
                  <a:pos x="196" y="291"/>
                </a:cxn>
                <a:cxn ang="0">
                  <a:pos x="188" y="296"/>
                </a:cxn>
                <a:cxn ang="0">
                  <a:pos x="178" y="301"/>
                </a:cxn>
                <a:cxn ang="0">
                  <a:pos x="171" y="304"/>
                </a:cxn>
                <a:cxn ang="0">
                  <a:pos x="158" y="308"/>
                </a:cxn>
                <a:cxn ang="0">
                  <a:pos x="150" y="309"/>
                </a:cxn>
                <a:cxn ang="0">
                  <a:pos x="140" y="314"/>
                </a:cxn>
                <a:cxn ang="0">
                  <a:pos x="130" y="314"/>
                </a:cxn>
                <a:cxn ang="0">
                  <a:pos x="118" y="314"/>
                </a:cxn>
                <a:cxn ang="0">
                  <a:pos x="108" y="309"/>
                </a:cxn>
                <a:cxn ang="0">
                  <a:pos x="98" y="309"/>
                </a:cxn>
                <a:cxn ang="0">
                  <a:pos x="90" y="308"/>
                </a:cxn>
                <a:cxn ang="0">
                  <a:pos x="75" y="303"/>
                </a:cxn>
                <a:cxn ang="0">
                  <a:pos x="65" y="298"/>
                </a:cxn>
                <a:cxn ang="0">
                  <a:pos x="55" y="293"/>
                </a:cxn>
                <a:cxn ang="0">
                  <a:pos x="46" y="288"/>
                </a:cxn>
                <a:cxn ang="0">
                  <a:pos x="31" y="281"/>
                </a:cxn>
                <a:cxn ang="0">
                  <a:pos x="21" y="274"/>
                </a:cxn>
                <a:cxn ang="0">
                  <a:pos x="10" y="264"/>
                </a:cxn>
                <a:cxn ang="0">
                  <a:pos x="0" y="254"/>
                </a:cxn>
                <a:cxn ang="0">
                  <a:pos x="0" y="228"/>
                </a:cxn>
                <a:cxn ang="0">
                  <a:pos x="5" y="198"/>
                </a:cxn>
                <a:cxn ang="0">
                  <a:pos x="8" y="168"/>
                </a:cxn>
                <a:cxn ang="0">
                  <a:pos x="11" y="141"/>
                </a:cxn>
                <a:cxn ang="0">
                  <a:pos x="20" y="118"/>
                </a:cxn>
                <a:cxn ang="0">
                  <a:pos x="25" y="95"/>
                </a:cxn>
                <a:cxn ang="0">
                  <a:pos x="31" y="78"/>
                </a:cxn>
                <a:cxn ang="0">
                  <a:pos x="41" y="60"/>
                </a:cxn>
                <a:cxn ang="0">
                  <a:pos x="48" y="43"/>
                </a:cxn>
                <a:cxn ang="0">
                  <a:pos x="58" y="30"/>
                </a:cxn>
                <a:cxn ang="0">
                  <a:pos x="68" y="20"/>
                </a:cxn>
                <a:cxn ang="0">
                  <a:pos x="76" y="10"/>
                </a:cxn>
                <a:cxn ang="0">
                  <a:pos x="90" y="5"/>
                </a:cxn>
                <a:cxn ang="0">
                  <a:pos x="101" y="0"/>
                </a:cxn>
                <a:cxn ang="0">
                  <a:pos x="113" y="0"/>
                </a:cxn>
                <a:cxn ang="0">
                  <a:pos x="128" y="0"/>
                </a:cxn>
                <a:cxn ang="0">
                  <a:pos x="141" y="0"/>
                </a:cxn>
                <a:cxn ang="0">
                  <a:pos x="156" y="5"/>
                </a:cxn>
                <a:cxn ang="0">
                  <a:pos x="173" y="13"/>
                </a:cxn>
                <a:cxn ang="0">
                  <a:pos x="189" y="20"/>
                </a:cxn>
              </a:cxnLst>
              <a:rect l="0" t="0" r="r" b="b"/>
              <a:pathLst>
                <a:path w="244" h="314">
                  <a:moveTo>
                    <a:pt x="188" y="20"/>
                  </a:moveTo>
                  <a:lnTo>
                    <a:pt x="189" y="25"/>
                  </a:lnTo>
                  <a:lnTo>
                    <a:pt x="193" y="26"/>
                  </a:lnTo>
                  <a:lnTo>
                    <a:pt x="194" y="30"/>
                  </a:lnTo>
                  <a:lnTo>
                    <a:pt x="196" y="31"/>
                  </a:lnTo>
                  <a:lnTo>
                    <a:pt x="196" y="35"/>
                  </a:lnTo>
                  <a:lnTo>
                    <a:pt x="199" y="36"/>
                  </a:lnTo>
                  <a:lnTo>
                    <a:pt x="204" y="40"/>
                  </a:lnTo>
                  <a:lnTo>
                    <a:pt x="204" y="41"/>
                  </a:lnTo>
                  <a:lnTo>
                    <a:pt x="206" y="43"/>
                  </a:lnTo>
                  <a:lnTo>
                    <a:pt x="209" y="46"/>
                  </a:lnTo>
                  <a:lnTo>
                    <a:pt x="209" y="48"/>
                  </a:lnTo>
                  <a:lnTo>
                    <a:pt x="211" y="53"/>
                  </a:lnTo>
                  <a:lnTo>
                    <a:pt x="213" y="56"/>
                  </a:lnTo>
                  <a:lnTo>
                    <a:pt x="213" y="58"/>
                  </a:lnTo>
                  <a:lnTo>
                    <a:pt x="216" y="60"/>
                  </a:lnTo>
                  <a:lnTo>
                    <a:pt x="216" y="63"/>
                  </a:lnTo>
                  <a:lnTo>
                    <a:pt x="218" y="65"/>
                  </a:lnTo>
                  <a:lnTo>
                    <a:pt x="218" y="68"/>
                  </a:lnTo>
                  <a:lnTo>
                    <a:pt x="221" y="70"/>
                  </a:lnTo>
                  <a:lnTo>
                    <a:pt x="221" y="73"/>
                  </a:lnTo>
                  <a:lnTo>
                    <a:pt x="223" y="75"/>
                  </a:lnTo>
                  <a:lnTo>
                    <a:pt x="223" y="78"/>
                  </a:lnTo>
                  <a:lnTo>
                    <a:pt x="226" y="80"/>
                  </a:lnTo>
                  <a:lnTo>
                    <a:pt x="226" y="81"/>
                  </a:lnTo>
                  <a:lnTo>
                    <a:pt x="228" y="85"/>
                  </a:lnTo>
                  <a:lnTo>
                    <a:pt x="228" y="86"/>
                  </a:lnTo>
                  <a:lnTo>
                    <a:pt x="228" y="90"/>
                  </a:lnTo>
                  <a:lnTo>
                    <a:pt x="231" y="91"/>
                  </a:lnTo>
                  <a:lnTo>
                    <a:pt x="231" y="95"/>
                  </a:lnTo>
                  <a:lnTo>
                    <a:pt x="233" y="96"/>
                  </a:lnTo>
                  <a:lnTo>
                    <a:pt x="233" y="100"/>
                  </a:lnTo>
                  <a:lnTo>
                    <a:pt x="233" y="106"/>
                  </a:lnTo>
                  <a:lnTo>
                    <a:pt x="234" y="108"/>
                  </a:lnTo>
                  <a:lnTo>
                    <a:pt x="234" y="111"/>
                  </a:lnTo>
                  <a:lnTo>
                    <a:pt x="234" y="113"/>
                  </a:lnTo>
                  <a:lnTo>
                    <a:pt x="234" y="116"/>
                  </a:lnTo>
                  <a:lnTo>
                    <a:pt x="238" y="118"/>
                  </a:lnTo>
                  <a:lnTo>
                    <a:pt x="238" y="121"/>
                  </a:lnTo>
                  <a:lnTo>
                    <a:pt x="238" y="123"/>
                  </a:lnTo>
                  <a:lnTo>
                    <a:pt x="238" y="125"/>
                  </a:lnTo>
                  <a:lnTo>
                    <a:pt x="238" y="128"/>
                  </a:lnTo>
                  <a:lnTo>
                    <a:pt x="239" y="130"/>
                  </a:lnTo>
                  <a:lnTo>
                    <a:pt x="239" y="133"/>
                  </a:lnTo>
                  <a:lnTo>
                    <a:pt x="239" y="135"/>
                  </a:lnTo>
                  <a:lnTo>
                    <a:pt x="239" y="138"/>
                  </a:lnTo>
                  <a:lnTo>
                    <a:pt x="239" y="140"/>
                  </a:lnTo>
                  <a:lnTo>
                    <a:pt x="239" y="141"/>
                  </a:lnTo>
                  <a:lnTo>
                    <a:pt x="239" y="145"/>
                  </a:lnTo>
                  <a:lnTo>
                    <a:pt x="239" y="146"/>
                  </a:lnTo>
                  <a:lnTo>
                    <a:pt x="244" y="151"/>
                  </a:lnTo>
                  <a:lnTo>
                    <a:pt x="244" y="155"/>
                  </a:lnTo>
                  <a:lnTo>
                    <a:pt x="244" y="160"/>
                  </a:lnTo>
                  <a:lnTo>
                    <a:pt x="244" y="161"/>
                  </a:lnTo>
                  <a:lnTo>
                    <a:pt x="244" y="163"/>
                  </a:lnTo>
                  <a:lnTo>
                    <a:pt x="244" y="166"/>
                  </a:lnTo>
                  <a:lnTo>
                    <a:pt x="244" y="168"/>
                  </a:lnTo>
                  <a:lnTo>
                    <a:pt x="244" y="171"/>
                  </a:lnTo>
                  <a:lnTo>
                    <a:pt x="244" y="173"/>
                  </a:lnTo>
                  <a:lnTo>
                    <a:pt x="239" y="176"/>
                  </a:lnTo>
                  <a:lnTo>
                    <a:pt x="239" y="178"/>
                  </a:lnTo>
                  <a:lnTo>
                    <a:pt x="239" y="181"/>
                  </a:lnTo>
                  <a:lnTo>
                    <a:pt x="239" y="183"/>
                  </a:lnTo>
                  <a:lnTo>
                    <a:pt x="239" y="185"/>
                  </a:lnTo>
                  <a:lnTo>
                    <a:pt x="239" y="188"/>
                  </a:lnTo>
                  <a:lnTo>
                    <a:pt x="239" y="193"/>
                  </a:lnTo>
                  <a:lnTo>
                    <a:pt x="239" y="195"/>
                  </a:lnTo>
                  <a:lnTo>
                    <a:pt x="238" y="198"/>
                  </a:lnTo>
                  <a:lnTo>
                    <a:pt x="238" y="200"/>
                  </a:lnTo>
                  <a:lnTo>
                    <a:pt x="238" y="203"/>
                  </a:lnTo>
                  <a:lnTo>
                    <a:pt x="238" y="205"/>
                  </a:lnTo>
                  <a:lnTo>
                    <a:pt x="234" y="206"/>
                  </a:lnTo>
                  <a:lnTo>
                    <a:pt x="234" y="211"/>
                  </a:lnTo>
                  <a:lnTo>
                    <a:pt x="234" y="214"/>
                  </a:lnTo>
                  <a:lnTo>
                    <a:pt x="234" y="216"/>
                  </a:lnTo>
                  <a:lnTo>
                    <a:pt x="233" y="219"/>
                  </a:lnTo>
                  <a:lnTo>
                    <a:pt x="233" y="221"/>
                  </a:lnTo>
                  <a:lnTo>
                    <a:pt x="233" y="223"/>
                  </a:lnTo>
                  <a:lnTo>
                    <a:pt x="231" y="228"/>
                  </a:lnTo>
                  <a:lnTo>
                    <a:pt x="231" y="231"/>
                  </a:lnTo>
                  <a:lnTo>
                    <a:pt x="231" y="233"/>
                  </a:lnTo>
                  <a:lnTo>
                    <a:pt x="228" y="236"/>
                  </a:lnTo>
                  <a:lnTo>
                    <a:pt x="228" y="238"/>
                  </a:lnTo>
                  <a:lnTo>
                    <a:pt x="226" y="241"/>
                  </a:lnTo>
                  <a:lnTo>
                    <a:pt x="226" y="243"/>
                  </a:lnTo>
                  <a:lnTo>
                    <a:pt x="223" y="244"/>
                  </a:lnTo>
                  <a:lnTo>
                    <a:pt x="223" y="248"/>
                  </a:lnTo>
                  <a:lnTo>
                    <a:pt x="221" y="249"/>
                  </a:lnTo>
                  <a:lnTo>
                    <a:pt x="221" y="253"/>
                  </a:lnTo>
                  <a:lnTo>
                    <a:pt x="218" y="258"/>
                  </a:lnTo>
                  <a:lnTo>
                    <a:pt x="218" y="259"/>
                  </a:lnTo>
                  <a:lnTo>
                    <a:pt x="216" y="264"/>
                  </a:lnTo>
                  <a:lnTo>
                    <a:pt x="216" y="266"/>
                  </a:lnTo>
                  <a:lnTo>
                    <a:pt x="213" y="269"/>
                  </a:lnTo>
                  <a:lnTo>
                    <a:pt x="213" y="271"/>
                  </a:lnTo>
                  <a:lnTo>
                    <a:pt x="211" y="274"/>
                  </a:lnTo>
                  <a:lnTo>
                    <a:pt x="209" y="276"/>
                  </a:lnTo>
                  <a:lnTo>
                    <a:pt x="209" y="279"/>
                  </a:lnTo>
                  <a:lnTo>
                    <a:pt x="206" y="281"/>
                  </a:lnTo>
                  <a:lnTo>
                    <a:pt x="206" y="286"/>
                  </a:lnTo>
                  <a:lnTo>
                    <a:pt x="206" y="286"/>
                  </a:lnTo>
                  <a:lnTo>
                    <a:pt x="204" y="286"/>
                  </a:lnTo>
                  <a:lnTo>
                    <a:pt x="199" y="288"/>
                  </a:lnTo>
                  <a:lnTo>
                    <a:pt x="196" y="288"/>
                  </a:lnTo>
                  <a:lnTo>
                    <a:pt x="196" y="291"/>
                  </a:lnTo>
                  <a:lnTo>
                    <a:pt x="194" y="291"/>
                  </a:lnTo>
                  <a:lnTo>
                    <a:pt x="193" y="293"/>
                  </a:lnTo>
                  <a:lnTo>
                    <a:pt x="189" y="293"/>
                  </a:lnTo>
                  <a:lnTo>
                    <a:pt x="189" y="296"/>
                  </a:lnTo>
                  <a:lnTo>
                    <a:pt x="188" y="296"/>
                  </a:lnTo>
                  <a:lnTo>
                    <a:pt x="185" y="296"/>
                  </a:lnTo>
                  <a:lnTo>
                    <a:pt x="185" y="298"/>
                  </a:lnTo>
                  <a:lnTo>
                    <a:pt x="183" y="298"/>
                  </a:lnTo>
                  <a:lnTo>
                    <a:pt x="180" y="301"/>
                  </a:lnTo>
                  <a:lnTo>
                    <a:pt x="178" y="301"/>
                  </a:lnTo>
                  <a:lnTo>
                    <a:pt x="178" y="301"/>
                  </a:lnTo>
                  <a:lnTo>
                    <a:pt x="175" y="303"/>
                  </a:lnTo>
                  <a:lnTo>
                    <a:pt x="173" y="303"/>
                  </a:lnTo>
                  <a:lnTo>
                    <a:pt x="171" y="303"/>
                  </a:lnTo>
                  <a:lnTo>
                    <a:pt x="171" y="304"/>
                  </a:lnTo>
                  <a:lnTo>
                    <a:pt x="168" y="304"/>
                  </a:lnTo>
                  <a:lnTo>
                    <a:pt x="166" y="304"/>
                  </a:lnTo>
                  <a:lnTo>
                    <a:pt x="163" y="304"/>
                  </a:lnTo>
                  <a:lnTo>
                    <a:pt x="163" y="308"/>
                  </a:lnTo>
                  <a:lnTo>
                    <a:pt x="158" y="308"/>
                  </a:lnTo>
                  <a:lnTo>
                    <a:pt x="156" y="308"/>
                  </a:lnTo>
                  <a:lnTo>
                    <a:pt x="153" y="308"/>
                  </a:lnTo>
                  <a:lnTo>
                    <a:pt x="151" y="309"/>
                  </a:lnTo>
                  <a:lnTo>
                    <a:pt x="151" y="309"/>
                  </a:lnTo>
                  <a:lnTo>
                    <a:pt x="150" y="309"/>
                  </a:lnTo>
                  <a:lnTo>
                    <a:pt x="146" y="309"/>
                  </a:lnTo>
                  <a:lnTo>
                    <a:pt x="145" y="309"/>
                  </a:lnTo>
                  <a:lnTo>
                    <a:pt x="145" y="309"/>
                  </a:lnTo>
                  <a:lnTo>
                    <a:pt x="141" y="309"/>
                  </a:lnTo>
                  <a:lnTo>
                    <a:pt x="140" y="314"/>
                  </a:lnTo>
                  <a:lnTo>
                    <a:pt x="136" y="314"/>
                  </a:lnTo>
                  <a:lnTo>
                    <a:pt x="135" y="314"/>
                  </a:lnTo>
                  <a:lnTo>
                    <a:pt x="135" y="314"/>
                  </a:lnTo>
                  <a:lnTo>
                    <a:pt x="131" y="314"/>
                  </a:lnTo>
                  <a:lnTo>
                    <a:pt x="130" y="314"/>
                  </a:lnTo>
                  <a:lnTo>
                    <a:pt x="128" y="314"/>
                  </a:lnTo>
                  <a:lnTo>
                    <a:pt x="125" y="314"/>
                  </a:lnTo>
                  <a:lnTo>
                    <a:pt x="125" y="314"/>
                  </a:lnTo>
                  <a:lnTo>
                    <a:pt x="123" y="314"/>
                  </a:lnTo>
                  <a:lnTo>
                    <a:pt x="118" y="314"/>
                  </a:lnTo>
                  <a:lnTo>
                    <a:pt x="115" y="314"/>
                  </a:lnTo>
                  <a:lnTo>
                    <a:pt x="113" y="314"/>
                  </a:lnTo>
                  <a:lnTo>
                    <a:pt x="113" y="314"/>
                  </a:lnTo>
                  <a:lnTo>
                    <a:pt x="111" y="314"/>
                  </a:lnTo>
                  <a:lnTo>
                    <a:pt x="108" y="309"/>
                  </a:lnTo>
                  <a:lnTo>
                    <a:pt x="106" y="309"/>
                  </a:lnTo>
                  <a:lnTo>
                    <a:pt x="103" y="309"/>
                  </a:lnTo>
                  <a:lnTo>
                    <a:pt x="103" y="309"/>
                  </a:lnTo>
                  <a:lnTo>
                    <a:pt x="101" y="309"/>
                  </a:lnTo>
                  <a:lnTo>
                    <a:pt x="98" y="309"/>
                  </a:lnTo>
                  <a:lnTo>
                    <a:pt x="96" y="308"/>
                  </a:lnTo>
                  <a:lnTo>
                    <a:pt x="93" y="308"/>
                  </a:lnTo>
                  <a:lnTo>
                    <a:pt x="91" y="308"/>
                  </a:lnTo>
                  <a:lnTo>
                    <a:pt x="91" y="308"/>
                  </a:lnTo>
                  <a:lnTo>
                    <a:pt x="90" y="308"/>
                  </a:lnTo>
                  <a:lnTo>
                    <a:pt x="86" y="304"/>
                  </a:lnTo>
                  <a:lnTo>
                    <a:pt x="85" y="304"/>
                  </a:lnTo>
                  <a:lnTo>
                    <a:pt x="81" y="304"/>
                  </a:lnTo>
                  <a:lnTo>
                    <a:pt x="76" y="303"/>
                  </a:lnTo>
                  <a:lnTo>
                    <a:pt x="75" y="303"/>
                  </a:lnTo>
                  <a:lnTo>
                    <a:pt x="75" y="303"/>
                  </a:lnTo>
                  <a:lnTo>
                    <a:pt x="71" y="301"/>
                  </a:lnTo>
                  <a:lnTo>
                    <a:pt x="70" y="301"/>
                  </a:lnTo>
                  <a:lnTo>
                    <a:pt x="68" y="301"/>
                  </a:lnTo>
                  <a:lnTo>
                    <a:pt x="65" y="298"/>
                  </a:lnTo>
                  <a:lnTo>
                    <a:pt x="63" y="298"/>
                  </a:lnTo>
                  <a:lnTo>
                    <a:pt x="60" y="298"/>
                  </a:lnTo>
                  <a:lnTo>
                    <a:pt x="60" y="296"/>
                  </a:lnTo>
                  <a:lnTo>
                    <a:pt x="58" y="296"/>
                  </a:lnTo>
                  <a:lnTo>
                    <a:pt x="55" y="293"/>
                  </a:lnTo>
                  <a:lnTo>
                    <a:pt x="53" y="293"/>
                  </a:lnTo>
                  <a:lnTo>
                    <a:pt x="51" y="291"/>
                  </a:lnTo>
                  <a:lnTo>
                    <a:pt x="48" y="291"/>
                  </a:lnTo>
                  <a:lnTo>
                    <a:pt x="46" y="288"/>
                  </a:lnTo>
                  <a:lnTo>
                    <a:pt x="46" y="288"/>
                  </a:lnTo>
                  <a:lnTo>
                    <a:pt x="43" y="286"/>
                  </a:lnTo>
                  <a:lnTo>
                    <a:pt x="41" y="286"/>
                  </a:lnTo>
                  <a:lnTo>
                    <a:pt x="36" y="284"/>
                  </a:lnTo>
                  <a:lnTo>
                    <a:pt x="33" y="284"/>
                  </a:lnTo>
                  <a:lnTo>
                    <a:pt x="31" y="281"/>
                  </a:lnTo>
                  <a:lnTo>
                    <a:pt x="30" y="279"/>
                  </a:lnTo>
                  <a:lnTo>
                    <a:pt x="26" y="279"/>
                  </a:lnTo>
                  <a:lnTo>
                    <a:pt x="25" y="276"/>
                  </a:lnTo>
                  <a:lnTo>
                    <a:pt x="25" y="274"/>
                  </a:lnTo>
                  <a:lnTo>
                    <a:pt x="21" y="274"/>
                  </a:lnTo>
                  <a:lnTo>
                    <a:pt x="20" y="271"/>
                  </a:lnTo>
                  <a:lnTo>
                    <a:pt x="16" y="269"/>
                  </a:lnTo>
                  <a:lnTo>
                    <a:pt x="15" y="269"/>
                  </a:lnTo>
                  <a:lnTo>
                    <a:pt x="11" y="266"/>
                  </a:lnTo>
                  <a:lnTo>
                    <a:pt x="10" y="264"/>
                  </a:lnTo>
                  <a:lnTo>
                    <a:pt x="8" y="264"/>
                  </a:lnTo>
                  <a:lnTo>
                    <a:pt x="5" y="259"/>
                  </a:lnTo>
                  <a:lnTo>
                    <a:pt x="3" y="258"/>
                  </a:lnTo>
                  <a:lnTo>
                    <a:pt x="0" y="254"/>
                  </a:lnTo>
                  <a:lnTo>
                    <a:pt x="0" y="254"/>
                  </a:lnTo>
                  <a:lnTo>
                    <a:pt x="0" y="253"/>
                  </a:lnTo>
                  <a:lnTo>
                    <a:pt x="0" y="248"/>
                  </a:lnTo>
                  <a:lnTo>
                    <a:pt x="0" y="241"/>
                  </a:lnTo>
                  <a:lnTo>
                    <a:pt x="0" y="236"/>
                  </a:lnTo>
                  <a:lnTo>
                    <a:pt x="0" y="228"/>
                  </a:lnTo>
                  <a:lnTo>
                    <a:pt x="3" y="223"/>
                  </a:lnTo>
                  <a:lnTo>
                    <a:pt x="3" y="216"/>
                  </a:lnTo>
                  <a:lnTo>
                    <a:pt x="3" y="211"/>
                  </a:lnTo>
                  <a:lnTo>
                    <a:pt x="3" y="203"/>
                  </a:lnTo>
                  <a:lnTo>
                    <a:pt x="5" y="198"/>
                  </a:lnTo>
                  <a:lnTo>
                    <a:pt x="5" y="190"/>
                  </a:lnTo>
                  <a:lnTo>
                    <a:pt x="5" y="185"/>
                  </a:lnTo>
                  <a:lnTo>
                    <a:pt x="8" y="181"/>
                  </a:lnTo>
                  <a:lnTo>
                    <a:pt x="8" y="176"/>
                  </a:lnTo>
                  <a:lnTo>
                    <a:pt x="8" y="168"/>
                  </a:lnTo>
                  <a:lnTo>
                    <a:pt x="10" y="163"/>
                  </a:lnTo>
                  <a:lnTo>
                    <a:pt x="10" y="160"/>
                  </a:lnTo>
                  <a:lnTo>
                    <a:pt x="11" y="151"/>
                  </a:lnTo>
                  <a:lnTo>
                    <a:pt x="11" y="146"/>
                  </a:lnTo>
                  <a:lnTo>
                    <a:pt x="11" y="141"/>
                  </a:lnTo>
                  <a:lnTo>
                    <a:pt x="15" y="138"/>
                  </a:lnTo>
                  <a:lnTo>
                    <a:pt x="15" y="133"/>
                  </a:lnTo>
                  <a:lnTo>
                    <a:pt x="16" y="128"/>
                  </a:lnTo>
                  <a:lnTo>
                    <a:pt x="16" y="123"/>
                  </a:lnTo>
                  <a:lnTo>
                    <a:pt x="20" y="118"/>
                  </a:lnTo>
                  <a:lnTo>
                    <a:pt x="20" y="113"/>
                  </a:lnTo>
                  <a:lnTo>
                    <a:pt x="21" y="111"/>
                  </a:lnTo>
                  <a:lnTo>
                    <a:pt x="21" y="106"/>
                  </a:lnTo>
                  <a:lnTo>
                    <a:pt x="25" y="100"/>
                  </a:lnTo>
                  <a:lnTo>
                    <a:pt x="25" y="95"/>
                  </a:lnTo>
                  <a:lnTo>
                    <a:pt x="26" y="91"/>
                  </a:lnTo>
                  <a:lnTo>
                    <a:pt x="26" y="86"/>
                  </a:lnTo>
                  <a:lnTo>
                    <a:pt x="30" y="85"/>
                  </a:lnTo>
                  <a:lnTo>
                    <a:pt x="30" y="80"/>
                  </a:lnTo>
                  <a:lnTo>
                    <a:pt x="31" y="78"/>
                  </a:lnTo>
                  <a:lnTo>
                    <a:pt x="31" y="73"/>
                  </a:lnTo>
                  <a:lnTo>
                    <a:pt x="33" y="70"/>
                  </a:lnTo>
                  <a:lnTo>
                    <a:pt x="36" y="65"/>
                  </a:lnTo>
                  <a:lnTo>
                    <a:pt x="36" y="63"/>
                  </a:lnTo>
                  <a:lnTo>
                    <a:pt x="41" y="60"/>
                  </a:lnTo>
                  <a:lnTo>
                    <a:pt x="43" y="56"/>
                  </a:lnTo>
                  <a:lnTo>
                    <a:pt x="43" y="53"/>
                  </a:lnTo>
                  <a:lnTo>
                    <a:pt x="46" y="48"/>
                  </a:lnTo>
                  <a:lnTo>
                    <a:pt x="48" y="46"/>
                  </a:lnTo>
                  <a:lnTo>
                    <a:pt x="48" y="43"/>
                  </a:lnTo>
                  <a:lnTo>
                    <a:pt x="51" y="40"/>
                  </a:lnTo>
                  <a:lnTo>
                    <a:pt x="53" y="36"/>
                  </a:lnTo>
                  <a:lnTo>
                    <a:pt x="53" y="35"/>
                  </a:lnTo>
                  <a:lnTo>
                    <a:pt x="55" y="31"/>
                  </a:lnTo>
                  <a:lnTo>
                    <a:pt x="58" y="30"/>
                  </a:lnTo>
                  <a:lnTo>
                    <a:pt x="60" y="26"/>
                  </a:lnTo>
                  <a:lnTo>
                    <a:pt x="60" y="25"/>
                  </a:lnTo>
                  <a:lnTo>
                    <a:pt x="63" y="25"/>
                  </a:lnTo>
                  <a:lnTo>
                    <a:pt x="65" y="21"/>
                  </a:lnTo>
                  <a:lnTo>
                    <a:pt x="68" y="20"/>
                  </a:lnTo>
                  <a:lnTo>
                    <a:pt x="70" y="18"/>
                  </a:lnTo>
                  <a:lnTo>
                    <a:pt x="70" y="15"/>
                  </a:lnTo>
                  <a:lnTo>
                    <a:pt x="71" y="15"/>
                  </a:lnTo>
                  <a:lnTo>
                    <a:pt x="75" y="13"/>
                  </a:lnTo>
                  <a:lnTo>
                    <a:pt x="76" y="10"/>
                  </a:lnTo>
                  <a:lnTo>
                    <a:pt x="81" y="10"/>
                  </a:lnTo>
                  <a:lnTo>
                    <a:pt x="85" y="8"/>
                  </a:lnTo>
                  <a:lnTo>
                    <a:pt x="86" y="8"/>
                  </a:lnTo>
                  <a:lnTo>
                    <a:pt x="90" y="5"/>
                  </a:lnTo>
                  <a:lnTo>
                    <a:pt x="90" y="5"/>
                  </a:lnTo>
                  <a:lnTo>
                    <a:pt x="91" y="3"/>
                  </a:lnTo>
                  <a:lnTo>
                    <a:pt x="93" y="3"/>
                  </a:lnTo>
                  <a:lnTo>
                    <a:pt x="96" y="3"/>
                  </a:lnTo>
                  <a:lnTo>
                    <a:pt x="98" y="0"/>
                  </a:lnTo>
                  <a:lnTo>
                    <a:pt x="101" y="0"/>
                  </a:lnTo>
                  <a:lnTo>
                    <a:pt x="103" y="0"/>
                  </a:lnTo>
                  <a:lnTo>
                    <a:pt x="106" y="0"/>
                  </a:lnTo>
                  <a:lnTo>
                    <a:pt x="108" y="0"/>
                  </a:lnTo>
                  <a:lnTo>
                    <a:pt x="111" y="0"/>
                  </a:lnTo>
                  <a:lnTo>
                    <a:pt x="113" y="0"/>
                  </a:lnTo>
                  <a:lnTo>
                    <a:pt x="115" y="0"/>
                  </a:lnTo>
                  <a:lnTo>
                    <a:pt x="118" y="0"/>
                  </a:lnTo>
                  <a:lnTo>
                    <a:pt x="123" y="0"/>
                  </a:lnTo>
                  <a:lnTo>
                    <a:pt x="125" y="0"/>
                  </a:lnTo>
                  <a:lnTo>
                    <a:pt x="128" y="0"/>
                  </a:lnTo>
                  <a:lnTo>
                    <a:pt x="131" y="0"/>
                  </a:lnTo>
                  <a:lnTo>
                    <a:pt x="135" y="0"/>
                  </a:lnTo>
                  <a:lnTo>
                    <a:pt x="136" y="0"/>
                  </a:lnTo>
                  <a:lnTo>
                    <a:pt x="140" y="0"/>
                  </a:lnTo>
                  <a:lnTo>
                    <a:pt x="141" y="0"/>
                  </a:lnTo>
                  <a:lnTo>
                    <a:pt x="145" y="3"/>
                  </a:lnTo>
                  <a:lnTo>
                    <a:pt x="146" y="3"/>
                  </a:lnTo>
                  <a:lnTo>
                    <a:pt x="151" y="3"/>
                  </a:lnTo>
                  <a:lnTo>
                    <a:pt x="153" y="5"/>
                  </a:lnTo>
                  <a:lnTo>
                    <a:pt x="156" y="5"/>
                  </a:lnTo>
                  <a:lnTo>
                    <a:pt x="158" y="8"/>
                  </a:lnTo>
                  <a:lnTo>
                    <a:pt x="163" y="8"/>
                  </a:lnTo>
                  <a:lnTo>
                    <a:pt x="168" y="10"/>
                  </a:lnTo>
                  <a:lnTo>
                    <a:pt x="171" y="10"/>
                  </a:lnTo>
                  <a:lnTo>
                    <a:pt x="173" y="13"/>
                  </a:lnTo>
                  <a:lnTo>
                    <a:pt x="175" y="15"/>
                  </a:lnTo>
                  <a:lnTo>
                    <a:pt x="180" y="15"/>
                  </a:lnTo>
                  <a:lnTo>
                    <a:pt x="183" y="18"/>
                  </a:lnTo>
                  <a:lnTo>
                    <a:pt x="185" y="20"/>
                  </a:lnTo>
                  <a:lnTo>
                    <a:pt x="189" y="20"/>
                  </a:lnTo>
                  <a:lnTo>
                    <a:pt x="189" y="21"/>
                  </a:lnTo>
                  <a:lnTo>
                    <a:pt x="188" y="20"/>
                  </a:lnTo>
                  <a:close/>
                </a:path>
              </a:pathLst>
            </a:custGeom>
            <a:solidFill>
              <a:srgbClr val="943101"/>
            </a:solidFill>
            <a:ln w="666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576" name="Freeform 8"/>
            <p:cNvSpPr>
              <a:spLocks/>
            </p:cNvSpPr>
            <p:nvPr/>
          </p:nvSpPr>
          <p:spPr bwMode="auto">
            <a:xfrm>
              <a:off x="4495" y="1024"/>
              <a:ext cx="213" cy="288"/>
            </a:xfrm>
            <a:custGeom>
              <a:avLst/>
              <a:gdLst/>
              <a:ahLst/>
              <a:cxnLst>
                <a:cxn ang="0">
                  <a:pos x="190" y="20"/>
                </a:cxn>
                <a:cxn ang="0">
                  <a:pos x="195" y="34"/>
                </a:cxn>
                <a:cxn ang="0">
                  <a:pos x="200" y="50"/>
                </a:cxn>
                <a:cxn ang="0">
                  <a:pos x="205" y="65"/>
                </a:cxn>
                <a:cxn ang="0">
                  <a:pos x="206" y="80"/>
                </a:cxn>
                <a:cxn ang="0">
                  <a:pos x="210" y="93"/>
                </a:cxn>
                <a:cxn ang="0">
                  <a:pos x="210" y="108"/>
                </a:cxn>
                <a:cxn ang="0">
                  <a:pos x="213" y="123"/>
                </a:cxn>
                <a:cxn ang="0">
                  <a:pos x="210" y="137"/>
                </a:cxn>
                <a:cxn ang="0">
                  <a:pos x="210" y="152"/>
                </a:cxn>
                <a:cxn ang="0">
                  <a:pos x="205" y="167"/>
                </a:cxn>
                <a:cxn ang="0">
                  <a:pos x="201" y="178"/>
                </a:cxn>
                <a:cxn ang="0">
                  <a:pos x="196" y="190"/>
                </a:cxn>
                <a:cxn ang="0">
                  <a:pos x="191" y="205"/>
                </a:cxn>
                <a:cxn ang="0">
                  <a:pos x="185" y="218"/>
                </a:cxn>
                <a:cxn ang="0">
                  <a:pos x="175" y="230"/>
                </a:cxn>
                <a:cxn ang="0">
                  <a:pos x="168" y="245"/>
                </a:cxn>
                <a:cxn ang="0">
                  <a:pos x="158" y="257"/>
                </a:cxn>
                <a:cxn ang="0">
                  <a:pos x="148" y="270"/>
                </a:cxn>
                <a:cxn ang="0">
                  <a:pos x="137" y="282"/>
                </a:cxn>
                <a:cxn ang="0">
                  <a:pos x="135" y="282"/>
                </a:cxn>
                <a:cxn ang="0">
                  <a:pos x="130" y="283"/>
                </a:cxn>
                <a:cxn ang="0">
                  <a:pos x="128" y="287"/>
                </a:cxn>
                <a:cxn ang="0">
                  <a:pos x="123" y="288"/>
                </a:cxn>
                <a:cxn ang="0">
                  <a:pos x="118" y="288"/>
                </a:cxn>
                <a:cxn ang="0">
                  <a:pos x="113" y="288"/>
                </a:cxn>
                <a:cxn ang="0">
                  <a:pos x="108" y="288"/>
                </a:cxn>
                <a:cxn ang="0">
                  <a:pos x="102" y="288"/>
                </a:cxn>
                <a:cxn ang="0">
                  <a:pos x="93" y="288"/>
                </a:cxn>
                <a:cxn ang="0">
                  <a:pos x="88" y="288"/>
                </a:cxn>
                <a:cxn ang="0">
                  <a:pos x="82" y="287"/>
                </a:cxn>
                <a:cxn ang="0">
                  <a:pos x="75" y="287"/>
                </a:cxn>
                <a:cxn ang="0">
                  <a:pos x="65" y="283"/>
                </a:cxn>
                <a:cxn ang="0">
                  <a:pos x="55" y="282"/>
                </a:cxn>
                <a:cxn ang="0">
                  <a:pos x="48" y="278"/>
                </a:cxn>
                <a:cxn ang="0">
                  <a:pos x="38" y="273"/>
                </a:cxn>
                <a:cxn ang="0">
                  <a:pos x="28" y="272"/>
                </a:cxn>
                <a:cxn ang="0">
                  <a:pos x="20" y="267"/>
                </a:cxn>
                <a:cxn ang="0">
                  <a:pos x="10" y="262"/>
                </a:cxn>
                <a:cxn ang="0">
                  <a:pos x="0" y="260"/>
                </a:cxn>
                <a:cxn ang="0">
                  <a:pos x="0" y="233"/>
                </a:cxn>
                <a:cxn ang="0">
                  <a:pos x="0" y="205"/>
                </a:cxn>
                <a:cxn ang="0">
                  <a:pos x="3" y="178"/>
                </a:cxn>
                <a:cxn ang="0">
                  <a:pos x="5" y="153"/>
                </a:cxn>
                <a:cxn ang="0">
                  <a:pos x="7" y="128"/>
                </a:cxn>
                <a:cxn ang="0">
                  <a:pos x="12" y="108"/>
                </a:cxn>
                <a:cxn ang="0">
                  <a:pos x="20" y="87"/>
                </a:cxn>
                <a:cxn ang="0">
                  <a:pos x="25" y="70"/>
                </a:cxn>
                <a:cxn ang="0">
                  <a:pos x="32" y="55"/>
                </a:cxn>
                <a:cxn ang="0">
                  <a:pos x="43" y="42"/>
                </a:cxn>
                <a:cxn ang="0">
                  <a:pos x="50" y="29"/>
                </a:cxn>
                <a:cxn ang="0">
                  <a:pos x="63" y="20"/>
                </a:cxn>
                <a:cxn ang="0">
                  <a:pos x="75" y="12"/>
                </a:cxn>
                <a:cxn ang="0">
                  <a:pos x="87" y="5"/>
                </a:cxn>
                <a:cxn ang="0">
                  <a:pos x="98" y="4"/>
                </a:cxn>
                <a:cxn ang="0">
                  <a:pos x="115" y="0"/>
                </a:cxn>
                <a:cxn ang="0">
                  <a:pos x="130" y="0"/>
                </a:cxn>
                <a:cxn ang="0">
                  <a:pos x="148" y="0"/>
                </a:cxn>
                <a:cxn ang="0">
                  <a:pos x="163" y="4"/>
                </a:cxn>
                <a:cxn ang="0">
                  <a:pos x="185" y="10"/>
                </a:cxn>
              </a:cxnLst>
              <a:rect l="0" t="0" r="r" b="b"/>
              <a:pathLst>
                <a:path w="213" h="288">
                  <a:moveTo>
                    <a:pt x="185" y="10"/>
                  </a:moveTo>
                  <a:lnTo>
                    <a:pt x="185" y="12"/>
                  </a:lnTo>
                  <a:lnTo>
                    <a:pt x="188" y="15"/>
                  </a:lnTo>
                  <a:lnTo>
                    <a:pt x="188" y="17"/>
                  </a:lnTo>
                  <a:lnTo>
                    <a:pt x="190" y="20"/>
                  </a:lnTo>
                  <a:lnTo>
                    <a:pt x="190" y="25"/>
                  </a:lnTo>
                  <a:lnTo>
                    <a:pt x="191" y="27"/>
                  </a:lnTo>
                  <a:lnTo>
                    <a:pt x="191" y="29"/>
                  </a:lnTo>
                  <a:lnTo>
                    <a:pt x="195" y="32"/>
                  </a:lnTo>
                  <a:lnTo>
                    <a:pt x="195" y="34"/>
                  </a:lnTo>
                  <a:lnTo>
                    <a:pt x="196" y="39"/>
                  </a:lnTo>
                  <a:lnTo>
                    <a:pt x="196" y="42"/>
                  </a:lnTo>
                  <a:lnTo>
                    <a:pt x="196" y="44"/>
                  </a:lnTo>
                  <a:lnTo>
                    <a:pt x="200" y="47"/>
                  </a:lnTo>
                  <a:lnTo>
                    <a:pt x="200" y="50"/>
                  </a:lnTo>
                  <a:lnTo>
                    <a:pt x="201" y="53"/>
                  </a:lnTo>
                  <a:lnTo>
                    <a:pt x="201" y="58"/>
                  </a:lnTo>
                  <a:lnTo>
                    <a:pt x="201" y="60"/>
                  </a:lnTo>
                  <a:lnTo>
                    <a:pt x="205" y="63"/>
                  </a:lnTo>
                  <a:lnTo>
                    <a:pt x="205" y="65"/>
                  </a:lnTo>
                  <a:lnTo>
                    <a:pt x="205" y="67"/>
                  </a:lnTo>
                  <a:lnTo>
                    <a:pt x="205" y="72"/>
                  </a:lnTo>
                  <a:lnTo>
                    <a:pt x="206" y="75"/>
                  </a:lnTo>
                  <a:lnTo>
                    <a:pt x="206" y="77"/>
                  </a:lnTo>
                  <a:lnTo>
                    <a:pt x="206" y="80"/>
                  </a:lnTo>
                  <a:lnTo>
                    <a:pt x="206" y="82"/>
                  </a:lnTo>
                  <a:lnTo>
                    <a:pt x="206" y="85"/>
                  </a:lnTo>
                  <a:lnTo>
                    <a:pt x="210" y="87"/>
                  </a:lnTo>
                  <a:lnTo>
                    <a:pt x="210" y="92"/>
                  </a:lnTo>
                  <a:lnTo>
                    <a:pt x="210" y="93"/>
                  </a:lnTo>
                  <a:lnTo>
                    <a:pt x="210" y="98"/>
                  </a:lnTo>
                  <a:lnTo>
                    <a:pt x="210" y="102"/>
                  </a:lnTo>
                  <a:lnTo>
                    <a:pt x="210" y="103"/>
                  </a:lnTo>
                  <a:lnTo>
                    <a:pt x="210" y="107"/>
                  </a:lnTo>
                  <a:lnTo>
                    <a:pt x="210" y="108"/>
                  </a:lnTo>
                  <a:lnTo>
                    <a:pt x="210" y="113"/>
                  </a:lnTo>
                  <a:lnTo>
                    <a:pt x="213" y="115"/>
                  </a:lnTo>
                  <a:lnTo>
                    <a:pt x="213" y="118"/>
                  </a:lnTo>
                  <a:lnTo>
                    <a:pt x="213" y="120"/>
                  </a:lnTo>
                  <a:lnTo>
                    <a:pt x="213" y="123"/>
                  </a:lnTo>
                  <a:lnTo>
                    <a:pt x="213" y="125"/>
                  </a:lnTo>
                  <a:lnTo>
                    <a:pt x="210" y="128"/>
                  </a:lnTo>
                  <a:lnTo>
                    <a:pt x="210" y="130"/>
                  </a:lnTo>
                  <a:lnTo>
                    <a:pt x="210" y="135"/>
                  </a:lnTo>
                  <a:lnTo>
                    <a:pt x="210" y="137"/>
                  </a:lnTo>
                  <a:lnTo>
                    <a:pt x="210" y="140"/>
                  </a:lnTo>
                  <a:lnTo>
                    <a:pt x="210" y="142"/>
                  </a:lnTo>
                  <a:lnTo>
                    <a:pt x="210" y="147"/>
                  </a:lnTo>
                  <a:lnTo>
                    <a:pt x="210" y="148"/>
                  </a:lnTo>
                  <a:lnTo>
                    <a:pt x="210" y="152"/>
                  </a:lnTo>
                  <a:lnTo>
                    <a:pt x="206" y="153"/>
                  </a:lnTo>
                  <a:lnTo>
                    <a:pt x="206" y="157"/>
                  </a:lnTo>
                  <a:lnTo>
                    <a:pt x="206" y="158"/>
                  </a:lnTo>
                  <a:lnTo>
                    <a:pt x="206" y="162"/>
                  </a:lnTo>
                  <a:lnTo>
                    <a:pt x="205" y="167"/>
                  </a:lnTo>
                  <a:lnTo>
                    <a:pt x="205" y="168"/>
                  </a:lnTo>
                  <a:lnTo>
                    <a:pt x="205" y="170"/>
                  </a:lnTo>
                  <a:lnTo>
                    <a:pt x="205" y="173"/>
                  </a:lnTo>
                  <a:lnTo>
                    <a:pt x="201" y="175"/>
                  </a:lnTo>
                  <a:lnTo>
                    <a:pt x="201" y="178"/>
                  </a:lnTo>
                  <a:lnTo>
                    <a:pt x="201" y="180"/>
                  </a:lnTo>
                  <a:lnTo>
                    <a:pt x="200" y="183"/>
                  </a:lnTo>
                  <a:lnTo>
                    <a:pt x="200" y="185"/>
                  </a:lnTo>
                  <a:lnTo>
                    <a:pt x="200" y="188"/>
                  </a:lnTo>
                  <a:lnTo>
                    <a:pt x="196" y="190"/>
                  </a:lnTo>
                  <a:lnTo>
                    <a:pt x="196" y="195"/>
                  </a:lnTo>
                  <a:lnTo>
                    <a:pt x="195" y="197"/>
                  </a:lnTo>
                  <a:lnTo>
                    <a:pt x="195" y="200"/>
                  </a:lnTo>
                  <a:lnTo>
                    <a:pt x="191" y="202"/>
                  </a:lnTo>
                  <a:lnTo>
                    <a:pt x="191" y="205"/>
                  </a:lnTo>
                  <a:lnTo>
                    <a:pt x="190" y="207"/>
                  </a:lnTo>
                  <a:lnTo>
                    <a:pt x="190" y="212"/>
                  </a:lnTo>
                  <a:lnTo>
                    <a:pt x="188" y="213"/>
                  </a:lnTo>
                  <a:lnTo>
                    <a:pt x="188" y="217"/>
                  </a:lnTo>
                  <a:lnTo>
                    <a:pt x="185" y="218"/>
                  </a:lnTo>
                  <a:lnTo>
                    <a:pt x="185" y="222"/>
                  </a:lnTo>
                  <a:lnTo>
                    <a:pt x="183" y="223"/>
                  </a:lnTo>
                  <a:lnTo>
                    <a:pt x="183" y="227"/>
                  </a:lnTo>
                  <a:lnTo>
                    <a:pt x="180" y="228"/>
                  </a:lnTo>
                  <a:lnTo>
                    <a:pt x="175" y="230"/>
                  </a:lnTo>
                  <a:lnTo>
                    <a:pt x="175" y="233"/>
                  </a:lnTo>
                  <a:lnTo>
                    <a:pt x="173" y="235"/>
                  </a:lnTo>
                  <a:lnTo>
                    <a:pt x="170" y="238"/>
                  </a:lnTo>
                  <a:lnTo>
                    <a:pt x="170" y="243"/>
                  </a:lnTo>
                  <a:lnTo>
                    <a:pt x="168" y="245"/>
                  </a:lnTo>
                  <a:lnTo>
                    <a:pt x="167" y="248"/>
                  </a:lnTo>
                  <a:lnTo>
                    <a:pt x="167" y="250"/>
                  </a:lnTo>
                  <a:lnTo>
                    <a:pt x="163" y="252"/>
                  </a:lnTo>
                  <a:lnTo>
                    <a:pt x="162" y="255"/>
                  </a:lnTo>
                  <a:lnTo>
                    <a:pt x="158" y="257"/>
                  </a:lnTo>
                  <a:lnTo>
                    <a:pt x="157" y="260"/>
                  </a:lnTo>
                  <a:lnTo>
                    <a:pt x="157" y="262"/>
                  </a:lnTo>
                  <a:lnTo>
                    <a:pt x="153" y="265"/>
                  </a:lnTo>
                  <a:lnTo>
                    <a:pt x="152" y="267"/>
                  </a:lnTo>
                  <a:lnTo>
                    <a:pt x="148" y="270"/>
                  </a:lnTo>
                  <a:lnTo>
                    <a:pt x="147" y="272"/>
                  </a:lnTo>
                  <a:lnTo>
                    <a:pt x="145" y="273"/>
                  </a:lnTo>
                  <a:lnTo>
                    <a:pt x="140" y="277"/>
                  </a:lnTo>
                  <a:lnTo>
                    <a:pt x="137" y="278"/>
                  </a:lnTo>
                  <a:lnTo>
                    <a:pt x="137" y="282"/>
                  </a:lnTo>
                  <a:lnTo>
                    <a:pt x="135" y="282"/>
                  </a:lnTo>
                  <a:lnTo>
                    <a:pt x="135" y="282"/>
                  </a:lnTo>
                  <a:lnTo>
                    <a:pt x="135" y="282"/>
                  </a:lnTo>
                  <a:lnTo>
                    <a:pt x="135" y="282"/>
                  </a:lnTo>
                  <a:lnTo>
                    <a:pt x="135" y="282"/>
                  </a:lnTo>
                  <a:lnTo>
                    <a:pt x="132" y="283"/>
                  </a:lnTo>
                  <a:lnTo>
                    <a:pt x="132" y="283"/>
                  </a:lnTo>
                  <a:lnTo>
                    <a:pt x="132" y="283"/>
                  </a:lnTo>
                  <a:lnTo>
                    <a:pt x="130" y="283"/>
                  </a:lnTo>
                  <a:lnTo>
                    <a:pt x="130" y="283"/>
                  </a:lnTo>
                  <a:lnTo>
                    <a:pt x="130" y="283"/>
                  </a:lnTo>
                  <a:lnTo>
                    <a:pt x="130" y="287"/>
                  </a:lnTo>
                  <a:lnTo>
                    <a:pt x="128" y="287"/>
                  </a:lnTo>
                  <a:lnTo>
                    <a:pt x="128" y="287"/>
                  </a:lnTo>
                  <a:lnTo>
                    <a:pt x="128" y="287"/>
                  </a:lnTo>
                  <a:lnTo>
                    <a:pt x="125" y="287"/>
                  </a:lnTo>
                  <a:lnTo>
                    <a:pt x="125" y="287"/>
                  </a:lnTo>
                  <a:lnTo>
                    <a:pt x="125" y="287"/>
                  </a:lnTo>
                  <a:lnTo>
                    <a:pt x="123" y="287"/>
                  </a:lnTo>
                  <a:lnTo>
                    <a:pt x="123" y="288"/>
                  </a:lnTo>
                  <a:lnTo>
                    <a:pt x="123" y="288"/>
                  </a:lnTo>
                  <a:lnTo>
                    <a:pt x="120" y="288"/>
                  </a:lnTo>
                  <a:lnTo>
                    <a:pt x="120" y="288"/>
                  </a:lnTo>
                  <a:lnTo>
                    <a:pt x="120" y="288"/>
                  </a:lnTo>
                  <a:lnTo>
                    <a:pt x="118" y="288"/>
                  </a:lnTo>
                  <a:lnTo>
                    <a:pt x="118" y="288"/>
                  </a:lnTo>
                  <a:lnTo>
                    <a:pt x="115" y="288"/>
                  </a:lnTo>
                  <a:lnTo>
                    <a:pt x="115" y="288"/>
                  </a:lnTo>
                  <a:lnTo>
                    <a:pt x="115" y="288"/>
                  </a:lnTo>
                  <a:lnTo>
                    <a:pt x="113" y="288"/>
                  </a:lnTo>
                  <a:lnTo>
                    <a:pt x="113" y="288"/>
                  </a:lnTo>
                  <a:lnTo>
                    <a:pt x="110" y="288"/>
                  </a:lnTo>
                  <a:lnTo>
                    <a:pt x="110" y="288"/>
                  </a:lnTo>
                  <a:lnTo>
                    <a:pt x="108" y="288"/>
                  </a:lnTo>
                  <a:lnTo>
                    <a:pt x="108" y="288"/>
                  </a:lnTo>
                  <a:lnTo>
                    <a:pt x="108" y="288"/>
                  </a:lnTo>
                  <a:lnTo>
                    <a:pt x="103" y="288"/>
                  </a:lnTo>
                  <a:lnTo>
                    <a:pt x="103" y="288"/>
                  </a:lnTo>
                  <a:lnTo>
                    <a:pt x="102" y="288"/>
                  </a:lnTo>
                  <a:lnTo>
                    <a:pt x="102" y="288"/>
                  </a:lnTo>
                  <a:lnTo>
                    <a:pt x="98" y="288"/>
                  </a:lnTo>
                  <a:lnTo>
                    <a:pt x="98" y="288"/>
                  </a:lnTo>
                  <a:lnTo>
                    <a:pt x="97" y="288"/>
                  </a:lnTo>
                  <a:lnTo>
                    <a:pt x="97" y="288"/>
                  </a:lnTo>
                  <a:lnTo>
                    <a:pt x="93" y="288"/>
                  </a:lnTo>
                  <a:lnTo>
                    <a:pt x="93" y="288"/>
                  </a:lnTo>
                  <a:lnTo>
                    <a:pt x="92" y="288"/>
                  </a:lnTo>
                  <a:lnTo>
                    <a:pt x="92" y="288"/>
                  </a:lnTo>
                  <a:lnTo>
                    <a:pt x="88" y="288"/>
                  </a:lnTo>
                  <a:lnTo>
                    <a:pt x="88" y="288"/>
                  </a:lnTo>
                  <a:lnTo>
                    <a:pt x="87" y="288"/>
                  </a:lnTo>
                  <a:lnTo>
                    <a:pt x="87" y="288"/>
                  </a:lnTo>
                  <a:lnTo>
                    <a:pt x="85" y="287"/>
                  </a:lnTo>
                  <a:lnTo>
                    <a:pt x="82" y="287"/>
                  </a:lnTo>
                  <a:lnTo>
                    <a:pt x="82" y="287"/>
                  </a:lnTo>
                  <a:lnTo>
                    <a:pt x="80" y="287"/>
                  </a:lnTo>
                  <a:lnTo>
                    <a:pt x="80" y="287"/>
                  </a:lnTo>
                  <a:lnTo>
                    <a:pt x="77" y="287"/>
                  </a:lnTo>
                  <a:lnTo>
                    <a:pt x="75" y="287"/>
                  </a:lnTo>
                  <a:lnTo>
                    <a:pt x="75" y="287"/>
                  </a:lnTo>
                  <a:lnTo>
                    <a:pt x="72" y="283"/>
                  </a:lnTo>
                  <a:lnTo>
                    <a:pt x="72" y="283"/>
                  </a:lnTo>
                  <a:lnTo>
                    <a:pt x="68" y="283"/>
                  </a:lnTo>
                  <a:lnTo>
                    <a:pt x="65" y="283"/>
                  </a:lnTo>
                  <a:lnTo>
                    <a:pt x="65" y="283"/>
                  </a:lnTo>
                  <a:lnTo>
                    <a:pt x="63" y="283"/>
                  </a:lnTo>
                  <a:lnTo>
                    <a:pt x="60" y="282"/>
                  </a:lnTo>
                  <a:lnTo>
                    <a:pt x="60" y="282"/>
                  </a:lnTo>
                  <a:lnTo>
                    <a:pt x="58" y="282"/>
                  </a:lnTo>
                  <a:lnTo>
                    <a:pt x="55" y="282"/>
                  </a:lnTo>
                  <a:lnTo>
                    <a:pt x="55" y="282"/>
                  </a:lnTo>
                  <a:lnTo>
                    <a:pt x="53" y="278"/>
                  </a:lnTo>
                  <a:lnTo>
                    <a:pt x="50" y="278"/>
                  </a:lnTo>
                  <a:lnTo>
                    <a:pt x="50" y="278"/>
                  </a:lnTo>
                  <a:lnTo>
                    <a:pt x="48" y="278"/>
                  </a:lnTo>
                  <a:lnTo>
                    <a:pt x="47" y="277"/>
                  </a:lnTo>
                  <a:lnTo>
                    <a:pt x="47" y="277"/>
                  </a:lnTo>
                  <a:lnTo>
                    <a:pt x="43" y="277"/>
                  </a:lnTo>
                  <a:lnTo>
                    <a:pt x="42" y="277"/>
                  </a:lnTo>
                  <a:lnTo>
                    <a:pt x="38" y="273"/>
                  </a:lnTo>
                  <a:lnTo>
                    <a:pt x="38" y="273"/>
                  </a:lnTo>
                  <a:lnTo>
                    <a:pt x="37" y="273"/>
                  </a:lnTo>
                  <a:lnTo>
                    <a:pt x="32" y="272"/>
                  </a:lnTo>
                  <a:lnTo>
                    <a:pt x="28" y="272"/>
                  </a:lnTo>
                  <a:lnTo>
                    <a:pt x="28" y="272"/>
                  </a:lnTo>
                  <a:lnTo>
                    <a:pt x="27" y="272"/>
                  </a:lnTo>
                  <a:lnTo>
                    <a:pt x="25" y="270"/>
                  </a:lnTo>
                  <a:lnTo>
                    <a:pt x="22" y="270"/>
                  </a:lnTo>
                  <a:lnTo>
                    <a:pt x="22" y="270"/>
                  </a:lnTo>
                  <a:lnTo>
                    <a:pt x="20" y="267"/>
                  </a:lnTo>
                  <a:lnTo>
                    <a:pt x="17" y="267"/>
                  </a:lnTo>
                  <a:lnTo>
                    <a:pt x="15" y="267"/>
                  </a:lnTo>
                  <a:lnTo>
                    <a:pt x="12" y="265"/>
                  </a:lnTo>
                  <a:lnTo>
                    <a:pt x="12" y="265"/>
                  </a:lnTo>
                  <a:lnTo>
                    <a:pt x="10" y="262"/>
                  </a:lnTo>
                  <a:lnTo>
                    <a:pt x="7" y="262"/>
                  </a:lnTo>
                  <a:lnTo>
                    <a:pt x="5" y="262"/>
                  </a:lnTo>
                  <a:lnTo>
                    <a:pt x="3" y="260"/>
                  </a:lnTo>
                  <a:lnTo>
                    <a:pt x="0" y="260"/>
                  </a:lnTo>
                  <a:lnTo>
                    <a:pt x="0" y="260"/>
                  </a:lnTo>
                  <a:lnTo>
                    <a:pt x="0" y="260"/>
                  </a:lnTo>
                  <a:lnTo>
                    <a:pt x="0" y="252"/>
                  </a:lnTo>
                  <a:lnTo>
                    <a:pt x="0" y="248"/>
                  </a:lnTo>
                  <a:lnTo>
                    <a:pt x="0" y="238"/>
                  </a:lnTo>
                  <a:lnTo>
                    <a:pt x="0" y="233"/>
                  </a:lnTo>
                  <a:lnTo>
                    <a:pt x="0" y="227"/>
                  </a:lnTo>
                  <a:lnTo>
                    <a:pt x="0" y="222"/>
                  </a:lnTo>
                  <a:lnTo>
                    <a:pt x="0" y="217"/>
                  </a:lnTo>
                  <a:lnTo>
                    <a:pt x="0" y="212"/>
                  </a:lnTo>
                  <a:lnTo>
                    <a:pt x="0" y="205"/>
                  </a:lnTo>
                  <a:lnTo>
                    <a:pt x="0" y="200"/>
                  </a:lnTo>
                  <a:lnTo>
                    <a:pt x="0" y="195"/>
                  </a:lnTo>
                  <a:lnTo>
                    <a:pt x="0" y="188"/>
                  </a:lnTo>
                  <a:lnTo>
                    <a:pt x="3" y="183"/>
                  </a:lnTo>
                  <a:lnTo>
                    <a:pt x="3" y="178"/>
                  </a:lnTo>
                  <a:lnTo>
                    <a:pt x="3" y="173"/>
                  </a:lnTo>
                  <a:lnTo>
                    <a:pt x="3" y="167"/>
                  </a:lnTo>
                  <a:lnTo>
                    <a:pt x="3" y="163"/>
                  </a:lnTo>
                  <a:lnTo>
                    <a:pt x="5" y="158"/>
                  </a:lnTo>
                  <a:lnTo>
                    <a:pt x="5" y="153"/>
                  </a:lnTo>
                  <a:lnTo>
                    <a:pt x="5" y="148"/>
                  </a:lnTo>
                  <a:lnTo>
                    <a:pt x="5" y="142"/>
                  </a:lnTo>
                  <a:lnTo>
                    <a:pt x="7" y="137"/>
                  </a:lnTo>
                  <a:lnTo>
                    <a:pt x="7" y="132"/>
                  </a:lnTo>
                  <a:lnTo>
                    <a:pt x="7" y="128"/>
                  </a:lnTo>
                  <a:lnTo>
                    <a:pt x="10" y="125"/>
                  </a:lnTo>
                  <a:lnTo>
                    <a:pt x="10" y="120"/>
                  </a:lnTo>
                  <a:lnTo>
                    <a:pt x="12" y="115"/>
                  </a:lnTo>
                  <a:lnTo>
                    <a:pt x="12" y="113"/>
                  </a:lnTo>
                  <a:lnTo>
                    <a:pt x="12" y="108"/>
                  </a:lnTo>
                  <a:lnTo>
                    <a:pt x="15" y="103"/>
                  </a:lnTo>
                  <a:lnTo>
                    <a:pt x="15" y="102"/>
                  </a:lnTo>
                  <a:lnTo>
                    <a:pt x="17" y="93"/>
                  </a:lnTo>
                  <a:lnTo>
                    <a:pt x="17" y="92"/>
                  </a:lnTo>
                  <a:lnTo>
                    <a:pt x="20" y="87"/>
                  </a:lnTo>
                  <a:lnTo>
                    <a:pt x="20" y="85"/>
                  </a:lnTo>
                  <a:lnTo>
                    <a:pt x="22" y="80"/>
                  </a:lnTo>
                  <a:lnTo>
                    <a:pt x="22" y="77"/>
                  </a:lnTo>
                  <a:lnTo>
                    <a:pt x="25" y="75"/>
                  </a:lnTo>
                  <a:lnTo>
                    <a:pt x="25" y="70"/>
                  </a:lnTo>
                  <a:lnTo>
                    <a:pt x="27" y="67"/>
                  </a:lnTo>
                  <a:lnTo>
                    <a:pt x="27" y="65"/>
                  </a:lnTo>
                  <a:lnTo>
                    <a:pt x="28" y="60"/>
                  </a:lnTo>
                  <a:lnTo>
                    <a:pt x="32" y="58"/>
                  </a:lnTo>
                  <a:lnTo>
                    <a:pt x="32" y="55"/>
                  </a:lnTo>
                  <a:lnTo>
                    <a:pt x="37" y="53"/>
                  </a:lnTo>
                  <a:lnTo>
                    <a:pt x="38" y="50"/>
                  </a:lnTo>
                  <a:lnTo>
                    <a:pt x="38" y="47"/>
                  </a:lnTo>
                  <a:lnTo>
                    <a:pt x="42" y="44"/>
                  </a:lnTo>
                  <a:lnTo>
                    <a:pt x="43" y="42"/>
                  </a:lnTo>
                  <a:lnTo>
                    <a:pt x="43" y="39"/>
                  </a:lnTo>
                  <a:lnTo>
                    <a:pt x="47" y="37"/>
                  </a:lnTo>
                  <a:lnTo>
                    <a:pt x="48" y="34"/>
                  </a:lnTo>
                  <a:lnTo>
                    <a:pt x="50" y="32"/>
                  </a:lnTo>
                  <a:lnTo>
                    <a:pt x="50" y="29"/>
                  </a:lnTo>
                  <a:lnTo>
                    <a:pt x="53" y="27"/>
                  </a:lnTo>
                  <a:lnTo>
                    <a:pt x="55" y="25"/>
                  </a:lnTo>
                  <a:lnTo>
                    <a:pt x="58" y="22"/>
                  </a:lnTo>
                  <a:lnTo>
                    <a:pt x="60" y="22"/>
                  </a:lnTo>
                  <a:lnTo>
                    <a:pt x="63" y="20"/>
                  </a:lnTo>
                  <a:lnTo>
                    <a:pt x="65" y="17"/>
                  </a:lnTo>
                  <a:lnTo>
                    <a:pt x="65" y="17"/>
                  </a:lnTo>
                  <a:lnTo>
                    <a:pt x="68" y="15"/>
                  </a:lnTo>
                  <a:lnTo>
                    <a:pt x="72" y="12"/>
                  </a:lnTo>
                  <a:lnTo>
                    <a:pt x="75" y="12"/>
                  </a:lnTo>
                  <a:lnTo>
                    <a:pt x="77" y="10"/>
                  </a:lnTo>
                  <a:lnTo>
                    <a:pt x="80" y="10"/>
                  </a:lnTo>
                  <a:lnTo>
                    <a:pt x="82" y="7"/>
                  </a:lnTo>
                  <a:lnTo>
                    <a:pt x="85" y="7"/>
                  </a:lnTo>
                  <a:lnTo>
                    <a:pt x="87" y="5"/>
                  </a:lnTo>
                  <a:lnTo>
                    <a:pt x="88" y="5"/>
                  </a:lnTo>
                  <a:lnTo>
                    <a:pt x="92" y="5"/>
                  </a:lnTo>
                  <a:lnTo>
                    <a:pt x="93" y="4"/>
                  </a:lnTo>
                  <a:lnTo>
                    <a:pt x="97" y="4"/>
                  </a:lnTo>
                  <a:lnTo>
                    <a:pt x="98" y="4"/>
                  </a:lnTo>
                  <a:lnTo>
                    <a:pt x="102" y="0"/>
                  </a:lnTo>
                  <a:lnTo>
                    <a:pt x="108" y="0"/>
                  </a:lnTo>
                  <a:lnTo>
                    <a:pt x="110" y="0"/>
                  </a:lnTo>
                  <a:lnTo>
                    <a:pt x="113" y="0"/>
                  </a:lnTo>
                  <a:lnTo>
                    <a:pt x="115" y="0"/>
                  </a:lnTo>
                  <a:lnTo>
                    <a:pt x="118" y="0"/>
                  </a:lnTo>
                  <a:lnTo>
                    <a:pt x="120" y="0"/>
                  </a:lnTo>
                  <a:lnTo>
                    <a:pt x="125" y="0"/>
                  </a:lnTo>
                  <a:lnTo>
                    <a:pt x="128" y="0"/>
                  </a:lnTo>
                  <a:lnTo>
                    <a:pt x="130" y="0"/>
                  </a:lnTo>
                  <a:lnTo>
                    <a:pt x="132" y="0"/>
                  </a:lnTo>
                  <a:lnTo>
                    <a:pt x="137" y="0"/>
                  </a:lnTo>
                  <a:lnTo>
                    <a:pt x="140" y="0"/>
                  </a:lnTo>
                  <a:lnTo>
                    <a:pt x="145" y="0"/>
                  </a:lnTo>
                  <a:lnTo>
                    <a:pt x="148" y="0"/>
                  </a:lnTo>
                  <a:lnTo>
                    <a:pt x="152" y="0"/>
                  </a:lnTo>
                  <a:lnTo>
                    <a:pt x="153" y="4"/>
                  </a:lnTo>
                  <a:lnTo>
                    <a:pt x="158" y="4"/>
                  </a:lnTo>
                  <a:lnTo>
                    <a:pt x="162" y="4"/>
                  </a:lnTo>
                  <a:lnTo>
                    <a:pt x="163" y="4"/>
                  </a:lnTo>
                  <a:lnTo>
                    <a:pt x="168" y="5"/>
                  </a:lnTo>
                  <a:lnTo>
                    <a:pt x="170" y="5"/>
                  </a:lnTo>
                  <a:lnTo>
                    <a:pt x="175" y="7"/>
                  </a:lnTo>
                  <a:lnTo>
                    <a:pt x="180" y="7"/>
                  </a:lnTo>
                  <a:lnTo>
                    <a:pt x="185" y="10"/>
                  </a:lnTo>
                  <a:lnTo>
                    <a:pt x="185" y="10"/>
                  </a:lnTo>
                  <a:close/>
                </a:path>
              </a:pathLst>
            </a:custGeom>
            <a:solidFill>
              <a:srgbClr val="943101"/>
            </a:solidFill>
            <a:ln w="666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577" name="Freeform 9"/>
            <p:cNvSpPr>
              <a:spLocks/>
            </p:cNvSpPr>
            <p:nvPr/>
          </p:nvSpPr>
          <p:spPr bwMode="auto">
            <a:xfrm>
              <a:off x="4695" y="1262"/>
              <a:ext cx="193" cy="273"/>
            </a:xfrm>
            <a:custGeom>
              <a:avLst/>
              <a:gdLst/>
              <a:ahLst/>
              <a:cxnLst>
                <a:cxn ang="0">
                  <a:pos x="153" y="10"/>
                </a:cxn>
                <a:cxn ang="0">
                  <a:pos x="163" y="19"/>
                </a:cxn>
                <a:cxn ang="0">
                  <a:pos x="168" y="32"/>
                </a:cxn>
                <a:cxn ang="0">
                  <a:pos x="175" y="44"/>
                </a:cxn>
                <a:cxn ang="0">
                  <a:pos x="180" y="55"/>
                </a:cxn>
                <a:cxn ang="0">
                  <a:pos x="181" y="67"/>
                </a:cxn>
                <a:cxn ang="0">
                  <a:pos x="186" y="77"/>
                </a:cxn>
                <a:cxn ang="0">
                  <a:pos x="190" y="88"/>
                </a:cxn>
                <a:cxn ang="0">
                  <a:pos x="193" y="100"/>
                </a:cxn>
                <a:cxn ang="0">
                  <a:pos x="193" y="110"/>
                </a:cxn>
                <a:cxn ang="0">
                  <a:pos x="193" y="122"/>
                </a:cxn>
                <a:cxn ang="0">
                  <a:pos x="193" y="132"/>
                </a:cxn>
                <a:cxn ang="0">
                  <a:pos x="190" y="147"/>
                </a:cxn>
                <a:cxn ang="0">
                  <a:pos x="186" y="155"/>
                </a:cxn>
                <a:cxn ang="0">
                  <a:pos x="185" y="165"/>
                </a:cxn>
                <a:cxn ang="0">
                  <a:pos x="181" y="177"/>
                </a:cxn>
                <a:cxn ang="0">
                  <a:pos x="176" y="190"/>
                </a:cxn>
                <a:cxn ang="0">
                  <a:pos x="171" y="198"/>
                </a:cxn>
                <a:cxn ang="0">
                  <a:pos x="165" y="208"/>
                </a:cxn>
                <a:cxn ang="0">
                  <a:pos x="155" y="220"/>
                </a:cxn>
                <a:cxn ang="0">
                  <a:pos x="148" y="233"/>
                </a:cxn>
                <a:cxn ang="0">
                  <a:pos x="141" y="242"/>
                </a:cxn>
                <a:cxn ang="0">
                  <a:pos x="131" y="252"/>
                </a:cxn>
                <a:cxn ang="0">
                  <a:pos x="120" y="262"/>
                </a:cxn>
                <a:cxn ang="0">
                  <a:pos x="110" y="273"/>
                </a:cxn>
                <a:cxn ang="0">
                  <a:pos x="0" y="208"/>
                </a:cxn>
                <a:cxn ang="0">
                  <a:pos x="0" y="192"/>
                </a:cxn>
                <a:cxn ang="0">
                  <a:pos x="0" y="175"/>
                </a:cxn>
                <a:cxn ang="0">
                  <a:pos x="0" y="160"/>
                </a:cxn>
                <a:cxn ang="0">
                  <a:pos x="0" y="147"/>
                </a:cxn>
                <a:cxn ang="0">
                  <a:pos x="0" y="132"/>
                </a:cxn>
                <a:cxn ang="0">
                  <a:pos x="0" y="120"/>
                </a:cxn>
                <a:cxn ang="0">
                  <a:pos x="1" y="108"/>
                </a:cxn>
                <a:cxn ang="0">
                  <a:pos x="5" y="95"/>
                </a:cxn>
                <a:cxn ang="0">
                  <a:pos x="6" y="83"/>
                </a:cxn>
                <a:cxn ang="0">
                  <a:pos x="11" y="73"/>
                </a:cxn>
                <a:cxn ang="0">
                  <a:pos x="16" y="65"/>
                </a:cxn>
                <a:cxn ang="0">
                  <a:pos x="21" y="55"/>
                </a:cxn>
                <a:cxn ang="0">
                  <a:pos x="26" y="49"/>
                </a:cxn>
                <a:cxn ang="0">
                  <a:pos x="35" y="39"/>
                </a:cxn>
                <a:cxn ang="0">
                  <a:pos x="43" y="32"/>
                </a:cxn>
                <a:cxn ang="0">
                  <a:pos x="50" y="27"/>
                </a:cxn>
                <a:cxn ang="0">
                  <a:pos x="60" y="22"/>
                </a:cxn>
                <a:cxn ang="0">
                  <a:pos x="70" y="17"/>
                </a:cxn>
                <a:cxn ang="0">
                  <a:pos x="78" y="12"/>
                </a:cxn>
                <a:cxn ang="0">
                  <a:pos x="88" y="7"/>
                </a:cxn>
                <a:cxn ang="0">
                  <a:pos x="103" y="5"/>
                </a:cxn>
                <a:cxn ang="0">
                  <a:pos x="115" y="2"/>
                </a:cxn>
                <a:cxn ang="0">
                  <a:pos x="130" y="2"/>
                </a:cxn>
                <a:cxn ang="0">
                  <a:pos x="141" y="2"/>
                </a:cxn>
              </a:cxnLst>
              <a:rect l="0" t="0" r="r" b="b"/>
              <a:pathLst>
                <a:path w="193" h="273">
                  <a:moveTo>
                    <a:pt x="148" y="2"/>
                  </a:moveTo>
                  <a:lnTo>
                    <a:pt x="148" y="5"/>
                  </a:lnTo>
                  <a:lnTo>
                    <a:pt x="150" y="7"/>
                  </a:lnTo>
                  <a:lnTo>
                    <a:pt x="153" y="10"/>
                  </a:lnTo>
                  <a:lnTo>
                    <a:pt x="155" y="12"/>
                  </a:lnTo>
                  <a:lnTo>
                    <a:pt x="155" y="14"/>
                  </a:lnTo>
                  <a:lnTo>
                    <a:pt x="158" y="17"/>
                  </a:lnTo>
                  <a:lnTo>
                    <a:pt x="163" y="19"/>
                  </a:lnTo>
                  <a:lnTo>
                    <a:pt x="165" y="24"/>
                  </a:lnTo>
                  <a:lnTo>
                    <a:pt x="165" y="27"/>
                  </a:lnTo>
                  <a:lnTo>
                    <a:pt x="168" y="29"/>
                  </a:lnTo>
                  <a:lnTo>
                    <a:pt x="168" y="32"/>
                  </a:lnTo>
                  <a:lnTo>
                    <a:pt x="170" y="34"/>
                  </a:lnTo>
                  <a:lnTo>
                    <a:pt x="171" y="35"/>
                  </a:lnTo>
                  <a:lnTo>
                    <a:pt x="171" y="39"/>
                  </a:lnTo>
                  <a:lnTo>
                    <a:pt x="175" y="44"/>
                  </a:lnTo>
                  <a:lnTo>
                    <a:pt x="175" y="49"/>
                  </a:lnTo>
                  <a:lnTo>
                    <a:pt x="176" y="50"/>
                  </a:lnTo>
                  <a:lnTo>
                    <a:pt x="176" y="54"/>
                  </a:lnTo>
                  <a:lnTo>
                    <a:pt x="180" y="55"/>
                  </a:lnTo>
                  <a:lnTo>
                    <a:pt x="180" y="57"/>
                  </a:lnTo>
                  <a:lnTo>
                    <a:pt x="181" y="60"/>
                  </a:lnTo>
                  <a:lnTo>
                    <a:pt x="181" y="62"/>
                  </a:lnTo>
                  <a:lnTo>
                    <a:pt x="181" y="67"/>
                  </a:lnTo>
                  <a:lnTo>
                    <a:pt x="185" y="70"/>
                  </a:lnTo>
                  <a:lnTo>
                    <a:pt x="185" y="72"/>
                  </a:lnTo>
                  <a:lnTo>
                    <a:pt x="185" y="73"/>
                  </a:lnTo>
                  <a:lnTo>
                    <a:pt x="186" y="77"/>
                  </a:lnTo>
                  <a:lnTo>
                    <a:pt x="186" y="78"/>
                  </a:lnTo>
                  <a:lnTo>
                    <a:pt x="186" y="82"/>
                  </a:lnTo>
                  <a:lnTo>
                    <a:pt x="190" y="83"/>
                  </a:lnTo>
                  <a:lnTo>
                    <a:pt x="190" y="88"/>
                  </a:lnTo>
                  <a:lnTo>
                    <a:pt x="190" y="93"/>
                  </a:lnTo>
                  <a:lnTo>
                    <a:pt x="190" y="95"/>
                  </a:lnTo>
                  <a:lnTo>
                    <a:pt x="190" y="98"/>
                  </a:lnTo>
                  <a:lnTo>
                    <a:pt x="193" y="100"/>
                  </a:lnTo>
                  <a:lnTo>
                    <a:pt x="193" y="103"/>
                  </a:lnTo>
                  <a:lnTo>
                    <a:pt x="193" y="105"/>
                  </a:lnTo>
                  <a:lnTo>
                    <a:pt x="193" y="108"/>
                  </a:lnTo>
                  <a:lnTo>
                    <a:pt x="193" y="110"/>
                  </a:lnTo>
                  <a:lnTo>
                    <a:pt x="193" y="113"/>
                  </a:lnTo>
                  <a:lnTo>
                    <a:pt x="193" y="117"/>
                  </a:lnTo>
                  <a:lnTo>
                    <a:pt x="193" y="120"/>
                  </a:lnTo>
                  <a:lnTo>
                    <a:pt x="193" y="122"/>
                  </a:lnTo>
                  <a:lnTo>
                    <a:pt x="193" y="125"/>
                  </a:lnTo>
                  <a:lnTo>
                    <a:pt x="193" y="127"/>
                  </a:lnTo>
                  <a:lnTo>
                    <a:pt x="193" y="130"/>
                  </a:lnTo>
                  <a:lnTo>
                    <a:pt x="193" y="132"/>
                  </a:lnTo>
                  <a:lnTo>
                    <a:pt x="193" y="135"/>
                  </a:lnTo>
                  <a:lnTo>
                    <a:pt x="193" y="138"/>
                  </a:lnTo>
                  <a:lnTo>
                    <a:pt x="190" y="142"/>
                  </a:lnTo>
                  <a:lnTo>
                    <a:pt x="190" y="147"/>
                  </a:lnTo>
                  <a:lnTo>
                    <a:pt x="190" y="148"/>
                  </a:lnTo>
                  <a:lnTo>
                    <a:pt x="190" y="152"/>
                  </a:lnTo>
                  <a:lnTo>
                    <a:pt x="190" y="153"/>
                  </a:lnTo>
                  <a:lnTo>
                    <a:pt x="186" y="155"/>
                  </a:lnTo>
                  <a:lnTo>
                    <a:pt x="186" y="158"/>
                  </a:lnTo>
                  <a:lnTo>
                    <a:pt x="186" y="160"/>
                  </a:lnTo>
                  <a:lnTo>
                    <a:pt x="185" y="163"/>
                  </a:lnTo>
                  <a:lnTo>
                    <a:pt x="185" y="165"/>
                  </a:lnTo>
                  <a:lnTo>
                    <a:pt x="185" y="168"/>
                  </a:lnTo>
                  <a:lnTo>
                    <a:pt x="181" y="170"/>
                  </a:lnTo>
                  <a:lnTo>
                    <a:pt x="181" y="173"/>
                  </a:lnTo>
                  <a:lnTo>
                    <a:pt x="181" y="177"/>
                  </a:lnTo>
                  <a:lnTo>
                    <a:pt x="180" y="180"/>
                  </a:lnTo>
                  <a:lnTo>
                    <a:pt x="180" y="185"/>
                  </a:lnTo>
                  <a:lnTo>
                    <a:pt x="176" y="187"/>
                  </a:lnTo>
                  <a:lnTo>
                    <a:pt x="176" y="190"/>
                  </a:lnTo>
                  <a:lnTo>
                    <a:pt x="175" y="192"/>
                  </a:lnTo>
                  <a:lnTo>
                    <a:pt x="175" y="195"/>
                  </a:lnTo>
                  <a:lnTo>
                    <a:pt x="171" y="197"/>
                  </a:lnTo>
                  <a:lnTo>
                    <a:pt x="171" y="198"/>
                  </a:lnTo>
                  <a:lnTo>
                    <a:pt x="170" y="202"/>
                  </a:lnTo>
                  <a:lnTo>
                    <a:pt x="168" y="203"/>
                  </a:lnTo>
                  <a:lnTo>
                    <a:pt x="168" y="207"/>
                  </a:lnTo>
                  <a:lnTo>
                    <a:pt x="165" y="208"/>
                  </a:lnTo>
                  <a:lnTo>
                    <a:pt x="163" y="212"/>
                  </a:lnTo>
                  <a:lnTo>
                    <a:pt x="163" y="213"/>
                  </a:lnTo>
                  <a:lnTo>
                    <a:pt x="158" y="218"/>
                  </a:lnTo>
                  <a:lnTo>
                    <a:pt x="155" y="220"/>
                  </a:lnTo>
                  <a:lnTo>
                    <a:pt x="155" y="223"/>
                  </a:lnTo>
                  <a:lnTo>
                    <a:pt x="153" y="225"/>
                  </a:lnTo>
                  <a:lnTo>
                    <a:pt x="150" y="230"/>
                  </a:lnTo>
                  <a:lnTo>
                    <a:pt x="148" y="233"/>
                  </a:lnTo>
                  <a:lnTo>
                    <a:pt x="146" y="235"/>
                  </a:lnTo>
                  <a:lnTo>
                    <a:pt x="143" y="237"/>
                  </a:lnTo>
                  <a:lnTo>
                    <a:pt x="143" y="240"/>
                  </a:lnTo>
                  <a:lnTo>
                    <a:pt x="141" y="242"/>
                  </a:lnTo>
                  <a:lnTo>
                    <a:pt x="138" y="245"/>
                  </a:lnTo>
                  <a:lnTo>
                    <a:pt x="136" y="247"/>
                  </a:lnTo>
                  <a:lnTo>
                    <a:pt x="133" y="250"/>
                  </a:lnTo>
                  <a:lnTo>
                    <a:pt x="131" y="252"/>
                  </a:lnTo>
                  <a:lnTo>
                    <a:pt x="130" y="255"/>
                  </a:lnTo>
                  <a:lnTo>
                    <a:pt x="125" y="257"/>
                  </a:lnTo>
                  <a:lnTo>
                    <a:pt x="121" y="258"/>
                  </a:lnTo>
                  <a:lnTo>
                    <a:pt x="120" y="262"/>
                  </a:lnTo>
                  <a:lnTo>
                    <a:pt x="116" y="263"/>
                  </a:lnTo>
                  <a:lnTo>
                    <a:pt x="115" y="267"/>
                  </a:lnTo>
                  <a:lnTo>
                    <a:pt x="111" y="268"/>
                  </a:lnTo>
                  <a:lnTo>
                    <a:pt x="110" y="273"/>
                  </a:lnTo>
                  <a:lnTo>
                    <a:pt x="110" y="273"/>
                  </a:lnTo>
                  <a:lnTo>
                    <a:pt x="1" y="213"/>
                  </a:lnTo>
                  <a:lnTo>
                    <a:pt x="0" y="212"/>
                  </a:lnTo>
                  <a:lnTo>
                    <a:pt x="0" y="208"/>
                  </a:lnTo>
                  <a:lnTo>
                    <a:pt x="0" y="203"/>
                  </a:lnTo>
                  <a:lnTo>
                    <a:pt x="0" y="202"/>
                  </a:lnTo>
                  <a:lnTo>
                    <a:pt x="0" y="197"/>
                  </a:lnTo>
                  <a:lnTo>
                    <a:pt x="0" y="192"/>
                  </a:lnTo>
                  <a:lnTo>
                    <a:pt x="0" y="190"/>
                  </a:lnTo>
                  <a:lnTo>
                    <a:pt x="0" y="185"/>
                  </a:lnTo>
                  <a:lnTo>
                    <a:pt x="0" y="180"/>
                  </a:lnTo>
                  <a:lnTo>
                    <a:pt x="0" y="175"/>
                  </a:lnTo>
                  <a:lnTo>
                    <a:pt x="0" y="173"/>
                  </a:lnTo>
                  <a:lnTo>
                    <a:pt x="0" y="168"/>
                  </a:lnTo>
                  <a:lnTo>
                    <a:pt x="0" y="165"/>
                  </a:lnTo>
                  <a:lnTo>
                    <a:pt x="0" y="160"/>
                  </a:lnTo>
                  <a:lnTo>
                    <a:pt x="0" y="158"/>
                  </a:lnTo>
                  <a:lnTo>
                    <a:pt x="0" y="153"/>
                  </a:lnTo>
                  <a:lnTo>
                    <a:pt x="0" y="152"/>
                  </a:lnTo>
                  <a:lnTo>
                    <a:pt x="0" y="147"/>
                  </a:lnTo>
                  <a:lnTo>
                    <a:pt x="0" y="143"/>
                  </a:lnTo>
                  <a:lnTo>
                    <a:pt x="0" y="142"/>
                  </a:lnTo>
                  <a:lnTo>
                    <a:pt x="0" y="135"/>
                  </a:lnTo>
                  <a:lnTo>
                    <a:pt x="0" y="132"/>
                  </a:lnTo>
                  <a:lnTo>
                    <a:pt x="0" y="130"/>
                  </a:lnTo>
                  <a:lnTo>
                    <a:pt x="0" y="125"/>
                  </a:lnTo>
                  <a:lnTo>
                    <a:pt x="0" y="122"/>
                  </a:lnTo>
                  <a:lnTo>
                    <a:pt x="0" y="120"/>
                  </a:lnTo>
                  <a:lnTo>
                    <a:pt x="0" y="115"/>
                  </a:lnTo>
                  <a:lnTo>
                    <a:pt x="0" y="113"/>
                  </a:lnTo>
                  <a:lnTo>
                    <a:pt x="1" y="110"/>
                  </a:lnTo>
                  <a:lnTo>
                    <a:pt x="1" y="108"/>
                  </a:lnTo>
                  <a:lnTo>
                    <a:pt x="1" y="105"/>
                  </a:lnTo>
                  <a:lnTo>
                    <a:pt x="1" y="100"/>
                  </a:lnTo>
                  <a:lnTo>
                    <a:pt x="5" y="98"/>
                  </a:lnTo>
                  <a:lnTo>
                    <a:pt x="5" y="95"/>
                  </a:lnTo>
                  <a:lnTo>
                    <a:pt x="5" y="93"/>
                  </a:lnTo>
                  <a:lnTo>
                    <a:pt x="6" y="88"/>
                  </a:lnTo>
                  <a:lnTo>
                    <a:pt x="6" y="87"/>
                  </a:lnTo>
                  <a:lnTo>
                    <a:pt x="6" y="83"/>
                  </a:lnTo>
                  <a:lnTo>
                    <a:pt x="10" y="82"/>
                  </a:lnTo>
                  <a:lnTo>
                    <a:pt x="10" y="78"/>
                  </a:lnTo>
                  <a:lnTo>
                    <a:pt x="11" y="77"/>
                  </a:lnTo>
                  <a:lnTo>
                    <a:pt x="11" y="73"/>
                  </a:lnTo>
                  <a:lnTo>
                    <a:pt x="11" y="72"/>
                  </a:lnTo>
                  <a:lnTo>
                    <a:pt x="13" y="70"/>
                  </a:lnTo>
                  <a:lnTo>
                    <a:pt x="13" y="67"/>
                  </a:lnTo>
                  <a:lnTo>
                    <a:pt x="16" y="65"/>
                  </a:lnTo>
                  <a:lnTo>
                    <a:pt x="16" y="62"/>
                  </a:lnTo>
                  <a:lnTo>
                    <a:pt x="18" y="60"/>
                  </a:lnTo>
                  <a:lnTo>
                    <a:pt x="18" y="57"/>
                  </a:lnTo>
                  <a:lnTo>
                    <a:pt x="21" y="55"/>
                  </a:lnTo>
                  <a:lnTo>
                    <a:pt x="23" y="54"/>
                  </a:lnTo>
                  <a:lnTo>
                    <a:pt x="23" y="54"/>
                  </a:lnTo>
                  <a:lnTo>
                    <a:pt x="26" y="50"/>
                  </a:lnTo>
                  <a:lnTo>
                    <a:pt x="26" y="49"/>
                  </a:lnTo>
                  <a:lnTo>
                    <a:pt x="28" y="44"/>
                  </a:lnTo>
                  <a:lnTo>
                    <a:pt x="33" y="40"/>
                  </a:lnTo>
                  <a:lnTo>
                    <a:pt x="33" y="40"/>
                  </a:lnTo>
                  <a:lnTo>
                    <a:pt x="35" y="39"/>
                  </a:lnTo>
                  <a:lnTo>
                    <a:pt x="38" y="35"/>
                  </a:lnTo>
                  <a:lnTo>
                    <a:pt x="38" y="35"/>
                  </a:lnTo>
                  <a:lnTo>
                    <a:pt x="40" y="34"/>
                  </a:lnTo>
                  <a:lnTo>
                    <a:pt x="43" y="32"/>
                  </a:lnTo>
                  <a:lnTo>
                    <a:pt x="45" y="32"/>
                  </a:lnTo>
                  <a:lnTo>
                    <a:pt x="48" y="29"/>
                  </a:lnTo>
                  <a:lnTo>
                    <a:pt x="48" y="27"/>
                  </a:lnTo>
                  <a:lnTo>
                    <a:pt x="50" y="27"/>
                  </a:lnTo>
                  <a:lnTo>
                    <a:pt x="51" y="24"/>
                  </a:lnTo>
                  <a:lnTo>
                    <a:pt x="55" y="24"/>
                  </a:lnTo>
                  <a:lnTo>
                    <a:pt x="56" y="22"/>
                  </a:lnTo>
                  <a:lnTo>
                    <a:pt x="60" y="22"/>
                  </a:lnTo>
                  <a:lnTo>
                    <a:pt x="60" y="19"/>
                  </a:lnTo>
                  <a:lnTo>
                    <a:pt x="65" y="19"/>
                  </a:lnTo>
                  <a:lnTo>
                    <a:pt x="66" y="17"/>
                  </a:lnTo>
                  <a:lnTo>
                    <a:pt x="70" y="17"/>
                  </a:lnTo>
                  <a:lnTo>
                    <a:pt x="71" y="14"/>
                  </a:lnTo>
                  <a:lnTo>
                    <a:pt x="73" y="14"/>
                  </a:lnTo>
                  <a:lnTo>
                    <a:pt x="76" y="12"/>
                  </a:lnTo>
                  <a:lnTo>
                    <a:pt x="78" y="12"/>
                  </a:lnTo>
                  <a:lnTo>
                    <a:pt x="81" y="12"/>
                  </a:lnTo>
                  <a:lnTo>
                    <a:pt x="83" y="10"/>
                  </a:lnTo>
                  <a:lnTo>
                    <a:pt x="86" y="10"/>
                  </a:lnTo>
                  <a:lnTo>
                    <a:pt x="88" y="7"/>
                  </a:lnTo>
                  <a:lnTo>
                    <a:pt x="90" y="7"/>
                  </a:lnTo>
                  <a:lnTo>
                    <a:pt x="98" y="7"/>
                  </a:lnTo>
                  <a:lnTo>
                    <a:pt x="100" y="7"/>
                  </a:lnTo>
                  <a:lnTo>
                    <a:pt x="103" y="5"/>
                  </a:lnTo>
                  <a:lnTo>
                    <a:pt x="105" y="5"/>
                  </a:lnTo>
                  <a:lnTo>
                    <a:pt x="108" y="5"/>
                  </a:lnTo>
                  <a:lnTo>
                    <a:pt x="110" y="5"/>
                  </a:lnTo>
                  <a:lnTo>
                    <a:pt x="115" y="2"/>
                  </a:lnTo>
                  <a:lnTo>
                    <a:pt x="116" y="2"/>
                  </a:lnTo>
                  <a:lnTo>
                    <a:pt x="120" y="2"/>
                  </a:lnTo>
                  <a:lnTo>
                    <a:pt x="121" y="2"/>
                  </a:lnTo>
                  <a:lnTo>
                    <a:pt x="130" y="2"/>
                  </a:lnTo>
                  <a:lnTo>
                    <a:pt x="131" y="2"/>
                  </a:lnTo>
                  <a:lnTo>
                    <a:pt x="133" y="2"/>
                  </a:lnTo>
                  <a:lnTo>
                    <a:pt x="136" y="2"/>
                  </a:lnTo>
                  <a:lnTo>
                    <a:pt x="141" y="2"/>
                  </a:lnTo>
                  <a:lnTo>
                    <a:pt x="143" y="2"/>
                  </a:lnTo>
                  <a:lnTo>
                    <a:pt x="148" y="0"/>
                  </a:lnTo>
                  <a:lnTo>
                    <a:pt x="148" y="2"/>
                  </a:lnTo>
                  <a:close/>
                </a:path>
              </a:pathLst>
            </a:custGeom>
            <a:solidFill>
              <a:srgbClr val="943101"/>
            </a:solidFill>
            <a:ln w="666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578" name="Rectangle 10"/>
            <p:cNvSpPr>
              <a:spLocks noChangeArrowheads="1"/>
            </p:cNvSpPr>
            <p:nvPr/>
          </p:nvSpPr>
          <p:spPr bwMode="auto">
            <a:xfrm>
              <a:off x="2827" y="500"/>
              <a:ext cx="2647" cy="33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09579" name="Freeform 11"/>
            <p:cNvSpPr>
              <a:spLocks/>
            </p:cNvSpPr>
            <p:nvPr/>
          </p:nvSpPr>
          <p:spPr bwMode="auto">
            <a:xfrm>
              <a:off x="1296" y="941"/>
              <a:ext cx="626" cy="1411"/>
            </a:xfrm>
            <a:custGeom>
              <a:avLst/>
              <a:gdLst/>
              <a:ahLst/>
              <a:cxnLst>
                <a:cxn ang="0">
                  <a:pos x="2" y="206"/>
                </a:cxn>
                <a:cxn ang="0">
                  <a:pos x="3" y="155"/>
                </a:cxn>
                <a:cxn ang="0">
                  <a:pos x="13" y="110"/>
                </a:cxn>
                <a:cxn ang="0">
                  <a:pos x="37" y="73"/>
                </a:cxn>
                <a:cxn ang="0">
                  <a:pos x="67" y="43"/>
                </a:cxn>
                <a:cxn ang="0">
                  <a:pos x="108" y="22"/>
                </a:cxn>
                <a:cxn ang="0">
                  <a:pos x="162" y="5"/>
                </a:cxn>
                <a:cxn ang="0">
                  <a:pos x="233" y="8"/>
                </a:cxn>
                <a:cxn ang="0">
                  <a:pos x="346" y="43"/>
                </a:cxn>
                <a:cxn ang="0">
                  <a:pos x="441" y="88"/>
                </a:cxn>
                <a:cxn ang="0">
                  <a:pos x="518" y="143"/>
                </a:cxn>
                <a:cxn ang="0">
                  <a:pos x="571" y="205"/>
                </a:cxn>
                <a:cxn ang="0">
                  <a:pos x="608" y="275"/>
                </a:cxn>
                <a:cxn ang="0">
                  <a:pos x="623" y="351"/>
                </a:cxn>
                <a:cxn ang="0">
                  <a:pos x="621" y="438"/>
                </a:cxn>
                <a:cxn ang="0">
                  <a:pos x="589" y="544"/>
                </a:cxn>
                <a:cxn ang="0">
                  <a:pos x="549" y="669"/>
                </a:cxn>
                <a:cxn ang="0">
                  <a:pos x="514" y="781"/>
                </a:cxn>
                <a:cxn ang="0">
                  <a:pos x="488" y="882"/>
                </a:cxn>
                <a:cxn ang="0">
                  <a:pos x="468" y="969"/>
                </a:cxn>
                <a:cxn ang="0">
                  <a:pos x="451" y="1044"/>
                </a:cxn>
                <a:cxn ang="0">
                  <a:pos x="444" y="1107"/>
                </a:cxn>
                <a:cxn ang="0">
                  <a:pos x="443" y="1158"/>
                </a:cxn>
                <a:cxn ang="0">
                  <a:pos x="441" y="1182"/>
                </a:cxn>
                <a:cxn ang="0">
                  <a:pos x="439" y="1205"/>
                </a:cxn>
                <a:cxn ang="0">
                  <a:pos x="439" y="1228"/>
                </a:cxn>
                <a:cxn ang="0">
                  <a:pos x="436" y="1250"/>
                </a:cxn>
                <a:cxn ang="0">
                  <a:pos x="429" y="1273"/>
                </a:cxn>
                <a:cxn ang="0">
                  <a:pos x="424" y="1295"/>
                </a:cxn>
                <a:cxn ang="0">
                  <a:pos x="418" y="1317"/>
                </a:cxn>
                <a:cxn ang="0">
                  <a:pos x="403" y="1340"/>
                </a:cxn>
                <a:cxn ang="0">
                  <a:pos x="351" y="1381"/>
                </a:cxn>
                <a:cxn ang="0">
                  <a:pos x="301" y="1406"/>
                </a:cxn>
                <a:cxn ang="0">
                  <a:pos x="253" y="1411"/>
                </a:cxn>
                <a:cxn ang="0">
                  <a:pos x="213" y="1401"/>
                </a:cxn>
                <a:cxn ang="0">
                  <a:pos x="173" y="1373"/>
                </a:cxn>
                <a:cxn ang="0">
                  <a:pos x="138" y="1328"/>
                </a:cxn>
                <a:cxn ang="0">
                  <a:pos x="107" y="1265"/>
                </a:cxn>
                <a:cxn ang="0">
                  <a:pos x="97" y="1187"/>
                </a:cxn>
                <a:cxn ang="0">
                  <a:pos x="107" y="1104"/>
                </a:cxn>
                <a:cxn ang="0">
                  <a:pos x="117" y="1029"/>
                </a:cxn>
                <a:cxn ang="0">
                  <a:pos x="132" y="962"/>
                </a:cxn>
                <a:cxn ang="0">
                  <a:pos x="145" y="907"/>
                </a:cxn>
                <a:cxn ang="0">
                  <a:pos x="160" y="861"/>
                </a:cxn>
                <a:cxn ang="0">
                  <a:pos x="178" y="822"/>
                </a:cxn>
                <a:cxn ang="0">
                  <a:pos x="196" y="796"/>
                </a:cxn>
                <a:cxn ang="0">
                  <a:pos x="211" y="762"/>
                </a:cxn>
                <a:cxn ang="0">
                  <a:pos x="223" y="727"/>
                </a:cxn>
                <a:cxn ang="0">
                  <a:pos x="230" y="696"/>
                </a:cxn>
                <a:cxn ang="0">
                  <a:pos x="235" y="669"/>
                </a:cxn>
                <a:cxn ang="0">
                  <a:pos x="236" y="647"/>
                </a:cxn>
                <a:cxn ang="0">
                  <a:pos x="236" y="629"/>
                </a:cxn>
                <a:cxn ang="0">
                  <a:pos x="233" y="614"/>
                </a:cxn>
                <a:cxn ang="0">
                  <a:pos x="117" y="513"/>
                </a:cxn>
                <a:cxn ang="0">
                  <a:pos x="97" y="504"/>
                </a:cxn>
                <a:cxn ang="0">
                  <a:pos x="78" y="489"/>
                </a:cxn>
                <a:cxn ang="0">
                  <a:pos x="62" y="468"/>
                </a:cxn>
                <a:cxn ang="0">
                  <a:pos x="47" y="438"/>
                </a:cxn>
                <a:cxn ang="0">
                  <a:pos x="35" y="399"/>
                </a:cxn>
                <a:cxn ang="0">
                  <a:pos x="23" y="355"/>
                </a:cxn>
                <a:cxn ang="0">
                  <a:pos x="15" y="301"/>
                </a:cxn>
              </a:cxnLst>
              <a:rect l="0" t="0" r="r" b="b"/>
              <a:pathLst>
                <a:path w="626" h="1411">
                  <a:moveTo>
                    <a:pt x="10" y="261"/>
                  </a:moveTo>
                  <a:lnTo>
                    <a:pt x="8" y="256"/>
                  </a:lnTo>
                  <a:lnTo>
                    <a:pt x="7" y="251"/>
                  </a:lnTo>
                  <a:lnTo>
                    <a:pt x="5" y="246"/>
                  </a:lnTo>
                  <a:lnTo>
                    <a:pt x="5" y="243"/>
                  </a:lnTo>
                  <a:lnTo>
                    <a:pt x="5" y="236"/>
                  </a:lnTo>
                  <a:lnTo>
                    <a:pt x="5" y="233"/>
                  </a:lnTo>
                  <a:lnTo>
                    <a:pt x="3" y="228"/>
                  </a:lnTo>
                  <a:lnTo>
                    <a:pt x="3" y="225"/>
                  </a:lnTo>
                  <a:lnTo>
                    <a:pt x="2" y="220"/>
                  </a:lnTo>
                  <a:lnTo>
                    <a:pt x="2" y="215"/>
                  </a:lnTo>
                  <a:lnTo>
                    <a:pt x="0" y="211"/>
                  </a:lnTo>
                  <a:lnTo>
                    <a:pt x="2" y="206"/>
                  </a:lnTo>
                  <a:lnTo>
                    <a:pt x="0" y="201"/>
                  </a:lnTo>
                  <a:lnTo>
                    <a:pt x="0" y="198"/>
                  </a:lnTo>
                  <a:lnTo>
                    <a:pt x="0" y="193"/>
                  </a:lnTo>
                  <a:lnTo>
                    <a:pt x="0" y="190"/>
                  </a:lnTo>
                  <a:lnTo>
                    <a:pt x="0" y="185"/>
                  </a:lnTo>
                  <a:lnTo>
                    <a:pt x="0" y="183"/>
                  </a:lnTo>
                  <a:lnTo>
                    <a:pt x="0" y="178"/>
                  </a:lnTo>
                  <a:lnTo>
                    <a:pt x="0" y="175"/>
                  </a:lnTo>
                  <a:lnTo>
                    <a:pt x="0" y="170"/>
                  </a:lnTo>
                  <a:lnTo>
                    <a:pt x="0" y="165"/>
                  </a:lnTo>
                  <a:lnTo>
                    <a:pt x="0" y="163"/>
                  </a:lnTo>
                  <a:lnTo>
                    <a:pt x="2" y="158"/>
                  </a:lnTo>
                  <a:lnTo>
                    <a:pt x="3" y="155"/>
                  </a:lnTo>
                  <a:lnTo>
                    <a:pt x="2" y="151"/>
                  </a:lnTo>
                  <a:lnTo>
                    <a:pt x="3" y="148"/>
                  </a:lnTo>
                  <a:lnTo>
                    <a:pt x="5" y="145"/>
                  </a:lnTo>
                  <a:lnTo>
                    <a:pt x="5" y="140"/>
                  </a:lnTo>
                  <a:lnTo>
                    <a:pt x="5" y="136"/>
                  </a:lnTo>
                  <a:lnTo>
                    <a:pt x="5" y="135"/>
                  </a:lnTo>
                  <a:lnTo>
                    <a:pt x="7" y="130"/>
                  </a:lnTo>
                  <a:lnTo>
                    <a:pt x="7" y="127"/>
                  </a:lnTo>
                  <a:lnTo>
                    <a:pt x="8" y="123"/>
                  </a:lnTo>
                  <a:lnTo>
                    <a:pt x="10" y="120"/>
                  </a:lnTo>
                  <a:lnTo>
                    <a:pt x="10" y="118"/>
                  </a:lnTo>
                  <a:lnTo>
                    <a:pt x="12" y="113"/>
                  </a:lnTo>
                  <a:lnTo>
                    <a:pt x="13" y="110"/>
                  </a:lnTo>
                  <a:lnTo>
                    <a:pt x="15" y="108"/>
                  </a:lnTo>
                  <a:lnTo>
                    <a:pt x="17" y="103"/>
                  </a:lnTo>
                  <a:lnTo>
                    <a:pt x="17" y="102"/>
                  </a:lnTo>
                  <a:lnTo>
                    <a:pt x="18" y="98"/>
                  </a:lnTo>
                  <a:lnTo>
                    <a:pt x="20" y="95"/>
                  </a:lnTo>
                  <a:lnTo>
                    <a:pt x="22" y="93"/>
                  </a:lnTo>
                  <a:lnTo>
                    <a:pt x="23" y="88"/>
                  </a:lnTo>
                  <a:lnTo>
                    <a:pt x="27" y="87"/>
                  </a:lnTo>
                  <a:lnTo>
                    <a:pt x="28" y="83"/>
                  </a:lnTo>
                  <a:lnTo>
                    <a:pt x="30" y="80"/>
                  </a:lnTo>
                  <a:lnTo>
                    <a:pt x="32" y="78"/>
                  </a:lnTo>
                  <a:lnTo>
                    <a:pt x="33" y="75"/>
                  </a:lnTo>
                  <a:lnTo>
                    <a:pt x="37" y="73"/>
                  </a:lnTo>
                  <a:lnTo>
                    <a:pt x="38" y="70"/>
                  </a:lnTo>
                  <a:lnTo>
                    <a:pt x="40" y="68"/>
                  </a:lnTo>
                  <a:lnTo>
                    <a:pt x="42" y="65"/>
                  </a:lnTo>
                  <a:lnTo>
                    <a:pt x="45" y="63"/>
                  </a:lnTo>
                  <a:lnTo>
                    <a:pt x="47" y="62"/>
                  </a:lnTo>
                  <a:lnTo>
                    <a:pt x="50" y="58"/>
                  </a:lnTo>
                  <a:lnTo>
                    <a:pt x="52" y="57"/>
                  </a:lnTo>
                  <a:lnTo>
                    <a:pt x="53" y="53"/>
                  </a:lnTo>
                  <a:lnTo>
                    <a:pt x="57" y="53"/>
                  </a:lnTo>
                  <a:lnTo>
                    <a:pt x="58" y="50"/>
                  </a:lnTo>
                  <a:lnTo>
                    <a:pt x="62" y="47"/>
                  </a:lnTo>
                  <a:lnTo>
                    <a:pt x="63" y="47"/>
                  </a:lnTo>
                  <a:lnTo>
                    <a:pt x="67" y="43"/>
                  </a:lnTo>
                  <a:lnTo>
                    <a:pt x="70" y="42"/>
                  </a:lnTo>
                  <a:lnTo>
                    <a:pt x="72" y="38"/>
                  </a:lnTo>
                  <a:lnTo>
                    <a:pt x="75" y="38"/>
                  </a:lnTo>
                  <a:lnTo>
                    <a:pt x="78" y="37"/>
                  </a:lnTo>
                  <a:lnTo>
                    <a:pt x="82" y="33"/>
                  </a:lnTo>
                  <a:lnTo>
                    <a:pt x="87" y="33"/>
                  </a:lnTo>
                  <a:lnTo>
                    <a:pt x="88" y="32"/>
                  </a:lnTo>
                  <a:lnTo>
                    <a:pt x="92" y="28"/>
                  </a:lnTo>
                  <a:lnTo>
                    <a:pt x="95" y="28"/>
                  </a:lnTo>
                  <a:lnTo>
                    <a:pt x="97" y="27"/>
                  </a:lnTo>
                  <a:lnTo>
                    <a:pt x="102" y="25"/>
                  </a:lnTo>
                  <a:lnTo>
                    <a:pt x="105" y="23"/>
                  </a:lnTo>
                  <a:lnTo>
                    <a:pt x="108" y="22"/>
                  </a:lnTo>
                  <a:lnTo>
                    <a:pt x="112" y="20"/>
                  </a:lnTo>
                  <a:lnTo>
                    <a:pt x="117" y="18"/>
                  </a:lnTo>
                  <a:lnTo>
                    <a:pt x="120" y="18"/>
                  </a:lnTo>
                  <a:lnTo>
                    <a:pt x="123" y="15"/>
                  </a:lnTo>
                  <a:lnTo>
                    <a:pt x="127" y="15"/>
                  </a:lnTo>
                  <a:lnTo>
                    <a:pt x="132" y="13"/>
                  </a:lnTo>
                  <a:lnTo>
                    <a:pt x="137" y="13"/>
                  </a:lnTo>
                  <a:lnTo>
                    <a:pt x="138" y="12"/>
                  </a:lnTo>
                  <a:lnTo>
                    <a:pt x="142" y="10"/>
                  </a:lnTo>
                  <a:lnTo>
                    <a:pt x="147" y="10"/>
                  </a:lnTo>
                  <a:lnTo>
                    <a:pt x="152" y="8"/>
                  </a:lnTo>
                  <a:lnTo>
                    <a:pt x="157" y="7"/>
                  </a:lnTo>
                  <a:lnTo>
                    <a:pt x="162" y="5"/>
                  </a:lnTo>
                  <a:lnTo>
                    <a:pt x="165" y="5"/>
                  </a:lnTo>
                  <a:lnTo>
                    <a:pt x="170" y="3"/>
                  </a:lnTo>
                  <a:lnTo>
                    <a:pt x="173" y="3"/>
                  </a:lnTo>
                  <a:lnTo>
                    <a:pt x="180" y="3"/>
                  </a:lnTo>
                  <a:lnTo>
                    <a:pt x="183" y="2"/>
                  </a:lnTo>
                  <a:lnTo>
                    <a:pt x="188" y="2"/>
                  </a:lnTo>
                  <a:lnTo>
                    <a:pt x="191" y="2"/>
                  </a:lnTo>
                  <a:lnTo>
                    <a:pt x="196" y="0"/>
                  </a:lnTo>
                  <a:lnTo>
                    <a:pt x="203" y="0"/>
                  </a:lnTo>
                  <a:lnTo>
                    <a:pt x="203" y="0"/>
                  </a:lnTo>
                  <a:lnTo>
                    <a:pt x="213" y="3"/>
                  </a:lnTo>
                  <a:lnTo>
                    <a:pt x="223" y="5"/>
                  </a:lnTo>
                  <a:lnTo>
                    <a:pt x="233" y="8"/>
                  </a:lnTo>
                  <a:lnTo>
                    <a:pt x="241" y="10"/>
                  </a:lnTo>
                  <a:lnTo>
                    <a:pt x="251" y="13"/>
                  </a:lnTo>
                  <a:lnTo>
                    <a:pt x="258" y="15"/>
                  </a:lnTo>
                  <a:lnTo>
                    <a:pt x="268" y="18"/>
                  </a:lnTo>
                  <a:lnTo>
                    <a:pt x="278" y="22"/>
                  </a:lnTo>
                  <a:lnTo>
                    <a:pt x="288" y="23"/>
                  </a:lnTo>
                  <a:lnTo>
                    <a:pt x="295" y="27"/>
                  </a:lnTo>
                  <a:lnTo>
                    <a:pt x="305" y="28"/>
                  </a:lnTo>
                  <a:lnTo>
                    <a:pt x="313" y="32"/>
                  </a:lnTo>
                  <a:lnTo>
                    <a:pt x="321" y="35"/>
                  </a:lnTo>
                  <a:lnTo>
                    <a:pt x="330" y="38"/>
                  </a:lnTo>
                  <a:lnTo>
                    <a:pt x="340" y="40"/>
                  </a:lnTo>
                  <a:lnTo>
                    <a:pt x="346" y="43"/>
                  </a:lnTo>
                  <a:lnTo>
                    <a:pt x="355" y="47"/>
                  </a:lnTo>
                  <a:lnTo>
                    <a:pt x="363" y="50"/>
                  </a:lnTo>
                  <a:lnTo>
                    <a:pt x="370" y="53"/>
                  </a:lnTo>
                  <a:lnTo>
                    <a:pt x="378" y="57"/>
                  </a:lnTo>
                  <a:lnTo>
                    <a:pt x="385" y="60"/>
                  </a:lnTo>
                  <a:lnTo>
                    <a:pt x="393" y="63"/>
                  </a:lnTo>
                  <a:lnTo>
                    <a:pt x="400" y="67"/>
                  </a:lnTo>
                  <a:lnTo>
                    <a:pt x="406" y="70"/>
                  </a:lnTo>
                  <a:lnTo>
                    <a:pt x="415" y="73"/>
                  </a:lnTo>
                  <a:lnTo>
                    <a:pt x="421" y="77"/>
                  </a:lnTo>
                  <a:lnTo>
                    <a:pt x="429" y="80"/>
                  </a:lnTo>
                  <a:lnTo>
                    <a:pt x="434" y="83"/>
                  </a:lnTo>
                  <a:lnTo>
                    <a:pt x="441" y="88"/>
                  </a:lnTo>
                  <a:lnTo>
                    <a:pt x="448" y="92"/>
                  </a:lnTo>
                  <a:lnTo>
                    <a:pt x="454" y="95"/>
                  </a:lnTo>
                  <a:lnTo>
                    <a:pt x="459" y="100"/>
                  </a:lnTo>
                  <a:lnTo>
                    <a:pt x="466" y="105"/>
                  </a:lnTo>
                  <a:lnTo>
                    <a:pt x="473" y="108"/>
                  </a:lnTo>
                  <a:lnTo>
                    <a:pt x="479" y="113"/>
                  </a:lnTo>
                  <a:lnTo>
                    <a:pt x="484" y="117"/>
                  </a:lnTo>
                  <a:lnTo>
                    <a:pt x="489" y="122"/>
                  </a:lnTo>
                  <a:lnTo>
                    <a:pt x="496" y="125"/>
                  </a:lnTo>
                  <a:lnTo>
                    <a:pt x="501" y="130"/>
                  </a:lnTo>
                  <a:lnTo>
                    <a:pt x="508" y="135"/>
                  </a:lnTo>
                  <a:lnTo>
                    <a:pt x="513" y="138"/>
                  </a:lnTo>
                  <a:lnTo>
                    <a:pt x="518" y="143"/>
                  </a:lnTo>
                  <a:lnTo>
                    <a:pt x="523" y="148"/>
                  </a:lnTo>
                  <a:lnTo>
                    <a:pt x="526" y="150"/>
                  </a:lnTo>
                  <a:lnTo>
                    <a:pt x="531" y="155"/>
                  </a:lnTo>
                  <a:lnTo>
                    <a:pt x="534" y="160"/>
                  </a:lnTo>
                  <a:lnTo>
                    <a:pt x="539" y="165"/>
                  </a:lnTo>
                  <a:lnTo>
                    <a:pt x="544" y="170"/>
                  </a:lnTo>
                  <a:lnTo>
                    <a:pt x="549" y="175"/>
                  </a:lnTo>
                  <a:lnTo>
                    <a:pt x="553" y="180"/>
                  </a:lnTo>
                  <a:lnTo>
                    <a:pt x="558" y="185"/>
                  </a:lnTo>
                  <a:lnTo>
                    <a:pt x="559" y="190"/>
                  </a:lnTo>
                  <a:lnTo>
                    <a:pt x="564" y="195"/>
                  </a:lnTo>
                  <a:lnTo>
                    <a:pt x="568" y="200"/>
                  </a:lnTo>
                  <a:lnTo>
                    <a:pt x="571" y="205"/>
                  </a:lnTo>
                  <a:lnTo>
                    <a:pt x="574" y="210"/>
                  </a:lnTo>
                  <a:lnTo>
                    <a:pt x="579" y="215"/>
                  </a:lnTo>
                  <a:lnTo>
                    <a:pt x="581" y="220"/>
                  </a:lnTo>
                  <a:lnTo>
                    <a:pt x="584" y="225"/>
                  </a:lnTo>
                  <a:lnTo>
                    <a:pt x="589" y="230"/>
                  </a:lnTo>
                  <a:lnTo>
                    <a:pt x="593" y="235"/>
                  </a:lnTo>
                  <a:lnTo>
                    <a:pt x="594" y="240"/>
                  </a:lnTo>
                  <a:lnTo>
                    <a:pt x="598" y="245"/>
                  </a:lnTo>
                  <a:lnTo>
                    <a:pt x="599" y="250"/>
                  </a:lnTo>
                  <a:lnTo>
                    <a:pt x="603" y="255"/>
                  </a:lnTo>
                  <a:lnTo>
                    <a:pt x="603" y="263"/>
                  </a:lnTo>
                  <a:lnTo>
                    <a:pt x="606" y="266"/>
                  </a:lnTo>
                  <a:lnTo>
                    <a:pt x="608" y="275"/>
                  </a:lnTo>
                  <a:lnTo>
                    <a:pt x="611" y="281"/>
                  </a:lnTo>
                  <a:lnTo>
                    <a:pt x="611" y="286"/>
                  </a:lnTo>
                  <a:lnTo>
                    <a:pt x="613" y="291"/>
                  </a:lnTo>
                  <a:lnTo>
                    <a:pt x="614" y="298"/>
                  </a:lnTo>
                  <a:lnTo>
                    <a:pt x="616" y="303"/>
                  </a:lnTo>
                  <a:lnTo>
                    <a:pt x="618" y="310"/>
                  </a:lnTo>
                  <a:lnTo>
                    <a:pt x="619" y="315"/>
                  </a:lnTo>
                  <a:lnTo>
                    <a:pt x="621" y="321"/>
                  </a:lnTo>
                  <a:lnTo>
                    <a:pt x="621" y="328"/>
                  </a:lnTo>
                  <a:lnTo>
                    <a:pt x="621" y="333"/>
                  </a:lnTo>
                  <a:lnTo>
                    <a:pt x="623" y="340"/>
                  </a:lnTo>
                  <a:lnTo>
                    <a:pt x="623" y="346"/>
                  </a:lnTo>
                  <a:lnTo>
                    <a:pt x="623" y="351"/>
                  </a:lnTo>
                  <a:lnTo>
                    <a:pt x="624" y="358"/>
                  </a:lnTo>
                  <a:lnTo>
                    <a:pt x="626" y="365"/>
                  </a:lnTo>
                  <a:lnTo>
                    <a:pt x="624" y="371"/>
                  </a:lnTo>
                  <a:lnTo>
                    <a:pt x="624" y="378"/>
                  </a:lnTo>
                  <a:lnTo>
                    <a:pt x="626" y="384"/>
                  </a:lnTo>
                  <a:lnTo>
                    <a:pt x="624" y="391"/>
                  </a:lnTo>
                  <a:lnTo>
                    <a:pt x="624" y="396"/>
                  </a:lnTo>
                  <a:lnTo>
                    <a:pt x="623" y="404"/>
                  </a:lnTo>
                  <a:lnTo>
                    <a:pt x="623" y="411"/>
                  </a:lnTo>
                  <a:lnTo>
                    <a:pt x="623" y="416"/>
                  </a:lnTo>
                  <a:lnTo>
                    <a:pt x="621" y="423"/>
                  </a:lnTo>
                  <a:lnTo>
                    <a:pt x="621" y="431"/>
                  </a:lnTo>
                  <a:lnTo>
                    <a:pt x="621" y="438"/>
                  </a:lnTo>
                  <a:lnTo>
                    <a:pt x="618" y="444"/>
                  </a:lnTo>
                  <a:lnTo>
                    <a:pt x="618" y="453"/>
                  </a:lnTo>
                  <a:lnTo>
                    <a:pt x="616" y="458"/>
                  </a:lnTo>
                  <a:lnTo>
                    <a:pt x="614" y="466"/>
                  </a:lnTo>
                  <a:lnTo>
                    <a:pt x="614" y="473"/>
                  </a:lnTo>
                  <a:lnTo>
                    <a:pt x="614" y="473"/>
                  </a:lnTo>
                  <a:lnTo>
                    <a:pt x="609" y="483"/>
                  </a:lnTo>
                  <a:lnTo>
                    <a:pt x="606" y="493"/>
                  </a:lnTo>
                  <a:lnTo>
                    <a:pt x="601" y="503"/>
                  </a:lnTo>
                  <a:lnTo>
                    <a:pt x="599" y="513"/>
                  </a:lnTo>
                  <a:lnTo>
                    <a:pt x="594" y="524"/>
                  </a:lnTo>
                  <a:lnTo>
                    <a:pt x="593" y="534"/>
                  </a:lnTo>
                  <a:lnTo>
                    <a:pt x="589" y="544"/>
                  </a:lnTo>
                  <a:lnTo>
                    <a:pt x="586" y="554"/>
                  </a:lnTo>
                  <a:lnTo>
                    <a:pt x="581" y="564"/>
                  </a:lnTo>
                  <a:lnTo>
                    <a:pt x="578" y="574"/>
                  </a:lnTo>
                  <a:lnTo>
                    <a:pt x="574" y="586"/>
                  </a:lnTo>
                  <a:lnTo>
                    <a:pt x="573" y="594"/>
                  </a:lnTo>
                  <a:lnTo>
                    <a:pt x="569" y="604"/>
                  </a:lnTo>
                  <a:lnTo>
                    <a:pt x="566" y="614"/>
                  </a:lnTo>
                  <a:lnTo>
                    <a:pt x="563" y="624"/>
                  </a:lnTo>
                  <a:lnTo>
                    <a:pt x="559" y="632"/>
                  </a:lnTo>
                  <a:lnTo>
                    <a:pt x="558" y="642"/>
                  </a:lnTo>
                  <a:lnTo>
                    <a:pt x="554" y="651"/>
                  </a:lnTo>
                  <a:lnTo>
                    <a:pt x="551" y="661"/>
                  </a:lnTo>
                  <a:lnTo>
                    <a:pt x="549" y="669"/>
                  </a:lnTo>
                  <a:lnTo>
                    <a:pt x="546" y="679"/>
                  </a:lnTo>
                  <a:lnTo>
                    <a:pt x="544" y="687"/>
                  </a:lnTo>
                  <a:lnTo>
                    <a:pt x="541" y="696"/>
                  </a:lnTo>
                  <a:lnTo>
                    <a:pt x="538" y="704"/>
                  </a:lnTo>
                  <a:lnTo>
                    <a:pt x="534" y="714"/>
                  </a:lnTo>
                  <a:lnTo>
                    <a:pt x="533" y="722"/>
                  </a:lnTo>
                  <a:lnTo>
                    <a:pt x="529" y="731"/>
                  </a:lnTo>
                  <a:lnTo>
                    <a:pt x="528" y="741"/>
                  </a:lnTo>
                  <a:lnTo>
                    <a:pt x="524" y="747"/>
                  </a:lnTo>
                  <a:lnTo>
                    <a:pt x="523" y="756"/>
                  </a:lnTo>
                  <a:lnTo>
                    <a:pt x="519" y="766"/>
                  </a:lnTo>
                  <a:lnTo>
                    <a:pt x="518" y="774"/>
                  </a:lnTo>
                  <a:lnTo>
                    <a:pt x="514" y="781"/>
                  </a:lnTo>
                  <a:lnTo>
                    <a:pt x="513" y="791"/>
                  </a:lnTo>
                  <a:lnTo>
                    <a:pt x="509" y="797"/>
                  </a:lnTo>
                  <a:lnTo>
                    <a:pt x="508" y="806"/>
                  </a:lnTo>
                  <a:lnTo>
                    <a:pt x="504" y="812"/>
                  </a:lnTo>
                  <a:lnTo>
                    <a:pt x="503" y="821"/>
                  </a:lnTo>
                  <a:lnTo>
                    <a:pt x="501" y="831"/>
                  </a:lnTo>
                  <a:lnTo>
                    <a:pt x="499" y="837"/>
                  </a:lnTo>
                  <a:lnTo>
                    <a:pt x="498" y="844"/>
                  </a:lnTo>
                  <a:lnTo>
                    <a:pt x="494" y="852"/>
                  </a:lnTo>
                  <a:lnTo>
                    <a:pt x="494" y="861"/>
                  </a:lnTo>
                  <a:lnTo>
                    <a:pt x="491" y="866"/>
                  </a:lnTo>
                  <a:lnTo>
                    <a:pt x="489" y="874"/>
                  </a:lnTo>
                  <a:lnTo>
                    <a:pt x="488" y="882"/>
                  </a:lnTo>
                  <a:lnTo>
                    <a:pt x="484" y="889"/>
                  </a:lnTo>
                  <a:lnTo>
                    <a:pt x="484" y="895"/>
                  </a:lnTo>
                  <a:lnTo>
                    <a:pt x="483" y="902"/>
                  </a:lnTo>
                  <a:lnTo>
                    <a:pt x="479" y="909"/>
                  </a:lnTo>
                  <a:lnTo>
                    <a:pt x="479" y="915"/>
                  </a:lnTo>
                  <a:lnTo>
                    <a:pt x="478" y="924"/>
                  </a:lnTo>
                  <a:lnTo>
                    <a:pt x="476" y="930"/>
                  </a:lnTo>
                  <a:lnTo>
                    <a:pt x="474" y="937"/>
                  </a:lnTo>
                  <a:lnTo>
                    <a:pt x="473" y="942"/>
                  </a:lnTo>
                  <a:lnTo>
                    <a:pt x="469" y="949"/>
                  </a:lnTo>
                  <a:lnTo>
                    <a:pt x="469" y="955"/>
                  </a:lnTo>
                  <a:lnTo>
                    <a:pt x="469" y="962"/>
                  </a:lnTo>
                  <a:lnTo>
                    <a:pt x="468" y="969"/>
                  </a:lnTo>
                  <a:lnTo>
                    <a:pt x="466" y="975"/>
                  </a:lnTo>
                  <a:lnTo>
                    <a:pt x="464" y="980"/>
                  </a:lnTo>
                  <a:lnTo>
                    <a:pt x="463" y="987"/>
                  </a:lnTo>
                  <a:lnTo>
                    <a:pt x="461" y="992"/>
                  </a:lnTo>
                  <a:lnTo>
                    <a:pt x="459" y="999"/>
                  </a:lnTo>
                  <a:lnTo>
                    <a:pt x="459" y="1005"/>
                  </a:lnTo>
                  <a:lnTo>
                    <a:pt x="458" y="1012"/>
                  </a:lnTo>
                  <a:lnTo>
                    <a:pt x="454" y="1017"/>
                  </a:lnTo>
                  <a:lnTo>
                    <a:pt x="454" y="1022"/>
                  </a:lnTo>
                  <a:lnTo>
                    <a:pt x="454" y="1029"/>
                  </a:lnTo>
                  <a:lnTo>
                    <a:pt x="453" y="1034"/>
                  </a:lnTo>
                  <a:lnTo>
                    <a:pt x="453" y="1039"/>
                  </a:lnTo>
                  <a:lnTo>
                    <a:pt x="451" y="1044"/>
                  </a:lnTo>
                  <a:lnTo>
                    <a:pt x="451" y="1049"/>
                  </a:lnTo>
                  <a:lnTo>
                    <a:pt x="449" y="1054"/>
                  </a:lnTo>
                  <a:lnTo>
                    <a:pt x="449" y="1059"/>
                  </a:lnTo>
                  <a:lnTo>
                    <a:pt x="449" y="1064"/>
                  </a:lnTo>
                  <a:lnTo>
                    <a:pt x="448" y="1069"/>
                  </a:lnTo>
                  <a:lnTo>
                    <a:pt x="446" y="1075"/>
                  </a:lnTo>
                  <a:lnTo>
                    <a:pt x="446" y="1079"/>
                  </a:lnTo>
                  <a:lnTo>
                    <a:pt x="444" y="1084"/>
                  </a:lnTo>
                  <a:lnTo>
                    <a:pt x="444" y="1089"/>
                  </a:lnTo>
                  <a:lnTo>
                    <a:pt x="444" y="1094"/>
                  </a:lnTo>
                  <a:lnTo>
                    <a:pt x="444" y="1099"/>
                  </a:lnTo>
                  <a:lnTo>
                    <a:pt x="444" y="1104"/>
                  </a:lnTo>
                  <a:lnTo>
                    <a:pt x="444" y="1107"/>
                  </a:lnTo>
                  <a:lnTo>
                    <a:pt x="444" y="1112"/>
                  </a:lnTo>
                  <a:lnTo>
                    <a:pt x="443" y="1115"/>
                  </a:lnTo>
                  <a:lnTo>
                    <a:pt x="443" y="1120"/>
                  </a:lnTo>
                  <a:lnTo>
                    <a:pt x="443" y="1124"/>
                  </a:lnTo>
                  <a:lnTo>
                    <a:pt x="443" y="1128"/>
                  </a:lnTo>
                  <a:lnTo>
                    <a:pt x="443" y="1133"/>
                  </a:lnTo>
                  <a:lnTo>
                    <a:pt x="441" y="1135"/>
                  </a:lnTo>
                  <a:lnTo>
                    <a:pt x="441" y="1138"/>
                  </a:lnTo>
                  <a:lnTo>
                    <a:pt x="443" y="1143"/>
                  </a:lnTo>
                  <a:lnTo>
                    <a:pt x="441" y="1147"/>
                  </a:lnTo>
                  <a:lnTo>
                    <a:pt x="441" y="1150"/>
                  </a:lnTo>
                  <a:lnTo>
                    <a:pt x="443" y="1153"/>
                  </a:lnTo>
                  <a:lnTo>
                    <a:pt x="443" y="1158"/>
                  </a:lnTo>
                  <a:lnTo>
                    <a:pt x="443" y="1162"/>
                  </a:lnTo>
                  <a:lnTo>
                    <a:pt x="443" y="1162"/>
                  </a:lnTo>
                  <a:lnTo>
                    <a:pt x="443" y="1163"/>
                  </a:lnTo>
                  <a:lnTo>
                    <a:pt x="441" y="1165"/>
                  </a:lnTo>
                  <a:lnTo>
                    <a:pt x="443" y="1167"/>
                  </a:lnTo>
                  <a:lnTo>
                    <a:pt x="443" y="1170"/>
                  </a:lnTo>
                  <a:lnTo>
                    <a:pt x="441" y="1170"/>
                  </a:lnTo>
                  <a:lnTo>
                    <a:pt x="443" y="1173"/>
                  </a:lnTo>
                  <a:lnTo>
                    <a:pt x="443" y="1175"/>
                  </a:lnTo>
                  <a:lnTo>
                    <a:pt x="441" y="1175"/>
                  </a:lnTo>
                  <a:lnTo>
                    <a:pt x="443" y="1178"/>
                  </a:lnTo>
                  <a:lnTo>
                    <a:pt x="443" y="1180"/>
                  </a:lnTo>
                  <a:lnTo>
                    <a:pt x="441" y="1182"/>
                  </a:lnTo>
                  <a:lnTo>
                    <a:pt x="443" y="1185"/>
                  </a:lnTo>
                  <a:lnTo>
                    <a:pt x="441" y="1185"/>
                  </a:lnTo>
                  <a:lnTo>
                    <a:pt x="441" y="1187"/>
                  </a:lnTo>
                  <a:lnTo>
                    <a:pt x="441" y="1188"/>
                  </a:lnTo>
                  <a:lnTo>
                    <a:pt x="441" y="1192"/>
                  </a:lnTo>
                  <a:lnTo>
                    <a:pt x="441" y="1193"/>
                  </a:lnTo>
                  <a:lnTo>
                    <a:pt x="441" y="1195"/>
                  </a:lnTo>
                  <a:lnTo>
                    <a:pt x="441" y="1197"/>
                  </a:lnTo>
                  <a:lnTo>
                    <a:pt x="441" y="1198"/>
                  </a:lnTo>
                  <a:lnTo>
                    <a:pt x="441" y="1200"/>
                  </a:lnTo>
                  <a:lnTo>
                    <a:pt x="441" y="1202"/>
                  </a:lnTo>
                  <a:lnTo>
                    <a:pt x="441" y="1205"/>
                  </a:lnTo>
                  <a:lnTo>
                    <a:pt x="439" y="1205"/>
                  </a:lnTo>
                  <a:lnTo>
                    <a:pt x="441" y="1207"/>
                  </a:lnTo>
                  <a:lnTo>
                    <a:pt x="439" y="1208"/>
                  </a:lnTo>
                  <a:lnTo>
                    <a:pt x="439" y="1212"/>
                  </a:lnTo>
                  <a:lnTo>
                    <a:pt x="441" y="1213"/>
                  </a:lnTo>
                  <a:lnTo>
                    <a:pt x="439" y="1215"/>
                  </a:lnTo>
                  <a:lnTo>
                    <a:pt x="439" y="1215"/>
                  </a:lnTo>
                  <a:lnTo>
                    <a:pt x="439" y="1218"/>
                  </a:lnTo>
                  <a:lnTo>
                    <a:pt x="439" y="1220"/>
                  </a:lnTo>
                  <a:lnTo>
                    <a:pt x="439" y="1222"/>
                  </a:lnTo>
                  <a:lnTo>
                    <a:pt x="439" y="1223"/>
                  </a:lnTo>
                  <a:lnTo>
                    <a:pt x="439" y="1225"/>
                  </a:lnTo>
                  <a:lnTo>
                    <a:pt x="439" y="1227"/>
                  </a:lnTo>
                  <a:lnTo>
                    <a:pt x="439" y="1228"/>
                  </a:lnTo>
                  <a:lnTo>
                    <a:pt x="439" y="1230"/>
                  </a:lnTo>
                  <a:lnTo>
                    <a:pt x="438" y="1232"/>
                  </a:lnTo>
                  <a:lnTo>
                    <a:pt x="439" y="1233"/>
                  </a:lnTo>
                  <a:lnTo>
                    <a:pt x="438" y="1235"/>
                  </a:lnTo>
                  <a:lnTo>
                    <a:pt x="438" y="1238"/>
                  </a:lnTo>
                  <a:lnTo>
                    <a:pt x="438" y="1240"/>
                  </a:lnTo>
                  <a:lnTo>
                    <a:pt x="436" y="1240"/>
                  </a:lnTo>
                  <a:lnTo>
                    <a:pt x="438" y="1242"/>
                  </a:lnTo>
                  <a:lnTo>
                    <a:pt x="436" y="1245"/>
                  </a:lnTo>
                  <a:lnTo>
                    <a:pt x="436" y="1245"/>
                  </a:lnTo>
                  <a:lnTo>
                    <a:pt x="436" y="1248"/>
                  </a:lnTo>
                  <a:lnTo>
                    <a:pt x="434" y="1250"/>
                  </a:lnTo>
                  <a:lnTo>
                    <a:pt x="436" y="1250"/>
                  </a:lnTo>
                  <a:lnTo>
                    <a:pt x="434" y="1253"/>
                  </a:lnTo>
                  <a:lnTo>
                    <a:pt x="434" y="1255"/>
                  </a:lnTo>
                  <a:lnTo>
                    <a:pt x="434" y="1255"/>
                  </a:lnTo>
                  <a:lnTo>
                    <a:pt x="434" y="1258"/>
                  </a:lnTo>
                  <a:lnTo>
                    <a:pt x="434" y="1260"/>
                  </a:lnTo>
                  <a:lnTo>
                    <a:pt x="434" y="1260"/>
                  </a:lnTo>
                  <a:lnTo>
                    <a:pt x="433" y="1265"/>
                  </a:lnTo>
                  <a:lnTo>
                    <a:pt x="433" y="1265"/>
                  </a:lnTo>
                  <a:lnTo>
                    <a:pt x="431" y="1267"/>
                  </a:lnTo>
                  <a:lnTo>
                    <a:pt x="431" y="1270"/>
                  </a:lnTo>
                  <a:lnTo>
                    <a:pt x="431" y="1270"/>
                  </a:lnTo>
                  <a:lnTo>
                    <a:pt x="431" y="1272"/>
                  </a:lnTo>
                  <a:lnTo>
                    <a:pt x="429" y="1273"/>
                  </a:lnTo>
                  <a:lnTo>
                    <a:pt x="429" y="1275"/>
                  </a:lnTo>
                  <a:lnTo>
                    <a:pt x="429" y="1277"/>
                  </a:lnTo>
                  <a:lnTo>
                    <a:pt x="429" y="1278"/>
                  </a:lnTo>
                  <a:lnTo>
                    <a:pt x="428" y="1280"/>
                  </a:lnTo>
                  <a:lnTo>
                    <a:pt x="429" y="1280"/>
                  </a:lnTo>
                  <a:lnTo>
                    <a:pt x="428" y="1283"/>
                  </a:lnTo>
                  <a:lnTo>
                    <a:pt x="428" y="1285"/>
                  </a:lnTo>
                  <a:lnTo>
                    <a:pt x="426" y="1285"/>
                  </a:lnTo>
                  <a:lnTo>
                    <a:pt x="426" y="1290"/>
                  </a:lnTo>
                  <a:lnTo>
                    <a:pt x="426" y="1290"/>
                  </a:lnTo>
                  <a:lnTo>
                    <a:pt x="424" y="1292"/>
                  </a:lnTo>
                  <a:lnTo>
                    <a:pt x="424" y="1295"/>
                  </a:lnTo>
                  <a:lnTo>
                    <a:pt x="424" y="1295"/>
                  </a:lnTo>
                  <a:lnTo>
                    <a:pt x="424" y="1297"/>
                  </a:lnTo>
                  <a:lnTo>
                    <a:pt x="424" y="1298"/>
                  </a:lnTo>
                  <a:lnTo>
                    <a:pt x="424" y="1300"/>
                  </a:lnTo>
                  <a:lnTo>
                    <a:pt x="424" y="1302"/>
                  </a:lnTo>
                  <a:lnTo>
                    <a:pt x="423" y="1303"/>
                  </a:lnTo>
                  <a:lnTo>
                    <a:pt x="423" y="1305"/>
                  </a:lnTo>
                  <a:lnTo>
                    <a:pt x="421" y="1307"/>
                  </a:lnTo>
                  <a:lnTo>
                    <a:pt x="419" y="1307"/>
                  </a:lnTo>
                  <a:lnTo>
                    <a:pt x="419" y="1310"/>
                  </a:lnTo>
                  <a:lnTo>
                    <a:pt x="419" y="1312"/>
                  </a:lnTo>
                  <a:lnTo>
                    <a:pt x="419" y="1312"/>
                  </a:lnTo>
                  <a:lnTo>
                    <a:pt x="418" y="1315"/>
                  </a:lnTo>
                  <a:lnTo>
                    <a:pt x="418" y="1317"/>
                  </a:lnTo>
                  <a:lnTo>
                    <a:pt x="416" y="1317"/>
                  </a:lnTo>
                  <a:lnTo>
                    <a:pt x="416" y="1320"/>
                  </a:lnTo>
                  <a:lnTo>
                    <a:pt x="416" y="1322"/>
                  </a:lnTo>
                  <a:lnTo>
                    <a:pt x="415" y="1322"/>
                  </a:lnTo>
                  <a:lnTo>
                    <a:pt x="415" y="1325"/>
                  </a:lnTo>
                  <a:lnTo>
                    <a:pt x="415" y="1327"/>
                  </a:lnTo>
                  <a:lnTo>
                    <a:pt x="415" y="1327"/>
                  </a:lnTo>
                  <a:lnTo>
                    <a:pt x="413" y="1330"/>
                  </a:lnTo>
                  <a:lnTo>
                    <a:pt x="413" y="1332"/>
                  </a:lnTo>
                  <a:lnTo>
                    <a:pt x="413" y="1332"/>
                  </a:lnTo>
                  <a:lnTo>
                    <a:pt x="413" y="1332"/>
                  </a:lnTo>
                  <a:lnTo>
                    <a:pt x="408" y="1337"/>
                  </a:lnTo>
                  <a:lnTo>
                    <a:pt x="403" y="1340"/>
                  </a:lnTo>
                  <a:lnTo>
                    <a:pt x="398" y="1345"/>
                  </a:lnTo>
                  <a:lnTo>
                    <a:pt x="395" y="1347"/>
                  </a:lnTo>
                  <a:lnTo>
                    <a:pt x="391" y="1352"/>
                  </a:lnTo>
                  <a:lnTo>
                    <a:pt x="388" y="1355"/>
                  </a:lnTo>
                  <a:lnTo>
                    <a:pt x="383" y="1357"/>
                  </a:lnTo>
                  <a:lnTo>
                    <a:pt x="378" y="1362"/>
                  </a:lnTo>
                  <a:lnTo>
                    <a:pt x="373" y="1365"/>
                  </a:lnTo>
                  <a:lnTo>
                    <a:pt x="370" y="1368"/>
                  </a:lnTo>
                  <a:lnTo>
                    <a:pt x="368" y="1370"/>
                  </a:lnTo>
                  <a:lnTo>
                    <a:pt x="363" y="1373"/>
                  </a:lnTo>
                  <a:lnTo>
                    <a:pt x="358" y="1377"/>
                  </a:lnTo>
                  <a:lnTo>
                    <a:pt x="355" y="1378"/>
                  </a:lnTo>
                  <a:lnTo>
                    <a:pt x="351" y="1381"/>
                  </a:lnTo>
                  <a:lnTo>
                    <a:pt x="348" y="1383"/>
                  </a:lnTo>
                  <a:lnTo>
                    <a:pt x="343" y="1386"/>
                  </a:lnTo>
                  <a:lnTo>
                    <a:pt x="340" y="1390"/>
                  </a:lnTo>
                  <a:lnTo>
                    <a:pt x="336" y="1391"/>
                  </a:lnTo>
                  <a:lnTo>
                    <a:pt x="331" y="1393"/>
                  </a:lnTo>
                  <a:lnTo>
                    <a:pt x="328" y="1396"/>
                  </a:lnTo>
                  <a:lnTo>
                    <a:pt x="323" y="1396"/>
                  </a:lnTo>
                  <a:lnTo>
                    <a:pt x="318" y="1400"/>
                  </a:lnTo>
                  <a:lnTo>
                    <a:pt x="316" y="1401"/>
                  </a:lnTo>
                  <a:lnTo>
                    <a:pt x="313" y="1403"/>
                  </a:lnTo>
                  <a:lnTo>
                    <a:pt x="308" y="1401"/>
                  </a:lnTo>
                  <a:lnTo>
                    <a:pt x="305" y="1405"/>
                  </a:lnTo>
                  <a:lnTo>
                    <a:pt x="301" y="1406"/>
                  </a:lnTo>
                  <a:lnTo>
                    <a:pt x="298" y="1406"/>
                  </a:lnTo>
                  <a:lnTo>
                    <a:pt x="293" y="1408"/>
                  </a:lnTo>
                  <a:lnTo>
                    <a:pt x="290" y="1408"/>
                  </a:lnTo>
                  <a:lnTo>
                    <a:pt x="286" y="1408"/>
                  </a:lnTo>
                  <a:lnTo>
                    <a:pt x="283" y="1411"/>
                  </a:lnTo>
                  <a:lnTo>
                    <a:pt x="278" y="1411"/>
                  </a:lnTo>
                  <a:lnTo>
                    <a:pt x="276" y="1411"/>
                  </a:lnTo>
                  <a:lnTo>
                    <a:pt x="273" y="1411"/>
                  </a:lnTo>
                  <a:lnTo>
                    <a:pt x="268" y="1411"/>
                  </a:lnTo>
                  <a:lnTo>
                    <a:pt x="265" y="1411"/>
                  </a:lnTo>
                  <a:lnTo>
                    <a:pt x="261" y="1411"/>
                  </a:lnTo>
                  <a:lnTo>
                    <a:pt x="258" y="1411"/>
                  </a:lnTo>
                  <a:lnTo>
                    <a:pt x="253" y="1411"/>
                  </a:lnTo>
                  <a:lnTo>
                    <a:pt x="251" y="1411"/>
                  </a:lnTo>
                  <a:lnTo>
                    <a:pt x="248" y="1411"/>
                  </a:lnTo>
                  <a:lnTo>
                    <a:pt x="243" y="1411"/>
                  </a:lnTo>
                  <a:lnTo>
                    <a:pt x="241" y="1411"/>
                  </a:lnTo>
                  <a:lnTo>
                    <a:pt x="238" y="1410"/>
                  </a:lnTo>
                  <a:lnTo>
                    <a:pt x="235" y="1408"/>
                  </a:lnTo>
                  <a:lnTo>
                    <a:pt x="231" y="1408"/>
                  </a:lnTo>
                  <a:lnTo>
                    <a:pt x="228" y="1406"/>
                  </a:lnTo>
                  <a:lnTo>
                    <a:pt x="225" y="1406"/>
                  </a:lnTo>
                  <a:lnTo>
                    <a:pt x="221" y="1406"/>
                  </a:lnTo>
                  <a:lnTo>
                    <a:pt x="218" y="1405"/>
                  </a:lnTo>
                  <a:lnTo>
                    <a:pt x="215" y="1403"/>
                  </a:lnTo>
                  <a:lnTo>
                    <a:pt x="213" y="1401"/>
                  </a:lnTo>
                  <a:lnTo>
                    <a:pt x="210" y="1400"/>
                  </a:lnTo>
                  <a:lnTo>
                    <a:pt x="206" y="1398"/>
                  </a:lnTo>
                  <a:lnTo>
                    <a:pt x="203" y="1396"/>
                  </a:lnTo>
                  <a:lnTo>
                    <a:pt x="200" y="1395"/>
                  </a:lnTo>
                  <a:lnTo>
                    <a:pt x="196" y="1391"/>
                  </a:lnTo>
                  <a:lnTo>
                    <a:pt x="193" y="1391"/>
                  </a:lnTo>
                  <a:lnTo>
                    <a:pt x="191" y="1388"/>
                  </a:lnTo>
                  <a:lnTo>
                    <a:pt x="188" y="1386"/>
                  </a:lnTo>
                  <a:lnTo>
                    <a:pt x="185" y="1385"/>
                  </a:lnTo>
                  <a:lnTo>
                    <a:pt x="181" y="1381"/>
                  </a:lnTo>
                  <a:lnTo>
                    <a:pt x="180" y="1378"/>
                  </a:lnTo>
                  <a:lnTo>
                    <a:pt x="176" y="1377"/>
                  </a:lnTo>
                  <a:lnTo>
                    <a:pt x="173" y="1373"/>
                  </a:lnTo>
                  <a:lnTo>
                    <a:pt x="172" y="1370"/>
                  </a:lnTo>
                  <a:lnTo>
                    <a:pt x="168" y="1367"/>
                  </a:lnTo>
                  <a:lnTo>
                    <a:pt x="167" y="1365"/>
                  </a:lnTo>
                  <a:lnTo>
                    <a:pt x="162" y="1362"/>
                  </a:lnTo>
                  <a:lnTo>
                    <a:pt x="160" y="1357"/>
                  </a:lnTo>
                  <a:lnTo>
                    <a:pt x="157" y="1355"/>
                  </a:lnTo>
                  <a:lnTo>
                    <a:pt x="153" y="1352"/>
                  </a:lnTo>
                  <a:lnTo>
                    <a:pt x="152" y="1347"/>
                  </a:lnTo>
                  <a:lnTo>
                    <a:pt x="148" y="1343"/>
                  </a:lnTo>
                  <a:lnTo>
                    <a:pt x="147" y="1340"/>
                  </a:lnTo>
                  <a:lnTo>
                    <a:pt x="143" y="1337"/>
                  </a:lnTo>
                  <a:lnTo>
                    <a:pt x="142" y="1332"/>
                  </a:lnTo>
                  <a:lnTo>
                    <a:pt x="138" y="1328"/>
                  </a:lnTo>
                  <a:lnTo>
                    <a:pt x="137" y="1323"/>
                  </a:lnTo>
                  <a:lnTo>
                    <a:pt x="132" y="1320"/>
                  </a:lnTo>
                  <a:lnTo>
                    <a:pt x="132" y="1315"/>
                  </a:lnTo>
                  <a:lnTo>
                    <a:pt x="128" y="1312"/>
                  </a:lnTo>
                  <a:lnTo>
                    <a:pt x="127" y="1305"/>
                  </a:lnTo>
                  <a:lnTo>
                    <a:pt x="123" y="1300"/>
                  </a:lnTo>
                  <a:lnTo>
                    <a:pt x="122" y="1295"/>
                  </a:lnTo>
                  <a:lnTo>
                    <a:pt x="118" y="1290"/>
                  </a:lnTo>
                  <a:lnTo>
                    <a:pt x="117" y="1285"/>
                  </a:lnTo>
                  <a:lnTo>
                    <a:pt x="113" y="1280"/>
                  </a:lnTo>
                  <a:lnTo>
                    <a:pt x="112" y="1275"/>
                  </a:lnTo>
                  <a:lnTo>
                    <a:pt x="108" y="1270"/>
                  </a:lnTo>
                  <a:lnTo>
                    <a:pt x="107" y="1265"/>
                  </a:lnTo>
                  <a:lnTo>
                    <a:pt x="103" y="1260"/>
                  </a:lnTo>
                  <a:lnTo>
                    <a:pt x="102" y="1252"/>
                  </a:lnTo>
                  <a:lnTo>
                    <a:pt x="98" y="1247"/>
                  </a:lnTo>
                  <a:lnTo>
                    <a:pt x="97" y="1240"/>
                  </a:lnTo>
                  <a:lnTo>
                    <a:pt x="95" y="1235"/>
                  </a:lnTo>
                  <a:lnTo>
                    <a:pt x="92" y="1228"/>
                  </a:lnTo>
                  <a:lnTo>
                    <a:pt x="92" y="1228"/>
                  </a:lnTo>
                  <a:lnTo>
                    <a:pt x="92" y="1222"/>
                  </a:lnTo>
                  <a:lnTo>
                    <a:pt x="93" y="1215"/>
                  </a:lnTo>
                  <a:lnTo>
                    <a:pt x="93" y="1207"/>
                  </a:lnTo>
                  <a:lnTo>
                    <a:pt x="95" y="1200"/>
                  </a:lnTo>
                  <a:lnTo>
                    <a:pt x="97" y="1195"/>
                  </a:lnTo>
                  <a:lnTo>
                    <a:pt x="97" y="1187"/>
                  </a:lnTo>
                  <a:lnTo>
                    <a:pt x="97" y="1180"/>
                  </a:lnTo>
                  <a:lnTo>
                    <a:pt x="98" y="1173"/>
                  </a:lnTo>
                  <a:lnTo>
                    <a:pt x="97" y="1167"/>
                  </a:lnTo>
                  <a:lnTo>
                    <a:pt x="98" y="1160"/>
                  </a:lnTo>
                  <a:lnTo>
                    <a:pt x="100" y="1153"/>
                  </a:lnTo>
                  <a:lnTo>
                    <a:pt x="102" y="1147"/>
                  </a:lnTo>
                  <a:lnTo>
                    <a:pt x="102" y="1140"/>
                  </a:lnTo>
                  <a:lnTo>
                    <a:pt x="102" y="1133"/>
                  </a:lnTo>
                  <a:lnTo>
                    <a:pt x="102" y="1128"/>
                  </a:lnTo>
                  <a:lnTo>
                    <a:pt x="103" y="1122"/>
                  </a:lnTo>
                  <a:lnTo>
                    <a:pt x="105" y="1115"/>
                  </a:lnTo>
                  <a:lnTo>
                    <a:pt x="105" y="1109"/>
                  </a:lnTo>
                  <a:lnTo>
                    <a:pt x="107" y="1104"/>
                  </a:lnTo>
                  <a:lnTo>
                    <a:pt x="107" y="1097"/>
                  </a:lnTo>
                  <a:lnTo>
                    <a:pt x="107" y="1090"/>
                  </a:lnTo>
                  <a:lnTo>
                    <a:pt x="108" y="1085"/>
                  </a:lnTo>
                  <a:lnTo>
                    <a:pt x="108" y="1079"/>
                  </a:lnTo>
                  <a:lnTo>
                    <a:pt x="110" y="1074"/>
                  </a:lnTo>
                  <a:lnTo>
                    <a:pt x="112" y="1069"/>
                  </a:lnTo>
                  <a:lnTo>
                    <a:pt x="112" y="1062"/>
                  </a:lnTo>
                  <a:lnTo>
                    <a:pt x="112" y="1057"/>
                  </a:lnTo>
                  <a:lnTo>
                    <a:pt x="113" y="1050"/>
                  </a:lnTo>
                  <a:lnTo>
                    <a:pt x="113" y="1045"/>
                  </a:lnTo>
                  <a:lnTo>
                    <a:pt x="115" y="1039"/>
                  </a:lnTo>
                  <a:lnTo>
                    <a:pt x="115" y="1034"/>
                  </a:lnTo>
                  <a:lnTo>
                    <a:pt x="117" y="1029"/>
                  </a:lnTo>
                  <a:lnTo>
                    <a:pt x="117" y="1024"/>
                  </a:lnTo>
                  <a:lnTo>
                    <a:pt x="118" y="1019"/>
                  </a:lnTo>
                  <a:lnTo>
                    <a:pt x="118" y="1012"/>
                  </a:lnTo>
                  <a:lnTo>
                    <a:pt x="122" y="1007"/>
                  </a:lnTo>
                  <a:lnTo>
                    <a:pt x="122" y="1002"/>
                  </a:lnTo>
                  <a:lnTo>
                    <a:pt x="122" y="997"/>
                  </a:lnTo>
                  <a:lnTo>
                    <a:pt x="122" y="992"/>
                  </a:lnTo>
                  <a:lnTo>
                    <a:pt x="125" y="987"/>
                  </a:lnTo>
                  <a:lnTo>
                    <a:pt x="125" y="982"/>
                  </a:lnTo>
                  <a:lnTo>
                    <a:pt x="127" y="977"/>
                  </a:lnTo>
                  <a:lnTo>
                    <a:pt x="127" y="972"/>
                  </a:lnTo>
                  <a:lnTo>
                    <a:pt x="128" y="967"/>
                  </a:lnTo>
                  <a:lnTo>
                    <a:pt x="132" y="962"/>
                  </a:lnTo>
                  <a:lnTo>
                    <a:pt x="132" y="957"/>
                  </a:lnTo>
                  <a:lnTo>
                    <a:pt x="133" y="952"/>
                  </a:lnTo>
                  <a:lnTo>
                    <a:pt x="133" y="949"/>
                  </a:lnTo>
                  <a:lnTo>
                    <a:pt x="135" y="944"/>
                  </a:lnTo>
                  <a:lnTo>
                    <a:pt x="135" y="940"/>
                  </a:lnTo>
                  <a:lnTo>
                    <a:pt x="137" y="935"/>
                  </a:lnTo>
                  <a:lnTo>
                    <a:pt x="137" y="932"/>
                  </a:lnTo>
                  <a:lnTo>
                    <a:pt x="138" y="927"/>
                  </a:lnTo>
                  <a:lnTo>
                    <a:pt x="142" y="922"/>
                  </a:lnTo>
                  <a:lnTo>
                    <a:pt x="142" y="919"/>
                  </a:lnTo>
                  <a:lnTo>
                    <a:pt x="142" y="915"/>
                  </a:lnTo>
                  <a:lnTo>
                    <a:pt x="143" y="910"/>
                  </a:lnTo>
                  <a:lnTo>
                    <a:pt x="145" y="907"/>
                  </a:lnTo>
                  <a:lnTo>
                    <a:pt x="147" y="902"/>
                  </a:lnTo>
                  <a:lnTo>
                    <a:pt x="147" y="899"/>
                  </a:lnTo>
                  <a:lnTo>
                    <a:pt x="148" y="895"/>
                  </a:lnTo>
                  <a:lnTo>
                    <a:pt x="148" y="892"/>
                  </a:lnTo>
                  <a:lnTo>
                    <a:pt x="150" y="887"/>
                  </a:lnTo>
                  <a:lnTo>
                    <a:pt x="152" y="884"/>
                  </a:lnTo>
                  <a:lnTo>
                    <a:pt x="153" y="880"/>
                  </a:lnTo>
                  <a:lnTo>
                    <a:pt x="155" y="877"/>
                  </a:lnTo>
                  <a:lnTo>
                    <a:pt x="157" y="874"/>
                  </a:lnTo>
                  <a:lnTo>
                    <a:pt x="157" y="871"/>
                  </a:lnTo>
                  <a:lnTo>
                    <a:pt x="158" y="867"/>
                  </a:lnTo>
                  <a:lnTo>
                    <a:pt x="158" y="864"/>
                  </a:lnTo>
                  <a:lnTo>
                    <a:pt x="160" y="861"/>
                  </a:lnTo>
                  <a:lnTo>
                    <a:pt x="162" y="857"/>
                  </a:lnTo>
                  <a:lnTo>
                    <a:pt x="162" y="854"/>
                  </a:lnTo>
                  <a:lnTo>
                    <a:pt x="163" y="851"/>
                  </a:lnTo>
                  <a:lnTo>
                    <a:pt x="167" y="847"/>
                  </a:lnTo>
                  <a:lnTo>
                    <a:pt x="167" y="846"/>
                  </a:lnTo>
                  <a:lnTo>
                    <a:pt x="167" y="841"/>
                  </a:lnTo>
                  <a:lnTo>
                    <a:pt x="170" y="839"/>
                  </a:lnTo>
                  <a:lnTo>
                    <a:pt x="172" y="836"/>
                  </a:lnTo>
                  <a:lnTo>
                    <a:pt x="172" y="834"/>
                  </a:lnTo>
                  <a:lnTo>
                    <a:pt x="173" y="831"/>
                  </a:lnTo>
                  <a:lnTo>
                    <a:pt x="175" y="827"/>
                  </a:lnTo>
                  <a:lnTo>
                    <a:pt x="176" y="826"/>
                  </a:lnTo>
                  <a:lnTo>
                    <a:pt x="178" y="822"/>
                  </a:lnTo>
                  <a:lnTo>
                    <a:pt x="180" y="821"/>
                  </a:lnTo>
                  <a:lnTo>
                    <a:pt x="180" y="819"/>
                  </a:lnTo>
                  <a:lnTo>
                    <a:pt x="181" y="816"/>
                  </a:lnTo>
                  <a:lnTo>
                    <a:pt x="183" y="812"/>
                  </a:lnTo>
                  <a:lnTo>
                    <a:pt x="185" y="811"/>
                  </a:lnTo>
                  <a:lnTo>
                    <a:pt x="186" y="809"/>
                  </a:lnTo>
                  <a:lnTo>
                    <a:pt x="188" y="806"/>
                  </a:lnTo>
                  <a:lnTo>
                    <a:pt x="188" y="806"/>
                  </a:lnTo>
                  <a:lnTo>
                    <a:pt x="191" y="802"/>
                  </a:lnTo>
                  <a:lnTo>
                    <a:pt x="191" y="801"/>
                  </a:lnTo>
                  <a:lnTo>
                    <a:pt x="195" y="799"/>
                  </a:lnTo>
                  <a:lnTo>
                    <a:pt x="195" y="797"/>
                  </a:lnTo>
                  <a:lnTo>
                    <a:pt x="196" y="796"/>
                  </a:lnTo>
                  <a:lnTo>
                    <a:pt x="198" y="794"/>
                  </a:lnTo>
                  <a:lnTo>
                    <a:pt x="201" y="792"/>
                  </a:lnTo>
                  <a:lnTo>
                    <a:pt x="200" y="792"/>
                  </a:lnTo>
                  <a:lnTo>
                    <a:pt x="201" y="789"/>
                  </a:lnTo>
                  <a:lnTo>
                    <a:pt x="203" y="786"/>
                  </a:lnTo>
                  <a:lnTo>
                    <a:pt x="205" y="782"/>
                  </a:lnTo>
                  <a:lnTo>
                    <a:pt x="205" y="779"/>
                  </a:lnTo>
                  <a:lnTo>
                    <a:pt x="206" y="777"/>
                  </a:lnTo>
                  <a:lnTo>
                    <a:pt x="206" y="774"/>
                  </a:lnTo>
                  <a:lnTo>
                    <a:pt x="208" y="771"/>
                  </a:lnTo>
                  <a:lnTo>
                    <a:pt x="210" y="767"/>
                  </a:lnTo>
                  <a:lnTo>
                    <a:pt x="210" y="766"/>
                  </a:lnTo>
                  <a:lnTo>
                    <a:pt x="211" y="762"/>
                  </a:lnTo>
                  <a:lnTo>
                    <a:pt x="213" y="759"/>
                  </a:lnTo>
                  <a:lnTo>
                    <a:pt x="213" y="757"/>
                  </a:lnTo>
                  <a:lnTo>
                    <a:pt x="213" y="754"/>
                  </a:lnTo>
                  <a:lnTo>
                    <a:pt x="213" y="751"/>
                  </a:lnTo>
                  <a:lnTo>
                    <a:pt x="216" y="749"/>
                  </a:lnTo>
                  <a:lnTo>
                    <a:pt x="216" y="746"/>
                  </a:lnTo>
                  <a:lnTo>
                    <a:pt x="218" y="744"/>
                  </a:lnTo>
                  <a:lnTo>
                    <a:pt x="218" y="741"/>
                  </a:lnTo>
                  <a:lnTo>
                    <a:pt x="218" y="737"/>
                  </a:lnTo>
                  <a:lnTo>
                    <a:pt x="220" y="736"/>
                  </a:lnTo>
                  <a:lnTo>
                    <a:pt x="221" y="732"/>
                  </a:lnTo>
                  <a:lnTo>
                    <a:pt x="221" y="731"/>
                  </a:lnTo>
                  <a:lnTo>
                    <a:pt x="223" y="727"/>
                  </a:lnTo>
                  <a:lnTo>
                    <a:pt x="223" y="726"/>
                  </a:lnTo>
                  <a:lnTo>
                    <a:pt x="223" y="722"/>
                  </a:lnTo>
                  <a:lnTo>
                    <a:pt x="223" y="719"/>
                  </a:lnTo>
                  <a:lnTo>
                    <a:pt x="225" y="717"/>
                  </a:lnTo>
                  <a:lnTo>
                    <a:pt x="225" y="714"/>
                  </a:lnTo>
                  <a:lnTo>
                    <a:pt x="226" y="712"/>
                  </a:lnTo>
                  <a:lnTo>
                    <a:pt x="228" y="711"/>
                  </a:lnTo>
                  <a:lnTo>
                    <a:pt x="228" y="709"/>
                  </a:lnTo>
                  <a:lnTo>
                    <a:pt x="228" y="706"/>
                  </a:lnTo>
                  <a:lnTo>
                    <a:pt x="228" y="704"/>
                  </a:lnTo>
                  <a:lnTo>
                    <a:pt x="228" y="701"/>
                  </a:lnTo>
                  <a:lnTo>
                    <a:pt x="228" y="697"/>
                  </a:lnTo>
                  <a:lnTo>
                    <a:pt x="230" y="696"/>
                  </a:lnTo>
                  <a:lnTo>
                    <a:pt x="230" y="694"/>
                  </a:lnTo>
                  <a:lnTo>
                    <a:pt x="230" y="691"/>
                  </a:lnTo>
                  <a:lnTo>
                    <a:pt x="231" y="689"/>
                  </a:lnTo>
                  <a:lnTo>
                    <a:pt x="231" y="687"/>
                  </a:lnTo>
                  <a:lnTo>
                    <a:pt x="231" y="686"/>
                  </a:lnTo>
                  <a:lnTo>
                    <a:pt x="231" y="684"/>
                  </a:lnTo>
                  <a:lnTo>
                    <a:pt x="233" y="681"/>
                  </a:lnTo>
                  <a:lnTo>
                    <a:pt x="233" y="679"/>
                  </a:lnTo>
                  <a:lnTo>
                    <a:pt x="233" y="677"/>
                  </a:lnTo>
                  <a:lnTo>
                    <a:pt x="233" y="674"/>
                  </a:lnTo>
                  <a:lnTo>
                    <a:pt x="233" y="674"/>
                  </a:lnTo>
                  <a:lnTo>
                    <a:pt x="233" y="671"/>
                  </a:lnTo>
                  <a:lnTo>
                    <a:pt x="235" y="669"/>
                  </a:lnTo>
                  <a:lnTo>
                    <a:pt x="235" y="667"/>
                  </a:lnTo>
                  <a:lnTo>
                    <a:pt x="233" y="666"/>
                  </a:lnTo>
                  <a:lnTo>
                    <a:pt x="235" y="664"/>
                  </a:lnTo>
                  <a:lnTo>
                    <a:pt x="235" y="662"/>
                  </a:lnTo>
                  <a:lnTo>
                    <a:pt x="235" y="659"/>
                  </a:lnTo>
                  <a:lnTo>
                    <a:pt x="236" y="659"/>
                  </a:lnTo>
                  <a:lnTo>
                    <a:pt x="235" y="657"/>
                  </a:lnTo>
                  <a:lnTo>
                    <a:pt x="236" y="654"/>
                  </a:lnTo>
                  <a:lnTo>
                    <a:pt x="236" y="654"/>
                  </a:lnTo>
                  <a:lnTo>
                    <a:pt x="236" y="652"/>
                  </a:lnTo>
                  <a:lnTo>
                    <a:pt x="236" y="649"/>
                  </a:lnTo>
                  <a:lnTo>
                    <a:pt x="236" y="649"/>
                  </a:lnTo>
                  <a:lnTo>
                    <a:pt x="236" y="647"/>
                  </a:lnTo>
                  <a:lnTo>
                    <a:pt x="236" y="644"/>
                  </a:lnTo>
                  <a:lnTo>
                    <a:pt x="236" y="644"/>
                  </a:lnTo>
                  <a:lnTo>
                    <a:pt x="236" y="642"/>
                  </a:lnTo>
                  <a:lnTo>
                    <a:pt x="236" y="641"/>
                  </a:lnTo>
                  <a:lnTo>
                    <a:pt x="236" y="639"/>
                  </a:lnTo>
                  <a:lnTo>
                    <a:pt x="236" y="639"/>
                  </a:lnTo>
                  <a:lnTo>
                    <a:pt x="238" y="637"/>
                  </a:lnTo>
                  <a:lnTo>
                    <a:pt x="236" y="636"/>
                  </a:lnTo>
                  <a:lnTo>
                    <a:pt x="238" y="634"/>
                  </a:lnTo>
                  <a:lnTo>
                    <a:pt x="236" y="634"/>
                  </a:lnTo>
                  <a:lnTo>
                    <a:pt x="238" y="631"/>
                  </a:lnTo>
                  <a:lnTo>
                    <a:pt x="236" y="629"/>
                  </a:lnTo>
                  <a:lnTo>
                    <a:pt x="236" y="629"/>
                  </a:lnTo>
                  <a:lnTo>
                    <a:pt x="236" y="628"/>
                  </a:lnTo>
                  <a:lnTo>
                    <a:pt x="236" y="626"/>
                  </a:lnTo>
                  <a:lnTo>
                    <a:pt x="235" y="624"/>
                  </a:lnTo>
                  <a:lnTo>
                    <a:pt x="235" y="624"/>
                  </a:lnTo>
                  <a:lnTo>
                    <a:pt x="235" y="623"/>
                  </a:lnTo>
                  <a:lnTo>
                    <a:pt x="235" y="621"/>
                  </a:lnTo>
                  <a:lnTo>
                    <a:pt x="233" y="619"/>
                  </a:lnTo>
                  <a:lnTo>
                    <a:pt x="233" y="619"/>
                  </a:lnTo>
                  <a:lnTo>
                    <a:pt x="233" y="618"/>
                  </a:lnTo>
                  <a:lnTo>
                    <a:pt x="233" y="616"/>
                  </a:lnTo>
                  <a:lnTo>
                    <a:pt x="233" y="616"/>
                  </a:lnTo>
                  <a:lnTo>
                    <a:pt x="233" y="614"/>
                  </a:lnTo>
                  <a:lnTo>
                    <a:pt x="233" y="614"/>
                  </a:lnTo>
                  <a:lnTo>
                    <a:pt x="233" y="613"/>
                  </a:lnTo>
                  <a:lnTo>
                    <a:pt x="231" y="611"/>
                  </a:lnTo>
                  <a:lnTo>
                    <a:pt x="231" y="611"/>
                  </a:lnTo>
                  <a:lnTo>
                    <a:pt x="231" y="611"/>
                  </a:lnTo>
                  <a:lnTo>
                    <a:pt x="230" y="609"/>
                  </a:lnTo>
                  <a:lnTo>
                    <a:pt x="230" y="609"/>
                  </a:lnTo>
                  <a:lnTo>
                    <a:pt x="230" y="608"/>
                  </a:lnTo>
                  <a:lnTo>
                    <a:pt x="230" y="608"/>
                  </a:lnTo>
                  <a:lnTo>
                    <a:pt x="228" y="606"/>
                  </a:lnTo>
                  <a:lnTo>
                    <a:pt x="228" y="604"/>
                  </a:lnTo>
                  <a:lnTo>
                    <a:pt x="228" y="604"/>
                  </a:lnTo>
                  <a:lnTo>
                    <a:pt x="228" y="604"/>
                  </a:lnTo>
                  <a:lnTo>
                    <a:pt x="117" y="513"/>
                  </a:lnTo>
                  <a:lnTo>
                    <a:pt x="117" y="513"/>
                  </a:lnTo>
                  <a:lnTo>
                    <a:pt x="112" y="513"/>
                  </a:lnTo>
                  <a:lnTo>
                    <a:pt x="112" y="513"/>
                  </a:lnTo>
                  <a:lnTo>
                    <a:pt x="108" y="511"/>
                  </a:lnTo>
                  <a:lnTo>
                    <a:pt x="107" y="511"/>
                  </a:lnTo>
                  <a:lnTo>
                    <a:pt x="107" y="509"/>
                  </a:lnTo>
                  <a:lnTo>
                    <a:pt x="105" y="508"/>
                  </a:lnTo>
                  <a:lnTo>
                    <a:pt x="103" y="508"/>
                  </a:lnTo>
                  <a:lnTo>
                    <a:pt x="102" y="508"/>
                  </a:lnTo>
                  <a:lnTo>
                    <a:pt x="100" y="508"/>
                  </a:lnTo>
                  <a:lnTo>
                    <a:pt x="98" y="506"/>
                  </a:lnTo>
                  <a:lnTo>
                    <a:pt x="97" y="506"/>
                  </a:lnTo>
                  <a:lnTo>
                    <a:pt x="97" y="504"/>
                  </a:lnTo>
                  <a:lnTo>
                    <a:pt x="95" y="504"/>
                  </a:lnTo>
                  <a:lnTo>
                    <a:pt x="92" y="503"/>
                  </a:lnTo>
                  <a:lnTo>
                    <a:pt x="92" y="503"/>
                  </a:lnTo>
                  <a:lnTo>
                    <a:pt x="90" y="501"/>
                  </a:lnTo>
                  <a:lnTo>
                    <a:pt x="88" y="499"/>
                  </a:lnTo>
                  <a:lnTo>
                    <a:pt x="87" y="499"/>
                  </a:lnTo>
                  <a:lnTo>
                    <a:pt x="87" y="498"/>
                  </a:lnTo>
                  <a:lnTo>
                    <a:pt x="83" y="498"/>
                  </a:lnTo>
                  <a:lnTo>
                    <a:pt x="83" y="496"/>
                  </a:lnTo>
                  <a:lnTo>
                    <a:pt x="82" y="493"/>
                  </a:lnTo>
                  <a:lnTo>
                    <a:pt x="82" y="493"/>
                  </a:lnTo>
                  <a:lnTo>
                    <a:pt x="78" y="491"/>
                  </a:lnTo>
                  <a:lnTo>
                    <a:pt x="78" y="489"/>
                  </a:lnTo>
                  <a:lnTo>
                    <a:pt x="77" y="488"/>
                  </a:lnTo>
                  <a:lnTo>
                    <a:pt x="75" y="488"/>
                  </a:lnTo>
                  <a:lnTo>
                    <a:pt x="73" y="486"/>
                  </a:lnTo>
                  <a:lnTo>
                    <a:pt x="72" y="484"/>
                  </a:lnTo>
                  <a:lnTo>
                    <a:pt x="72" y="483"/>
                  </a:lnTo>
                  <a:lnTo>
                    <a:pt x="68" y="481"/>
                  </a:lnTo>
                  <a:lnTo>
                    <a:pt x="68" y="479"/>
                  </a:lnTo>
                  <a:lnTo>
                    <a:pt x="67" y="478"/>
                  </a:lnTo>
                  <a:lnTo>
                    <a:pt x="65" y="476"/>
                  </a:lnTo>
                  <a:lnTo>
                    <a:pt x="65" y="474"/>
                  </a:lnTo>
                  <a:lnTo>
                    <a:pt x="63" y="473"/>
                  </a:lnTo>
                  <a:lnTo>
                    <a:pt x="62" y="469"/>
                  </a:lnTo>
                  <a:lnTo>
                    <a:pt x="62" y="468"/>
                  </a:lnTo>
                  <a:lnTo>
                    <a:pt x="60" y="464"/>
                  </a:lnTo>
                  <a:lnTo>
                    <a:pt x="58" y="463"/>
                  </a:lnTo>
                  <a:lnTo>
                    <a:pt x="57" y="461"/>
                  </a:lnTo>
                  <a:lnTo>
                    <a:pt x="57" y="459"/>
                  </a:lnTo>
                  <a:lnTo>
                    <a:pt x="55" y="458"/>
                  </a:lnTo>
                  <a:lnTo>
                    <a:pt x="55" y="456"/>
                  </a:lnTo>
                  <a:lnTo>
                    <a:pt x="52" y="453"/>
                  </a:lnTo>
                  <a:lnTo>
                    <a:pt x="52" y="449"/>
                  </a:lnTo>
                  <a:lnTo>
                    <a:pt x="52" y="448"/>
                  </a:lnTo>
                  <a:lnTo>
                    <a:pt x="50" y="446"/>
                  </a:lnTo>
                  <a:lnTo>
                    <a:pt x="48" y="443"/>
                  </a:lnTo>
                  <a:lnTo>
                    <a:pt x="48" y="441"/>
                  </a:lnTo>
                  <a:lnTo>
                    <a:pt x="47" y="438"/>
                  </a:lnTo>
                  <a:lnTo>
                    <a:pt x="47" y="434"/>
                  </a:lnTo>
                  <a:lnTo>
                    <a:pt x="45" y="433"/>
                  </a:lnTo>
                  <a:lnTo>
                    <a:pt x="43" y="431"/>
                  </a:lnTo>
                  <a:lnTo>
                    <a:pt x="43" y="428"/>
                  </a:lnTo>
                  <a:lnTo>
                    <a:pt x="42" y="424"/>
                  </a:lnTo>
                  <a:lnTo>
                    <a:pt x="42" y="421"/>
                  </a:lnTo>
                  <a:lnTo>
                    <a:pt x="38" y="418"/>
                  </a:lnTo>
                  <a:lnTo>
                    <a:pt x="38" y="416"/>
                  </a:lnTo>
                  <a:lnTo>
                    <a:pt x="37" y="411"/>
                  </a:lnTo>
                  <a:lnTo>
                    <a:pt x="37" y="409"/>
                  </a:lnTo>
                  <a:lnTo>
                    <a:pt x="37" y="406"/>
                  </a:lnTo>
                  <a:lnTo>
                    <a:pt x="35" y="404"/>
                  </a:lnTo>
                  <a:lnTo>
                    <a:pt x="35" y="399"/>
                  </a:lnTo>
                  <a:lnTo>
                    <a:pt x="33" y="398"/>
                  </a:lnTo>
                  <a:lnTo>
                    <a:pt x="32" y="393"/>
                  </a:lnTo>
                  <a:lnTo>
                    <a:pt x="32" y="391"/>
                  </a:lnTo>
                  <a:lnTo>
                    <a:pt x="32" y="388"/>
                  </a:lnTo>
                  <a:lnTo>
                    <a:pt x="30" y="384"/>
                  </a:lnTo>
                  <a:lnTo>
                    <a:pt x="28" y="381"/>
                  </a:lnTo>
                  <a:lnTo>
                    <a:pt x="28" y="376"/>
                  </a:lnTo>
                  <a:lnTo>
                    <a:pt x="27" y="375"/>
                  </a:lnTo>
                  <a:lnTo>
                    <a:pt x="27" y="371"/>
                  </a:lnTo>
                  <a:lnTo>
                    <a:pt x="27" y="366"/>
                  </a:lnTo>
                  <a:lnTo>
                    <a:pt x="25" y="363"/>
                  </a:lnTo>
                  <a:lnTo>
                    <a:pt x="23" y="360"/>
                  </a:lnTo>
                  <a:lnTo>
                    <a:pt x="23" y="355"/>
                  </a:lnTo>
                  <a:lnTo>
                    <a:pt x="23" y="351"/>
                  </a:lnTo>
                  <a:lnTo>
                    <a:pt x="22" y="348"/>
                  </a:lnTo>
                  <a:lnTo>
                    <a:pt x="22" y="345"/>
                  </a:lnTo>
                  <a:lnTo>
                    <a:pt x="20" y="340"/>
                  </a:lnTo>
                  <a:lnTo>
                    <a:pt x="20" y="336"/>
                  </a:lnTo>
                  <a:lnTo>
                    <a:pt x="20" y="331"/>
                  </a:lnTo>
                  <a:lnTo>
                    <a:pt x="18" y="328"/>
                  </a:lnTo>
                  <a:lnTo>
                    <a:pt x="18" y="325"/>
                  </a:lnTo>
                  <a:lnTo>
                    <a:pt x="17" y="321"/>
                  </a:lnTo>
                  <a:lnTo>
                    <a:pt x="17" y="316"/>
                  </a:lnTo>
                  <a:lnTo>
                    <a:pt x="17" y="311"/>
                  </a:lnTo>
                  <a:lnTo>
                    <a:pt x="15" y="306"/>
                  </a:lnTo>
                  <a:lnTo>
                    <a:pt x="15" y="301"/>
                  </a:lnTo>
                  <a:lnTo>
                    <a:pt x="13" y="296"/>
                  </a:lnTo>
                  <a:lnTo>
                    <a:pt x="13" y="293"/>
                  </a:lnTo>
                  <a:lnTo>
                    <a:pt x="12" y="288"/>
                  </a:lnTo>
                  <a:lnTo>
                    <a:pt x="10" y="285"/>
                  </a:lnTo>
                  <a:lnTo>
                    <a:pt x="12" y="280"/>
                  </a:lnTo>
                  <a:lnTo>
                    <a:pt x="10" y="275"/>
                  </a:lnTo>
                  <a:lnTo>
                    <a:pt x="10" y="270"/>
                  </a:lnTo>
                  <a:lnTo>
                    <a:pt x="10" y="265"/>
                  </a:lnTo>
                  <a:lnTo>
                    <a:pt x="10" y="261"/>
                  </a:lnTo>
                  <a:lnTo>
                    <a:pt x="10" y="261"/>
                  </a:lnTo>
                  <a:close/>
                </a:path>
              </a:pathLst>
            </a:custGeom>
            <a:solidFill>
              <a:srgbClr val="943101"/>
            </a:solidFill>
            <a:ln w="349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580" name="Freeform 12"/>
            <p:cNvSpPr>
              <a:spLocks/>
            </p:cNvSpPr>
            <p:nvPr/>
          </p:nvSpPr>
          <p:spPr bwMode="auto">
            <a:xfrm>
              <a:off x="1266" y="666"/>
              <a:ext cx="210" cy="277"/>
            </a:xfrm>
            <a:custGeom>
              <a:avLst/>
              <a:gdLst/>
              <a:ahLst/>
              <a:cxnLst>
                <a:cxn ang="0">
                  <a:pos x="5" y="67"/>
                </a:cxn>
                <a:cxn ang="0">
                  <a:pos x="10" y="49"/>
                </a:cxn>
                <a:cxn ang="0">
                  <a:pos x="20" y="32"/>
                </a:cxn>
                <a:cxn ang="0">
                  <a:pos x="28" y="19"/>
                </a:cxn>
                <a:cxn ang="0">
                  <a:pos x="40" y="10"/>
                </a:cxn>
                <a:cxn ang="0">
                  <a:pos x="50" y="5"/>
                </a:cxn>
                <a:cxn ang="0">
                  <a:pos x="62" y="0"/>
                </a:cxn>
                <a:cxn ang="0">
                  <a:pos x="75" y="0"/>
                </a:cxn>
                <a:cxn ang="0">
                  <a:pos x="87" y="4"/>
                </a:cxn>
                <a:cxn ang="0">
                  <a:pos x="102" y="10"/>
                </a:cxn>
                <a:cxn ang="0">
                  <a:pos x="117" y="20"/>
                </a:cxn>
                <a:cxn ang="0">
                  <a:pos x="137" y="32"/>
                </a:cxn>
                <a:cxn ang="0">
                  <a:pos x="153" y="47"/>
                </a:cxn>
                <a:cxn ang="0">
                  <a:pos x="172" y="67"/>
                </a:cxn>
                <a:cxn ang="0">
                  <a:pos x="182" y="80"/>
                </a:cxn>
                <a:cxn ang="0">
                  <a:pos x="192" y="90"/>
                </a:cxn>
                <a:cxn ang="0">
                  <a:pos x="198" y="100"/>
                </a:cxn>
                <a:cxn ang="0">
                  <a:pos x="203" y="112"/>
                </a:cxn>
                <a:cxn ang="0">
                  <a:pos x="206" y="124"/>
                </a:cxn>
                <a:cxn ang="0">
                  <a:pos x="206" y="135"/>
                </a:cxn>
                <a:cxn ang="0">
                  <a:pos x="210" y="147"/>
                </a:cxn>
                <a:cxn ang="0">
                  <a:pos x="208" y="158"/>
                </a:cxn>
                <a:cxn ang="0">
                  <a:pos x="206" y="170"/>
                </a:cxn>
                <a:cxn ang="0">
                  <a:pos x="205" y="183"/>
                </a:cxn>
                <a:cxn ang="0">
                  <a:pos x="200" y="197"/>
                </a:cxn>
                <a:cxn ang="0">
                  <a:pos x="195" y="208"/>
                </a:cxn>
                <a:cxn ang="0">
                  <a:pos x="187" y="222"/>
                </a:cxn>
                <a:cxn ang="0">
                  <a:pos x="177" y="235"/>
                </a:cxn>
                <a:cxn ang="0">
                  <a:pos x="170" y="243"/>
                </a:cxn>
                <a:cxn ang="0">
                  <a:pos x="162" y="248"/>
                </a:cxn>
                <a:cxn ang="0">
                  <a:pos x="152" y="255"/>
                </a:cxn>
                <a:cxn ang="0">
                  <a:pos x="142" y="260"/>
                </a:cxn>
                <a:cxn ang="0">
                  <a:pos x="135" y="263"/>
                </a:cxn>
                <a:cxn ang="0">
                  <a:pos x="127" y="268"/>
                </a:cxn>
                <a:cxn ang="0">
                  <a:pos x="117" y="272"/>
                </a:cxn>
                <a:cxn ang="0">
                  <a:pos x="107" y="273"/>
                </a:cxn>
                <a:cxn ang="0">
                  <a:pos x="98" y="273"/>
                </a:cxn>
                <a:cxn ang="0">
                  <a:pos x="90" y="277"/>
                </a:cxn>
                <a:cxn ang="0">
                  <a:pos x="80" y="277"/>
                </a:cxn>
                <a:cxn ang="0">
                  <a:pos x="70" y="275"/>
                </a:cxn>
                <a:cxn ang="0">
                  <a:pos x="62" y="273"/>
                </a:cxn>
                <a:cxn ang="0">
                  <a:pos x="52" y="273"/>
                </a:cxn>
                <a:cxn ang="0">
                  <a:pos x="45" y="272"/>
                </a:cxn>
                <a:cxn ang="0">
                  <a:pos x="37" y="257"/>
                </a:cxn>
                <a:cxn ang="0">
                  <a:pos x="32" y="245"/>
                </a:cxn>
                <a:cxn ang="0">
                  <a:pos x="27" y="233"/>
                </a:cxn>
                <a:cxn ang="0">
                  <a:pos x="22" y="220"/>
                </a:cxn>
                <a:cxn ang="0">
                  <a:pos x="17" y="207"/>
                </a:cxn>
                <a:cxn ang="0">
                  <a:pos x="15" y="195"/>
                </a:cxn>
                <a:cxn ang="0">
                  <a:pos x="10" y="182"/>
                </a:cxn>
                <a:cxn ang="0">
                  <a:pos x="8" y="167"/>
                </a:cxn>
                <a:cxn ang="0">
                  <a:pos x="5" y="155"/>
                </a:cxn>
                <a:cxn ang="0">
                  <a:pos x="3" y="142"/>
                </a:cxn>
                <a:cxn ang="0">
                  <a:pos x="2" y="129"/>
                </a:cxn>
                <a:cxn ang="0">
                  <a:pos x="0" y="115"/>
                </a:cxn>
                <a:cxn ang="0">
                  <a:pos x="0" y="102"/>
                </a:cxn>
                <a:cxn ang="0">
                  <a:pos x="0" y="89"/>
                </a:cxn>
              </a:cxnLst>
              <a:rect l="0" t="0" r="r" b="b"/>
              <a:pathLst>
                <a:path w="210" h="277">
                  <a:moveTo>
                    <a:pt x="0" y="85"/>
                  </a:moveTo>
                  <a:lnTo>
                    <a:pt x="0" y="82"/>
                  </a:lnTo>
                  <a:lnTo>
                    <a:pt x="2" y="79"/>
                  </a:lnTo>
                  <a:lnTo>
                    <a:pt x="0" y="75"/>
                  </a:lnTo>
                  <a:lnTo>
                    <a:pt x="3" y="72"/>
                  </a:lnTo>
                  <a:lnTo>
                    <a:pt x="5" y="70"/>
                  </a:lnTo>
                  <a:lnTo>
                    <a:pt x="5" y="67"/>
                  </a:lnTo>
                  <a:lnTo>
                    <a:pt x="5" y="64"/>
                  </a:lnTo>
                  <a:lnTo>
                    <a:pt x="5" y="60"/>
                  </a:lnTo>
                  <a:lnTo>
                    <a:pt x="7" y="59"/>
                  </a:lnTo>
                  <a:lnTo>
                    <a:pt x="8" y="55"/>
                  </a:lnTo>
                  <a:lnTo>
                    <a:pt x="8" y="54"/>
                  </a:lnTo>
                  <a:lnTo>
                    <a:pt x="10" y="50"/>
                  </a:lnTo>
                  <a:lnTo>
                    <a:pt x="10" y="49"/>
                  </a:lnTo>
                  <a:lnTo>
                    <a:pt x="12" y="45"/>
                  </a:lnTo>
                  <a:lnTo>
                    <a:pt x="15" y="42"/>
                  </a:lnTo>
                  <a:lnTo>
                    <a:pt x="15" y="40"/>
                  </a:lnTo>
                  <a:lnTo>
                    <a:pt x="15" y="37"/>
                  </a:lnTo>
                  <a:lnTo>
                    <a:pt x="17" y="35"/>
                  </a:lnTo>
                  <a:lnTo>
                    <a:pt x="18" y="34"/>
                  </a:lnTo>
                  <a:lnTo>
                    <a:pt x="20" y="32"/>
                  </a:lnTo>
                  <a:lnTo>
                    <a:pt x="20" y="30"/>
                  </a:lnTo>
                  <a:lnTo>
                    <a:pt x="20" y="27"/>
                  </a:lnTo>
                  <a:lnTo>
                    <a:pt x="23" y="25"/>
                  </a:lnTo>
                  <a:lnTo>
                    <a:pt x="23" y="24"/>
                  </a:lnTo>
                  <a:lnTo>
                    <a:pt x="25" y="22"/>
                  </a:lnTo>
                  <a:lnTo>
                    <a:pt x="27" y="20"/>
                  </a:lnTo>
                  <a:lnTo>
                    <a:pt x="28" y="19"/>
                  </a:lnTo>
                  <a:lnTo>
                    <a:pt x="30" y="19"/>
                  </a:lnTo>
                  <a:lnTo>
                    <a:pt x="30" y="15"/>
                  </a:lnTo>
                  <a:lnTo>
                    <a:pt x="32" y="15"/>
                  </a:lnTo>
                  <a:lnTo>
                    <a:pt x="33" y="14"/>
                  </a:lnTo>
                  <a:lnTo>
                    <a:pt x="35" y="12"/>
                  </a:lnTo>
                  <a:lnTo>
                    <a:pt x="37" y="10"/>
                  </a:lnTo>
                  <a:lnTo>
                    <a:pt x="40" y="10"/>
                  </a:lnTo>
                  <a:lnTo>
                    <a:pt x="40" y="9"/>
                  </a:lnTo>
                  <a:lnTo>
                    <a:pt x="40" y="9"/>
                  </a:lnTo>
                  <a:lnTo>
                    <a:pt x="43" y="7"/>
                  </a:lnTo>
                  <a:lnTo>
                    <a:pt x="45" y="7"/>
                  </a:lnTo>
                  <a:lnTo>
                    <a:pt x="47" y="5"/>
                  </a:lnTo>
                  <a:lnTo>
                    <a:pt x="48" y="5"/>
                  </a:lnTo>
                  <a:lnTo>
                    <a:pt x="50" y="5"/>
                  </a:lnTo>
                  <a:lnTo>
                    <a:pt x="52" y="4"/>
                  </a:lnTo>
                  <a:lnTo>
                    <a:pt x="52" y="4"/>
                  </a:lnTo>
                  <a:lnTo>
                    <a:pt x="53" y="2"/>
                  </a:lnTo>
                  <a:lnTo>
                    <a:pt x="57" y="0"/>
                  </a:lnTo>
                  <a:lnTo>
                    <a:pt x="57" y="0"/>
                  </a:lnTo>
                  <a:lnTo>
                    <a:pt x="58" y="0"/>
                  </a:lnTo>
                  <a:lnTo>
                    <a:pt x="62" y="0"/>
                  </a:lnTo>
                  <a:lnTo>
                    <a:pt x="62" y="0"/>
                  </a:lnTo>
                  <a:lnTo>
                    <a:pt x="63" y="0"/>
                  </a:lnTo>
                  <a:lnTo>
                    <a:pt x="67" y="0"/>
                  </a:lnTo>
                  <a:lnTo>
                    <a:pt x="67" y="0"/>
                  </a:lnTo>
                  <a:lnTo>
                    <a:pt x="70" y="0"/>
                  </a:lnTo>
                  <a:lnTo>
                    <a:pt x="72" y="0"/>
                  </a:lnTo>
                  <a:lnTo>
                    <a:pt x="75" y="0"/>
                  </a:lnTo>
                  <a:lnTo>
                    <a:pt x="77" y="0"/>
                  </a:lnTo>
                  <a:lnTo>
                    <a:pt x="78" y="0"/>
                  </a:lnTo>
                  <a:lnTo>
                    <a:pt x="80" y="0"/>
                  </a:lnTo>
                  <a:lnTo>
                    <a:pt x="82" y="0"/>
                  </a:lnTo>
                  <a:lnTo>
                    <a:pt x="83" y="2"/>
                  </a:lnTo>
                  <a:lnTo>
                    <a:pt x="87" y="2"/>
                  </a:lnTo>
                  <a:lnTo>
                    <a:pt x="87" y="4"/>
                  </a:lnTo>
                  <a:lnTo>
                    <a:pt x="88" y="4"/>
                  </a:lnTo>
                  <a:lnTo>
                    <a:pt x="92" y="5"/>
                  </a:lnTo>
                  <a:lnTo>
                    <a:pt x="93" y="5"/>
                  </a:lnTo>
                  <a:lnTo>
                    <a:pt x="97" y="5"/>
                  </a:lnTo>
                  <a:lnTo>
                    <a:pt x="98" y="7"/>
                  </a:lnTo>
                  <a:lnTo>
                    <a:pt x="100" y="9"/>
                  </a:lnTo>
                  <a:lnTo>
                    <a:pt x="102" y="10"/>
                  </a:lnTo>
                  <a:lnTo>
                    <a:pt x="105" y="10"/>
                  </a:lnTo>
                  <a:lnTo>
                    <a:pt x="107" y="12"/>
                  </a:lnTo>
                  <a:lnTo>
                    <a:pt x="108" y="14"/>
                  </a:lnTo>
                  <a:lnTo>
                    <a:pt x="112" y="15"/>
                  </a:lnTo>
                  <a:lnTo>
                    <a:pt x="112" y="15"/>
                  </a:lnTo>
                  <a:lnTo>
                    <a:pt x="115" y="17"/>
                  </a:lnTo>
                  <a:lnTo>
                    <a:pt x="117" y="20"/>
                  </a:lnTo>
                  <a:lnTo>
                    <a:pt x="122" y="20"/>
                  </a:lnTo>
                  <a:lnTo>
                    <a:pt x="123" y="24"/>
                  </a:lnTo>
                  <a:lnTo>
                    <a:pt x="127" y="25"/>
                  </a:lnTo>
                  <a:lnTo>
                    <a:pt x="128" y="25"/>
                  </a:lnTo>
                  <a:lnTo>
                    <a:pt x="132" y="27"/>
                  </a:lnTo>
                  <a:lnTo>
                    <a:pt x="133" y="30"/>
                  </a:lnTo>
                  <a:lnTo>
                    <a:pt x="137" y="32"/>
                  </a:lnTo>
                  <a:lnTo>
                    <a:pt x="138" y="34"/>
                  </a:lnTo>
                  <a:lnTo>
                    <a:pt x="142" y="37"/>
                  </a:lnTo>
                  <a:lnTo>
                    <a:pt x="143" y="39"/>
                  </a:lnTo>
                  <a:lnTo>
                    <a:pt x="147" y="40"/>
                  </a:lnTo>
                  <a:lnTo>
                    <a:pt x="148" y="44"/>
                  </a:lnTo>
                  <a:lnTo>
                    <a:pt x="152" y="45"/>
                  </a:lnTo>
                  <a:lnTo>
                    <a:pt x="153" y="47"/>
                  </a:lnTo>
                  <a:lnTo>
                    <a:pt x="157" y="50"/>
                  </a:lnTo>
                  <a:lnTo>
                    <a:pt x="160" y="55"/>
                  </a:lnTo>
                  <a:lnTo>
                    <a:pt x="162" y="57"/>
                  </a:lnTo>
                  <a:lnTo>
                    <a:pt x="165" y="59"/>
                  </a:lnTo>
                  <a:lnTo>
                    <a:pt x="167" y="62"/>
                  </a:lnTo>
                  <a:lnTo>
                    <a:pt x="170" y="65"/>
                  </a:lnTo>
                  <a:lnTo>
                    <a:pt x="172" y="67"/>
                  </a:lnTo>
                  <a:lnTo>
                    <a:pt x="175" y="70"/>
                  </a:lnTo>
                  <a:lnTo>
                    <a:pt x="178" y="75"/>
                  </a:lnTo>
                  <a:lnTo>
                    <a:pt x="178" y="75"/>
                  </a:lnTo>
                  <a:lnTo>
                    <a:pt x="178" y="75"/>
                  </a:lnTo>
                  <a:lnTo>
                    <a:pt x="180" y="75"/>
                  </a:lnTo>
                  <a:lnTo>
                    <a:pt x="182" y="79"/>
                  </a:lnTo>
                  <a:lnTo>
                    <a:pt x="182" y="80"/>
                  </a:lnTo>
                  <a:lnTo>
                    <a:pt x="183" y="82"/>
                  </a:lnTo>
                  <a:lnTo>
                    <a:pt x="185" y="82"/>
                  </a:lnTo>
                  <a:lnTo>
                    <a:pt x="187" y="85"/>
                  </a:lnTo>
                  <a:lnTo>
                    <a:pt x="187" y="85"/>
                  </a:lnTo>
                  <a:lnTo>
                    <a:pt x="190" y="89"/>
                  </a:lnTo>
                  <a:lnTo>
                    <a:pt x="190" y="90"/>
                  </a:lnTo>
                  <a:lnTo>
                    <a:pt x="192" y="90"/>
                  </a:lnTo>
                  <a:lnTo>
                    <a:pt x="192" y="94"/>
                  </a:lnTo>
                  <a:lnTo>
                    <a:pt x="192" y="95"/>
                  </a:lnTo>
                  <a:lnTo>
                    <a:pt x="193" y="95"/>
                  </a:lnTo>
                  <a:lnTo>
                    <a:pt x="197" y="95"/>
                  </a:lnTo>
                  <a:lnTo>
                    <a:pt x="197" y="97"/>
                  </a:lnTo>
                  <a:lnTo>
                    <a:pt x="197" y="100"/>
                  </a:lnTo>
                  <a:lnTo>
                    <a:pt x="198" y="100"/>
                  </a:lnTo>
                  <a:lnTo>
                    <a:pt x="200" y="104"/>
                  </a:lnTo>
                  <a:lnTo>
                    <a:pt x="200" y="105"/>
                  </a:lnTo>
                  <a:lnTo>
                    <a:pt x="202" y="105"/>
                  </a:lnTo>
                  <a:lnTo>
                    <a:pt x="202" y="107"/>
                  </a:lnTo>
                  <a:lnTo>
                    <a:pt x="202" y="109"/>
                  </a:lnTo>
                  <a:lnTo>
                    <a:pt x="202" y="110"/>
                  </a:lnTo>
                  <a:lnTo>
                    <a:pt x="203" y="112"/>
                  </a:lnTo>
                  <a:lnTo>
                    <a:pt x="205" y="114"/>
                  </a:lnTo>
                  <a:lnTo>
                    <a:pt x="202" y="117"/>
                  </a:lnTo>
                  <a:lnTo>
                    <a:pt x="203" y="117"/>
                  </a:lnTo>
                  <a:lnTo>
                    <a:pt x="203" y="119"/>
                  </a:lnTo>
                  <a:lnTo>
                    <a:pt x="205" y="120"/>
                  </a:lnTo>
                  <a:lnTo>
                    <a:pt x="205" y="122"/>
                  </a:lnTo>
                  <a:lnTo>
                    <a:pt x="206" y="124"/>
                  </a:lnTo>
                  <a:lnTo>
                    <a:pt x="206" y="125"/>
                  </a:lnTo>
                  <a:lnTo>
                    <a:pt x="206" y="127"/>
                  </a:lnTo>
                  <a:lnTo>
                    <a:pt x="206" y="129"/>
                  </a:lnTo>
                  <a:lnTo>
                    <a:pt x="206" y="132"/>
                  </a:lnTo>
                  <a:lnTo>
                    <a:pt x="206" y="132"/>
                  </a:lnTo>
                  <a:lnTo>
                    <a:pt x="208" y="134"/>
                  </a:lnTo>
                  <a:lnTo>
                    <a:pt x="206" y="135"/>
                  </a:lnTo>
                  <a:lnTo>
                    <a:pt x="208" y="137"/>
                  </a:lnTo>
                  <a:lnTo>
                    <a:pt x="210" y="139"/>
                  </a:lnTo>
                  <a:lnTo>
                    <a:pt x="208" y="140"/>
                  </a:lnTo>
                  <a:lnTo>
                    <a:pt x="210" y="142"/>
                  </a:lnTo>
                  <a:lnTo>
                    <a:pt x="210" y="145"/>
                  </a:lnTo>
                  <a:lnTo>
                    <a:pt x="210" y="145"/>
                  </a:lnTo>
                  <a:lnTo>
                    <a:pt x="210" y="147"/>
                  </a:lnTo>
                  <a:lnTo>
                    <a:pt x="210" y="149"/>
                  </a:lnTo>
                  <a:lnTo>
                    <a:pt x="210" y="150"/>
                  </a:lnTo>
                  <a:lnTo>
                    <a:pt x="210" y="152"/>
                  </a:lnTo>
                  <a:lnTo>
                    <a:pt x="210" y="154"/>
                  </a:lnTo>
                  <a:lnTo>
                    <a:pt x="210" y="155"/>
                  </a:lnTo>
                  <a:lnTo>
                    <a:pt x="210" y="157"/>
                  </a:lnTo>
                  <a:lnTo>
                    <a:pt x="208" y="158"/>
                  </a:lnTo>
                  <a:lnTo>
                    <a:pt x="208" y="160"/>
                  </a:lnTo>
                  <a:lnTo>
                    <a:pt x="208" y="162"/>
                  </a:lnTo>
                  <a:lnTo>
                    <a:pt x="208" y="163"/>
                  </a:lnTo>
                  <a:lnTo>
                    <a:pt x="208" y="167"/>
                  </a:lnTo>
                  <a:lnTo>
                    <a:pt x="206" y="167"/>
                  </a:lnTo>
                  <a:lnTo>
                    <a:pt x="206" y="168"/>
                  </a:lnTo>
                  <a:lnTo>
                    <a:pt x="206" y="170"/>
                  </a:lnTo>
                  <a:lnTo>
                    <a:pt x="206" y="172"/>
                  </a:lnTo>
                  <a:lnTo>
                    <a:pt x="206" y="173"/>
                  </a:lnTo>
                  <a:lnTo>
                    <a:pt x="206" y="175"/>
                  </a:lnTo>
                  <a:lnTo>
                    <a:pt x="206" y="177"/>
                  </a:lnTo>
                  <a:lnTo>
                    <a:pt x="206" y="180"/>
                  </a:lnTo>
                  <a:lnTo>
                    <a:pt x="206" y="182"/>
                  </a:lnTo>
                  <a:lnTo>
                    <a:pt x="205" y="183"/>
                  </a:lnTo>
                  <a:lnTo>
                    <a:pt x="205" y="187"/>
                  </a:lnTo>
                  <a:lnTo>
                    <a:pt x="203" y="187"/>
                  </a:lnTo>
                  <a:lnTo>
                    <a:pt x="203" y="188"/>
                  </a:lnTo>
                  <a:lnTo>
                    <a:pt x="202" y="192"/>
                  </a:lnTo>
                  <a:lnTo>
                    <a:pt x="202" y="192"/>
                  </a:lnTo>
                  <a:lnTo>
                    <a:pt x="200" y="195"/>
                  </a:lnTo>
                  <a:lnTo>
                    <a:pt x="200" y="197"/>
                  </a:lnTo>
                  <a:lnTo>
                    <a:pt x="198" y="197"/>
                  </a:lnTo>
                  <a:lnTo>
                    <a:pt x="198" y="200"/>
                  </a:lnTo>
                  <a:lnTo>
                    <a:pt x="197" y="202"/>
                  </a:lnTo>
                  <a:lnTo>
                    <a:pt x="197" y="203"/>
                  </a:lnTo>
                  <a:lnTo>
                    <a:pt x="197" y="205"/>
                  </a:lnTo>
                  <a:lnTo>
                    <a:pt x="195" y="207"/>
                  </a:lnTo>
                  <a:lnTo>
                    <a:pt x="195" y="208"/>
                  </a:lnTo>
                  <a:lnTo>
                    <a:pt x="192" y="212"/>
                  </a:lnTo>
                  <a:lnTo>
                    <a:pt x="192" y="212"/>
                  </a:lnTo>
                  <a:lnTo>
                    <a:pt x="192" y="213"/>
                  </a:lnTo>
                  <a:lnTo>
                    <a:pt x="190" y="217"/>
                  </a:lnTo>
                  <a:lnTo>
                    <a:pt x="190" y="217"/>
                  </a:lnTo>
                  <a:lnTo>
                    <a:pt x="188" y="220"/>
                  </a:lnTo>
                  <a:lnTo>
                    <a:pt x="187" y="222"/>
                  </a:lnTo>
                  <a:lnTo>
                    <a:pt x="187" y="223"/>
                  </a:lnTo>
                  <a:lnTo>
                    <a:pt x="183" y="225"/>
                  </a:lnTo>
                  <a:lnTo>
                    <a:pt x="183" y="227"/>
                  </a:lnTo>
                  <a:lnTo>
                    <a:pt x="182" y="228"/>
                  </a:lnTo>
                  <a:lnTo>
                    <a:pt x="180" y="230"/>
                  </a:lnTo>
                  <a:lnTo>
                    <a:pt x="178" y="232"/>
                  </a:lnTo>
                  <a:lnTo>
                    <a:pt x="177" y="235"/>
                  </a:lnTo>
                  <a:lnTo>
                    <a:pt x="177" y="237"/>
                  </a:lnTo>
                  <a:lnTo>
                    <a:pt x="177" y="238"/>
                  </a:lnTo>
                  <a:lnTo>
                    <a:pt x="173" y="240"/>
                  </a:lnTo>
                  <a:lnTo>
                    <a:pt x="173" y="242"/>
                  </a:lnTo>
                  <a:lnTo>
                    <a:pt x="173" y="242"/>
                  </a:lnTo>
                  <a:lnTo>
                    <a:pt x="172" y="243"/>
                  </a:lnTo>
                  <a:lnTo>
                    <a:pt x="170" y="243"/>
                  </a:lnTo>
                  <a:lnTo>
                    <a:pt x="168" y="245"/>
                  </a:lnTo>
                  <a:lnTo>
                    <a:pt x="167" y="245"/>
                  </a:lnTo>
                  <a:lnTo>
                    <a:pt x="167" y="247"/>
                  </a:lnTo>
                  <a:lnTo>
                    <a:pt x="167" y="247"/>
                  </a:lnTo>
                  <a:lnTo>
                    <a:pt x="163" y="248"/>
                  </a:lnTo>
                  <a:lnTo>
                    <a:pt x="162" y="248"/>
                  </a:lnTo>
                  <a:lnTo>
                    <a:pt x="162" y="248"/>
                  </a:lnTo>
                  <a:lnTo>
                    <a:pt x="160" y="250"/>
                  </a:lnTo>
                  <a:lnTo>
                    <a:pt x="160" y="252"/>
                  </a:lnTo>
                  <a:lnTo>
                    <a:pt x="158" y="252"/>
                  </a:lnTo>
                  <a:lnTo>
                    <a:pt x="157" y="252"/>
                  </a:lnTo>
                  <a:lnTo>
                    <a:pt x="155" y="253"/>
                  </a:lnTo>
                  <a:lnTo>
                    <a:pt x="153" y="253"/>
                  </a:lnTo>
                  <a:lnTo>
                    <a:pt x="152" y="255"/>
                  </a:lnTo>
                  <a:lnTo>
                    <a:pt x="152" y="257"/>
                  </a:lnTo>
                  <a:lnTo>
                    <a:pt x="150" y="257"/>
                  </a:lnTo>
                  <a:lnTo>
                    <a:pt x="148" y="257"/>
                  </a:lnTo>
                  <a:lnTo>
                    <a:pt x="147" y="257"/>
                  </a:lnTo>
                  <a:lnTo>
                    <a:pt x="147" y="257"/>
                  </a:lnTo>
                  <a:lnTo>
                    <a:pt x="145" y="258"/>
                  </a:lnTo>
                  <a:lnTo>
                    <a:pt x="142" y="260"/>
                  </a:lnTo>
                  <a:lnTo>
                    <a:pt x="142" y="263"/>
                  </a:lnTo>
                  <a:lnTo>
                    <a:pt x="142" y="263"/>
                  </a:lnTo>
                  <a:lnTo>
                    <a:pt x="142" y="263"/>
                  </a:lnTo>
                  <a:lnTo>
                    <a:pt x="138" y="262"/>
                  </a:lnTo>
                  <a:lnTo>
                    <a:pt x="137" y="263"/>
                  </a:lnTo>
                  <a:lnTo>
                    <a:pt x="137" y="263"/>
                  </a:lnTo>
                  <a:lnTo>
                    <a:pt x="135" y="263"/>
                  </a:lnTo>
                  <a:lnTo>
                    <a:pt x="133" y="263"/>
                  </a:lnTo>
                  <a:lnTo>
                    <a:pt x="132" y="265"/>
                  </a:lnTo>
                  <a:lnTo>
                    <a:pt x="132" y="265"/>
                  </a:lnTo>
                  <a:lnTo>
                    <a:pt x="130" y="267"/>
                  </a:lnTo>
                  <a:lnTo>
                    <a:pt x="130" y="267"/>
                  </a:lnTo>
                  <a:lnTo>
                    <a:pt x="128" y="267"/>
                  </a:lnTo>
                  <a:lnTo>
                    <a:pt x="127" y="268"/>
                  </a:lnTo>
                  <a:lnTo>
                    <a:pt x="125" y="268"/>
                  </a:lnTo>
                  <a:lnTo>
                    <a:pt x="123" y="268"/>
                  </a:lnTo>
                  <a:lnTo>
                    <a:pt x="122" y="268"/>
                  </a:lnTo>
                  <a:lnTo>
                    <a:pt x="120" y="270"/>
                  </a:lnTo>
                  <a:lnTo>
                    <a:pt x="118" y="270"/>
                  </a:lnTo>
                  <a:lnTo>
                    <a:pt x="117" y="270"/>
                  </a:lnTo>
                  <a:lnTo>
                    <a:pt x="117" y="272"/>
                  </a:lnTo>
                  <a:lnTo>
                    <a:pt x="115" y="272"/>
                  </a:lnTo>
                  <a:lnTo>
                    <a:pt x="113" y="272"/>
                  </a:lnTo>
                  <a:lnTo>
                    <a:pt x="112" y="272"/>
                  </a:lnTo>
                  <a:lnTo>
                    <a:pt x="112" y="273"/>
                  </a:lnTo>
                  <a:lnTo>
                    <a:pt x="110" y="273"/>
                  </a:lnTo>
                  <a:lnTo>
                    <a:pt x="108" y="273"/>
                  </a:lnTo>
                  <a:lnTo>
                    <a:pt x="107" y="273"/>
                  </a:lnTo>
                  <a:lnTo>
                    <a:pt x="107" y="273"/>
                  </a:lnTo>
                  <a:lnTo>
                    <a:pt x="105" y="273"/>
                  </a:lnTo>
                  <a:lnTo>
                    <a:pt x="103" y="273"/>
                  </a:lnTo>
                  <a:lnTo>
                    <a:pt x="102" y="273"/>
                  </a:lnTo>
                  <a:lnTo>
                    <a:pt x="102" y="273"/>
                  </a:lnTo>
                  <a:lnTo>
                    <a:pt x="100" y="273"/>
                  </a:lnTo>
                  <a:lnTo>
                    <a:pt x="98" y="273"/>
                  </a:lnTo>
                  <a:lnTo>
                    <a:pt x="97" y="275"/>
                  </a:lnTo>
                  <a:lnTo>
                    <a:pt x="97" y="273"/>
                  </a:lnTo>
                  <a:lnTo>
                    <a:pt x="95" y="275"/>
                  </a:lnTo>
                  <a:lnTo>
                    <a:pt x="93" y="275"/>
                  </a:lnTo>
                  <a:lnTo>
                    <a:pt x="92" y="275"/>
                  </a:lnTo>
                  <a:lnTo>
                    <a:pt x="92" y="275"/>
                  </a:lnTo>
                  <a:lnTo>
                    <a:pt x="90" y="277"/>
                  </a:lnTo>
                  <a:lnTo>
                    <a:pt x="87" y="275"/>
                  </a:lnTo>
                  <a:lnTo>
                    <a:pt x="87" y="275"/>
                  </a:lnTo>
                  <a:lnTo>
                    <a:pt x="83" y="275"/>
                  </a:lnTo>
                  <a:lnTo>
                    <a:pt x="82" y="277"/>
                  </a:lnTo>
                  <a:lnTo>
                    <a:pt x="82" y="275"/>
                  </a:lnTo>
                  <a:lnTo>
                    <a:pt x="82" y="275"/>
                  </a:lnTo>
                  <a:lnTo>
                    <a:pt x="80" y="277"/>
                  </a:lnTo>
                  <a:lnTo>
                    <a:pt x="78" y="275"/>
                  </a:lnTo>
                  <a:lnTo>
                    <a:pt x="77" y="277"/>
                  </a:lnTo>
                  <a:lnTo>
                    <a:pt x="77" y="275"/>
                  </a:lnTo>
                  <a:lnTo>
                    <a:pt x="75" y="277"/>
                  </a:lnTo>
                  <a:lnTo>
                    <a:pt x="72" y="275"/>
                  </a:lnTo>
                  <a:lnTo>
                    <a:pt x="72" y="277"/>
                  </a:lnTo>
                  <a:lnTo>
                    <a:pt x="70" y="275"/>
                  </a:lnTo>
                  <a:lnTo>
                    <a:pt x="68" y="277"/>
                  </a:lnTo>
                  <a:lnTo>
                    <a:pt x="67" y="275"/>
                  </a:lnTo>
                  <a:lnTo>
                    <a:pt x="65" y="275"/>
                  </a:lnTo>
                  <a:lnTo>
                    <a:pt x="65" y="275"/>
                  </a:lnTo>
                  <a:lnTo>
                    <a:pt x="63" y="273"/>
                  </a:lnTo>
                  <a:lnTo>
                    <a:pt x="62" y="275"/>
                  </a:lnTo>
                  <a:lnTo>
                    <a:pt x="62" y="273"/>
                  </a:lnTo>
                  <a:lnTo>
                    <a:pt x="60" y="275"/>
                  </a:lnTo>
                  <a:lnTo>
                    <a:pt x="58" y="273"/>
                  </a:lnTo>
                  <a:lnTo>
                    <a:pt x="57" y="273"/>
                  </a:lnTo>
                  <a:lnTo>
                    <a:pt x="55" y="273"/>
                  </a:lnTo>
                  <a:lnTo>
                    <a:pt x="53" y="273"/>
                  </a:lnTo>
                  <a:lnTo>
                    <a:pt x="53" y="273"/>
                  </a:lnTo>
                  <a:lnTo>
                    <a:pt x="52" y="273"/>
                  </a:lnTo>
                  <a:lnTo>
                    <a:pt x="50" y="273"/>
                  </a:lnTo>
                  <a:lnTo>
                    <a:pt x="48" y="272"/>
                  </a:lnTo>
                  <a:lnTo>
                    <a:pt x="47" y="273"/>
                  </a:lnTo>
                  <a:lnTo>
                    <a:pt x="47" y="272"/>
                  </a:lnTo>
                  <a:lnTo>
                    <a:pt x="45" y="272"/>
                  </a:lnTo>
                  <a:lnTo>
                    <a:pt x="45" y="272"/>
                  </a:lnTo>
                  <a:lnTo>
                    <a:pt x="45" y="272"/>
                  </a:lnTo>
                  <a:lnTo>
                    <a:pt x="43" y="268"/>
                  </a:lnTo>
                  <a:lnTo>
                    <a:pt x="42" y="267"/>
                  </a:lnTo>
                  <a:lnTo>
                    <a:pt x="40" y="265"/>
                  </a:lnTo>
                  <a:lnTo>
                    <a:pt x="40" y="263"/>
                  </a:lnTo>
                  <a:lnTo>
                    <a:pt x="40" y="263"/>
                  </a:lnTo>
                  <a:lnTo>
                    <a:pt x="38" y="258"/>
                  </a:lnTo>
                  <a:lnTo>
                    <a:pt x="37" y="257"/>
                  </a:lnTo>
                  <a:lnTo>
                    <a:pt x="35" y="255"/>
                  </a:lnTo>
                  <a:lnTo>
                    <a:pt x="35" y="253"/>
                  </a:lnTo>
                  <a:lnTo>
                    <a:pt x="35" y="252"/>
                  </a:lnTo>
                  <a:lnTo>
                    <a:pt x="35" y="252"/>
                  </a:lnTo>
                  <a:lnTo>
                    <a:pt x="33" y="248"/>
                  </a:lnTo>
                  <a:lnTo>
                    <a:pt x="32" y="247"/>
                  </a:lnTo>
                  <a:lnTo>
                    <a:pt x="32" y="245"/>
                  </a:lnTo>
                  <a:lnTo>
                    <a:pt x="30" y="243"/>
                  </a:lnTo>
                  <a:lnTo>
                    <a:pt x="30" y="242"/>
                  </a:lnTo>
                  <a:lnTo>
                    <a:pt x="30" y="242"/>
                  </a:lnTo>
                  <a:lnTo>
                    <a:pt x="30" y="237"/>
                  </a:lnTo>
                  <a:lnTo>
                    <a:pt x="28" y="237"/>
                  </a:lnTo>
                  <a:lnTo>
                    <a:pt x="28" y="235"/>
                  </a:lnTo>
                  <a:lnTo>
                    <a:pt x="27" y="233"/>
                  </a:lnTo>
                  <a:lnTo>
                    <a:pt x="25" y="232"/>
                  </a:lnTo>
                  <a:lnTo>
                    <a:pt x="25" y="230"/>
                  </a:lnTo>
                  <a:lnTo>
                    <a:pt x="25" y="227"/>
                  </a:lnTo>
                  <a:lnTo>
                    <a:pt x="25" y="227"/>
                  </a:lnTo>
                  <a:lnTo>
                    <a:pt x="25" y="223"/>
                  </a:lnTo>
                  <a:lnTo>
                    <a:pt x="23" y="222"/>
                  </a:lnTo>
                  <a:lnTo>
                    <a:pt x="22" y="220"/>
                  </a:lnTo>
                  <a:lnTo>
                    <a:pt x="20" y="218"/>
                  </a:lnTo>
                  <a:lnTo>
                    <a:pt x="20" y="217"/>
                  </a:lnTo>
                  <a:lnTo>
                    <a:pt x="20" y="213"/>
                  </a:lnTo>
                  <a:lnTo>
                    <a:pt x="20" y="212"/>
                  </a:lnTo>
                  <a:lnTo>
                    <a:pt x="20" y="212"/>
                  </a:lnTo>
                  <a:lnTo>
                    <a:pt x="18" y="208"/>
                  </a:lnTo>
                  <a:lnTo>
                    <a:pt x="17" y="207"/>
                  </a:lnTo>
                  <a:lnTo>
                    <a:pt x="17" y="205"/>
                  </a:lnTo>
                  <a:lnTo>
                    <a:pt x="17" y="203"/>
                  </a:lnTo>
                  <a:lnTo>
                    <a:pt x="17" y="202"/>
                  </a:lnTo>
                  <a:lnTo>
                    <a:pt x="15" y="200"/>
                  </a:lnTo>
                  <a:lnTo>
                    <a:pt x="15" y="198"/>
                  </a:lnTo>
                  <a:lnTo>
                    <a:pt x="15" y="197"/>
                  </a:lnTo>
                  <a:lnTo>
                    <a:pt x="15" y="195"/>
                  </a:lnTo>
                  <a:lnTo>
                    <a:pt x="13" y="192"/>
                  </a:lnTo>
                  <a:lnTo>
                    <a:pt x="13" y="192"/>
                  </a:lnTo>
                  <a:lnTo>
                    <a:pt x="13" y="188"/>
                  </a:lnTo>
                  <a:lnTo>
                    <a:pt x="12" y="187"/>
                  </a:lnTo>
                  <a:lnTo>
                    <a:pt x="12" y="185"/>
                  </a:lnTo>
                  <a:lnTo>
                    <a:pt x="12" y="183"/>
                  </a:lnTo>
                  <a:lnTo>
                    <a:pt x="10" y="182"/>
                  </a:lnTo>
                  <a:lnTo>
                    <a:pt x="10" y="180"/>
                  </a:lnTo>
                  <a:lnTo>
                    <a:pt x="10" y="178"/>
                  </a:lnTo>
                  <a:lnTo>
                    <a:pt x="10" y="177"/>
                  </a:lnTo>
                  <a:lnTo>
                    <a:pt x="10" y="175"/>
                  </a:lnTo>
                  <a:lnTo>
                    <a:pt x="8" y="172"/>
                  </a:lnTo>
                  <a:lnTo>
                    <a:pt x="8" y="170"/>
                  </a:lnTo>
                  <a:lnTo>
                    <a:pt x="8" y="167"/>
                  </a:lnTo>
                  <a:lnTo>
                    <a:pt x="7" y="167"/>
                  </a:lnTo>
                  <a:lnTo>
                    <a:pt x="7" y="163"/>
                  </a:lnTo>
                  <a:lnTo>
                    <a:pt x="7" y="162"/>
                  </a:lnTo>
                  <a:lnTo>
                    <a:pt x="7" y="162"/>
                  </a:lnTo>
                  <a:lnTo>
                    <a:pt x="7" y="158"/>
                  </a:lnTo>
                  <a:lnTo>
                    <a:pt x="5" y="157"/>
                  </a:lnTo>
                  <a:lnTo>
                    <a:pt x="5" y="155"/>
                  </a:lnTo>
                  <a:lnTo>
                    <a:pt x="5" y="154"/>
                  </a:lnTo>
                  <a:lnTo>
                    <a:pt x="5" y="152"/>
                  </a:lnTo>
                  <a:lnTo>
                    <a:pt x="5" y="150"/>
                  </a:lnTo>
                  <a:lnTo>
                    <a:pt x="3" y="147"/>
                  </a:lnTo>
                  <a:lnTo>
                    <a:pt x="5" y="147"/>
                  </a:lnTo>
                  <a:lnTo>
                    <a:pt x="5" y="145"/>
                  </a:lnTo>
                  <a:lnTo>
                    <a:pt x="3" y="142"/>
                  </a:lnTo>
                  <a:lnTo>
                    <a:pt x="3" y="142"/>
                  </a:lnTo>
                  <a:lnTo>
                    <a:pt x="2" y="139"/>
                  </a:lnTo>
                  <a:lnTo>
                    <a:pt x="3" y="137"/>
                  </a:lnTo>
                  <a:lnTo>
                    <a:pt x="2" y="137"/>
                  </a:lnTo>
                  <a:lnTo>
                    <a:pt x="2" y="132"/>
                  </a:lnTo>
                  <a:lnTo>
                    <a:pt x="2" y="132"/>
                  </a:lnTo>
                  <a:lnTo>
                    <a:pt x="2" y="129"/>
                  </a:lnTo>
                  <a:lnTo>
                    <a:pt x="0" y="127"/>
                  </a:lnTo>
                  <a:lnTo>
                    <a:pt x="0" y="124"/>
                  </a:lnTo>
                  <a:lnTo>
                    <a:pt x="0" y="122"/>
                  </a:lnTo>
                  <a:lnTo>
                    <a:pt x="0" y="122"/>
                  </a:lnTo>
                  <a:lnTo>
                    <a:pt x="0" y="119"/>
                  </a:lnTo>
                  <a:lnTo>
                    <a:pt x="0" y="117"/>
                  </a:lnTo>
                  <a:lnTo>
                    <a:pt x="0" y="115"/>
                  </a:lnTo>
                  <a:lnTo>
                    <a:pt x="0" y="114"/>
                  </a:lnTo>
                  <a:lnTo>
                    <a:pt x="0" y="110"/>
                  </a:lnTo>
                  <a:lnTo>
                    <a:pt x="0" y="109"/>
                  </a:lnTo>
                  <a:lnTo>
                    <a:pt x="0" y="107"/>
                  </a:lnTo>
                  <a:lnTo>
                    <a:pt x="0" y="105"/>
                  </a:lnTo>
                  <a:lnTo>
                    <a:pt x="0" y="104"/>
                  </a:lnTo>
                  <a:lnTo>
                    <a:pt x="0" y="102"/>
                  </a:lnTo>
                  <a:lnTo>
                    <a:pt x="0" y="100"/>
                  </a:lnTo>
                  <a:lnTo>
                    <a:pt x="0" y="97"/>
                  </a:lnTo>
                  <a:lnTo>
                    <a:pt x="0" y="95"/>
                  </a:lnTo>
                  <a:lnTo>
                    <a:pt x="0" y="94"/>
                  </a:lnTo>
                  <a:lnTo>
                    <a:pt x="0" y="92"/>
                  </a:lnTo>
                  <a:lnTo>
                    <a:pt x="0" y="90"/>
                  </a:lnTo>
                  <a:lnTo>
                    <a:pt x="0" y="89"/>
                  </a:lnTo>
                  <a:lnTo>
                    <a:pt x="0" y="85"/>
                  </a:lnTo>
                  <a:lnTo>
                    <a:pt x="0" y="85"/>
                  </a:lnTo>
                  <a:close/>
                </a:path>
              </a:pathLst>
            </a:custGeom>
            <a:solidFill>
              <a:srgbClr val="943101"/>
            </a:solidFill>
            <a:ln w="349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581" name="Freeform 13"/>
            <p:cNvSpPr>
              <a:spLocks/>
            </p:cNvSpPr>
            <p:nvPr/>
          </p:nvSpPr>
          <p:spPr bwMode="auto">
            <a:xfrm>
              <a:off x="1507" y="751"/>
              <a:ext cx="125" cy="193"/>
            </a:xfrm>
            <a:custGeom>
              <a:avLst/>
              <a:gdLst/>
              <a:ahLst/>
              <a:cxnLst>
                <a:cxn ang="0">
                  <a:pos x="54" y="0"/>
                </a:cxn>
                <a:cxn ang="0">
                  <a:pos x="67" y="2"/>
                </a:cxn>
                <a:cxn ang="0">
                  <a:pos x="77" y="5"/>
                </a:cxn>
                <a:cxn ang="0">
                  <a:pos x="87" y="7"/>
                </a:cxn>
                <a:cxn ang="0">
                  <a:pos x="97" y="12"/>
                </a:cxn>
                <a:cxn ang="0">
                  <a:pos x="105" y="17"/>
                </a:cxn>
                <a:cxn ang="0">
                  <a:pos x="110" y="22"/>
                </a:cxn>
                <a:cxn ang="0">
                  <a:pos x="115" y="29"/>
                </a:cxn>
                <a:cxn ang="0">
                  <a:pos x="119" y="37"/>
                </a:cxn>
                <a:cxn ang="0">
                  <a:pos x="122" y="47"/>
                </a:cxn>
                <a:cxn ang="0">
                  <a:pos x="125" y="57"/>
                </a:cxn>
                <a:cxn ang="0">
                  <a:pos x="125" y="67"/>
                </a:cxn>
                <a:cxn ang="0">
                  <a:pos x="122" y="77"/>
                </a:cxn>
                <a:cxn ang="0">
                  <a:pos x="120" y="90"/>
                </a:cxn>
                <a:cxn ang="0">
                  <a:pos x="117" y="103"/>
                </a:cxn>
                <a:cxn ang="0">
                  <a:pos x="114" y="117"/>
                </a:cxn>
                <a:cxn ang="0">
                  <a:pos x="107" y="133"/>
                </a:cxn>
                <a:cxn ang="0">
                  <a:pos x="100" y="148"/>
                </a:cxn>
                <a:cxn ang="0">
                  <a:pos x="92" y="167"/>
                </a:cxn>
                <a:cxn ang="0">
                  <a:pos x="82" y="183"/>
                </a:cxn>
                <a:cxn ang="0">
                  <a:pos x="77" y="185"/>
                </a:cxn>
                <a:cxn ang="0">
                  <a:pos x="72" y="188"/>
                </a:cxn>
                <a:cxn ang="0">
                  <a:pos x="67" y="188"/>
                </a:cxn>
                <a:cxn ang="0">
                  <a:pos x="62" y="190"/>
                </a:cxn>
                <a:cxn ang="0">
                  <a:pos x="57" y="193"/>
                </a:cxn>
                <a:cxn ang="0">
                  <a:pos x="52" y="193"/>
                </a:cxn>
                <a:cxn ang="0">
                  <a:pos x="47" y="193"/>
                </a:cxn>
                <a:cxn ang="0">
                  <a:pos x="44" y="193"/>
                </a:cxn>
                <a:cxn ang="0">
                  <a:pos x="37" y="190"/>
                </a:cxn>
                <a:cxn ang="0">
                  <a:pos x="34" y="188"/>
                </a:cxn>
                <a:cxn ang="0">
                  <a:pos x="30" y="187"/>
                </a:cxn>
                <a:cxn ang="0">
                  <a:pos x="27" y="185"/>
                </a:cxn>
                <a:cxn ang="0">
                  <a:pos x="24" y="183"/>
                </a:cxn>
                <a:cxn ang="0">
                  <a:pos x="19" y="178"/>
                </a:cxn>
                <a:cxn ang="0">
                  <a:pos x="17" y="177"/>
                </a:cxn>
                <a:cxn ang="0">
                  <a:pos x="12" y="172"/>
                </a:cxn>
                <a:cxn ang="0">
                  <a:pos x="10" y="167"/>
                </a:cxn>
                <a:cxn ang="0">
                  <a:pos x="7" y="163"/>
                </a:cxn>
                <a:cxn ang="0">
                  <a:pos x="5" y="157"/>
                </a:cxn>
                <a:cxn ang="0">
                  <a:pos x="2" y="152"/>
                </a:cxn>
                <a:cxn ang="0">
                  <a:pos x="2" y="145"/>
                </a:cxn>
                <a:cxn ang="0">
                  <a:pos x="2" y="137"/>
                </a:cxn>
                <a:cxn ang="0">
                  <a:pos x="0" y="128"/>
                </a:cxn>
                <a:cxn ang="0">
                  <a:pos x="0" y="120"/>
                </a:cxn>
                <a:cxn ang="0">
                  <a:pos x="0" y="112"/>
                </a:cxn>
                <a:cxn ang="0">
                  <a:pos x="0" y="103"/>
                </a:cxn>
                <a:cxn ang="0">
                  <a:pos x="0" y="95"/>
                </a:cxn>
                <a:cxn ang="0">
                  <a:pos x="2" y="87"/>
                </a:cxn>
                <a:cxn ang="0">
                  <a:pos x="2" y="80"/>
                </a:cxn>
                <a:cxn ang="0">
                  <a:pos x="4" y="72"/>
                </a:cxn>
                <a:cxn ang="0">
                  <a:pos x="7" y="65"/>
                </a:cxn>
                <a:cxn ang="0">
                  <a:pos x="9" y="57"/>
                </a:cxn>
                <a:cxn ang="0">
                  <a:pos x="12" y="50"/>
                </a:cxn>
                <a:cxn ang="0">
                  <a:pos x="15" y="42"/>
                </a:cxn>
                <a:cxn ang="0">
                  <a:pos x="17" y="35"/>
                </a:cxn>
                <a:cxn ang="0">
                  <a:pos x="22" y="27"/>
                </a:cxn>
                <a:cxn ang="0">
                  <a:pos x="27" y="20"/>
                </a:cxn>
                <a:cxn ang="0">
                  <a:pos x="32" y="14"/>
                </a:cxn>
                <a:cxn ang="0">
                  <a:pos x="37" y="7"/>
                </a:cxn>
                <a:cxn ang="0">
                  <a:pos x="42" y="0"/>
                </a:cxn>
              </a:cxnLst>
              <a:rect l="0" t="0" r="r" b="b"/>
              <a:pathLst>
                <a:path w="125" h="193">
                  <a:moveTo>
                    <a:pt x="42" y="0"/>
                  </a:moveTo>
                  <a:lnTo>
                    <a:pt x="47" y="0"/>
                  </a:lnTo>
                  <a:lnTo>
                    <a:pt x="49" y="0"/>
                  </a:lnTo>
                  <a:lnTo>
                    <a:pt x="52" y="0"/>
                  </a:lnTo>
                  <a:lnTo>
                    <a:pt x="54" y="0"/>
                  </a:lnTo>
                  <a:lnTo>
                    <a:pt x="57" y="0"/>
                  </a:lnTo>
                  <a:lnTo>
                    <a:pt x="59" y="0"/>
                  </a:lnTo>
                  <a:lnTo>
                    <a:pt x="60" y="0"/>
                  </a:lnTo>
                  <a:lnTo>
                    <a:pt x="64" y="2"/>
                  </a:lnTo>
                  <a:lnTo>
                    <a:pt x="67" y="2"/>
                  </a:lnTo>
                  <a:lnTo>
                    <a:pt x="69" y="2"/>
                  </a:lnTo>
                  <a:lnTo>
                    <a:pt x="72" y="4"/>
                  </a:lnTo>
                  <a:lnTo>
                    <a:pt x="72" y="4"/>
                  </a:lnTo>
                  <a:lnTo>
                    <a:pt x="75" y="4"/>
                  </a:lnTo>
                  <a:lnTo>
                    <a:pt x="77" y="5"/>
                  </a:lnTo>
                  <a:lnTo>
                    <a:pt x="79" y="5"/>
                  </a:lnTo>
                  <a:lnTo>
                    <a:pt x="82" y="5"/>
                  </a:lnTo>
                  <a:lnTo>
                    <a:pt x="84" y="5"/>
                  </a:lnTo>
                  <a:lnTo>
                    <a:pt x="87" y="7"/>
                  </a:lnTo>
                  <a:lnTo>
                    <a:pt x="87" y="7"/>
                  </a:lnTo>
                  <a:lnTo>
                    <a:pt x="90" y="9"/>
                  </a:lnTo>
                  <a:lnTo>
                    <a:pt x="92" y="10"/>
                  </a:lnTo>
                  <a:lnTo>
                    <a:pt x="92" y="10"/>
                  </a:lnTo>
                  <a:lnTo>
                    <a:pt x="95" y="10"/>
                  </a:lnTo>
                  <a:lnTo>
                    <a:pt x="97" y="12"/>
                  </a:lnTo>
                  <a:lnTo>
                    <a:pt x="97" y="12"/>
                  </a:lnTo>
                  <a:lnTo>
                    <a:pt x="99" y="14"/>
                  </a:lnTo>
                  <a:lnTo>
                    <a:pt x="100" y="15"/>
                  </a:lnTo>
                  <a:lnTo>
                    <a:pt x="102" y="15"/>
                  </a:lnTo>
                  <a:lnTo>
                    <a:pt x="105" y="17"/>
                  </a:lnTo>
                  <a:lnTo>
                    <a:pt x="107" y="17"/>
                  </a:lnTo>
                  <a:lnTo>
                    <a:pt x="107" y="19"/>
                  </a:lnTo>
                  <a:lnTo>
                    <a:pt x="109" y="20"/>
                  </a:lnTo>
                  <a:lnTo>
                    <a:pt x="110" y="20"/>
                  </a:lnTo>
                  <a:lnTo>
                    <a:pt x="110" y="22"/>
                  </a:lnTo>
                  <a:lnTo>
                    <a:pt x="112" y="24"/>
                  </a:lnTo>
                  <a:lnTo>
                    <a:pt x="112" y="25"/>
                  </a:lnTo>
                  <a:lnTo>
                    <a:pt x="114" y="25"/>
                  </a:lnTo>
                  <a:lnTo>
                    <a:pt x="115" y="27"/>
                  </a:lnTo>
                  <a:lnTo>
                    <a:pt x="115" y="29"/>
                  </a:lnTo>
                  <a:lnTo>
                    <a:pt x="117" y="32"/>
                  </a:lnTo>
                  <a:lnTo>
                    <a:pt x="117" y="34"/>
                  </a:lnTo>
                  <a:lnTo>
                    <a:pt x="117" y="35"/>
                  </a:lnTo>
                  <a:lnTo>
                    <a:pt x="119" y="37"/>
                  </a:lnTo>
                  <a:lnTo>
                    <a:pt x="119" y="37"/>
                  </a:lnTo>
                  <a:lnTo>
                    <a:pt x="120" y="40"/>
                  </a:lnTo>
                  <a:lnTo>
                    <a:pt x="120" y="42"/>
                  </a:lnTo>
                  <a:lnTo>
                    <a:pt x="122" y="42"/>
                  </a:lnTo>
                  <a:lnTo>
                    <a:pt x="122" y="45"/>
                  </a:lnTo>
                  <a:lnTo>
                    <a:pt x="122" y="47"/>
                  </a:lnTo>
                  <a:lnTo>
                    <a:pt x="122" y="49"/>
                  </a:lnTo>
                  <a:lnTo>
                    <a:pt x="122" y="50"/>
                  </a:lnTo>
                  <a:lnTo>
                    <a:pt x="122" y="52"/>
                  </a:lnTo>
                  <a:lnTo>
                    <a:pt x="122" y="54"/>
                  </a:lnTo>
                  <a:lnTo>
                    <a:pt x="125" y="57"/>
                  </a:lnTo>
                  <a:lnTo>
                    <a:pt x="125" y="57"/>
                  </a:lnTo>
                  <a:lnTo>
                    <a:pt x="125" y="60"/>
                  </a:lnTo>
                  <a:lnTo>
                    <a:pt x="125" y="62"/>
                  </a:lnTo>
                  <a:lnTo>
                    <a:pt x="125" y="65"/>
                  </a:lnTo>
                  <a:lnTo>
                    <a:pt x="125" y="67"/>
                  </a:lnTo>
                  <a:lnTo>
                    <a:pt x="125" y="69"/>
                  </a:lnTo>
                  <a:lnTo>
                    <a:pt x="125" y="72"/>
                  </a:lnTo>
                  <a:lnTo>
                    <a:pt x="122" y="73"/>
                  </a:lnTo>
                  <a:lnTo>
                    <a:pt x="122" y="77"/>
                  </a:lnTo>
                  <a:lnTo>
                    <a:pt x="122" y="77"/>
                  </a:lnTo>
                  <a:lnTo>
                    <a:pt x="122" y="80"/>
                  </a:lnTo>
                  <a:lnTo>
                    <a:pt x="122" y="82"/>
                  </a:lnTo>
                  <a:lnTo>
                    <a:pt x="122" y="85"/>
                  </a:lnTo>
                  <a:lnTo>
                    <a:pt x="122" y="87"/>
                  </a:lnTo>
                  <a:lnTo>
                    <a:pt x="120" y="90"/>
                  </a:lnTo>
                  <a:lnTo>
                    <a:pt x="120" y="92"/>
                  </a:lnTo>
                  <a:lnTo>
                    <a:pt x="120" y="95"/>
                  </a:lnTo>
                  <a:lnTo>
                    <a:pt x="119" y="98"/>
                  </a:lnTo>
                  <a:lnTo>
                    <a:pt x="119" y="102"/>
                  </a:lnTo>
                  <a:lnTo>
                    <a:pt x="117" y="103"/>
                  </a:lnTo>
                  <a:lnTo>
                    <a:pt x="117" y="107"/>
                  </a:lnTo>
                  <a:lnTo>
                    <a:pt x="117" y="108"/>
                  </a:lnTo>
                  <a:lnTo>
                    <a:pt x="115" y="112"/>
                  </a:lnTo>
                  <a:lnTo>
                    <a:pt x="114" y="115"/>
                  </a:lnTo>
                  <a:lnTo>
                    <a:pt x="114" y="117"/>
                  </a:lnTo>
                  <a:lnTo>
                    <a:pt x="112" y="120"/>
                  </a:lnTo>
                  <a:lnTo>
                    <a:pt x="112" y="123"/>
                  </a:lnTo>
                  <a:lnTo>
                    <a:pt x="110" y="127"/>
                  </a:lnTo>
                  <a:lnTo>
                    <a:pt x="109" y="130"/>
                  </a:lnTo>
                  <a:lnTo>
                    <a:pt x="107" y="133"/>
                  </a:lnTo>
                  <a:lnTo>
                    <a:pt x="107" y="137"/>
                  </a:lnTo>
                  <a:lnTo>
                    <a:pt x="105" y="138"/>
                  </a:lnTo>
                  <a:lnTo>
                    <a:pt x="102" y="142"/>
                  </a:lnTo>
                  <a:lnTo>
                    <a:pt x="102" y="145"/>
                  </a:lnTo>
                  <a:lnTo>
                    <a:pt x="100" y="148"/>
                  </a:lnTo>
                  <a:lnTo>
                    <a:pt x="99" y="152"/>
                  </a:lnTo>
                  <a:lnTo>
                    <a:pt x="97" y="155"/>
                  </a:lnTo>
                  <a:lnTo>
                    <a:pt x="95" y="158"/>
                  </a:lnTo>
                  <a:lnTo>
                    <a:pt x="94" y="162"/>
                  </a:lnTo>
                  <a:lnTo>
                    <a:pt x="92" y="167"/>
                  </a:lnTo>
                  <a:lnTo>
                    <a:pt x="90" y="170"/>
                  </a:lnTo>
                  <a:lnTo>
                    <a:pt x="89" y="172"/>
                  </a:lnTo>
                  <a:lnTo>
                    <a:pt x="87" y="177"/>
                  </a:lnTo>
                  <a:lnTo>
                    <a:pt x="85" y="180"/>
                  </a:lnTo>
                  <a:lnTo>
                    <a:pt x="82" y="183"/>
                  </a:lnTo>
                  <a:lnTo>
                    <a:pt x="84" y="183"/>
                  </a:lnTo>
                  <a:lnTo>
                    <a:pt x="82" y="183"/>
                  </a:lnTo>
                  <a:lnTo>
                    <a:pt x="80" y="183"/>
                  </a:lnTo>
                  <a:lnTo>
                    <a:pt x="79" y="185"/>
                  </a:lnTo>
                  <a:lnTo>
                    <a:pt x="77" y="185"/>
                  </a:lnTo>
                  <a:lnTo>
                    <a:pt x="77" y="185"/>
                  </a:lnTo>
                  <a:lnTo>
                    <a:pt x="75" y="187"/>
                  </a:lnTo>
                  <a:lnTo>
                    <a:pt x="75" y="187"/>
                  </a:lnTo>
                  <a:lnTo>
                    <a:pt x="74" y="187"/>
                  </a:lnTo>
                  <a:lnTo>
                    <a:pt x="72" y="188"/>
                  </a:lnTo>
                  <a:lnTo>
                    <a:pt x="72" y="188"/>
                  </a:lnTo>
                  <a:lnTo>
                    <a:pt x="70" y="188"/>
                  </a:lnTo>
                  <a:lnTo>
                    <a:pt x="69" y="188"/>
                  </a:lnTo>
                  <a:lnTo>
                    <a:pt x="69" y="188"/>
                  </a:lnTo>
                  <a:lnTo>
                    <a:pt x="67" y="188"/>
                  </a:lnTo>
                  <a:lnTo>
                    <a:pt x="67" y="188"/>
                  </a:lnTo>
                  <a:lnTo>
                    <a:pt x="65" y="188"/>
                  </a:lnTo>
                  <a:lnTo>
                    <a:pt x="65" y="190"/>
                  </a:lnTo>
                  <a:lnTo>
                    <a:pt x="64" y="190"/>
                  </a:lnTo>
                  <a:lnTo>
                    <a:pt x="62" y="190"/>
                  </a:lnTo>
                  <a:lnTo>
                    <a:pt x="60" y="190"/>
                  </a:lnTo>
                  <a:lnTo>
                    <a:pt x="59" y="190"/>
                  </a:lnTo>
                  <a:lnTo>
                    <a:pt x="59" y="190"/>
                  </a:lnTo>
                  <a:lnTo>
                    <a:pt x="57" y="190"/>
                  </a:lnTo>
                  <a:lnTo>
                    <a:pt x="57" y="193"/>
                  </a:lnTo>
                  <a:lnTo>
                    <a:pt x="55" y="193"/>
                  </a:lnTo>
                  <a:lnTo>
                    <a:pt x="55" y="193"/>
                  </a:lnTo>
                  <a:lnTo>
                    <a:pt x="54" y="193"/>
                  </a:lnTo>
                  <a:lnTo>
                    <a:pt x="52" y="193"/>
                  </a:lnTo>
                  <a:lnTo>
                    <a:pt x="52" y="193"/>
                  </a:lnTo>
                  <a:lnTo>
                    <a:pt x="52" y="193"/>
                  </a:lnTo>
                  <a:lnTo>
                    <a:pt x="50" y="193"/>
                  </a:lnTo>
                  <a:lnTo>
                    <a:pt x="49" y="193"/>
                  </a:lnTo>
                  <a:lnTo>
                    <a:pt x="49" y="193"/>
                  </a:lnTo>
                  <a:lnTo>
                    <a:pt x="47" y="193"/>
                  </a:lnTo>
                  <a:lnTo>
                    <a:pt x="47" y="193"/>
                  </a:lnTo>
                  <a:lnTo>
                    <a:pt x="47" y="193"/>
                  </a:lnTo>
                  <a:lnTo>
                    <a:pt x="45" y="193"/>
                  </a:lnTo>
                  <a:lnTo>
                    <a:pt x="44" y="193"/>
                  </a:lnTo>
                  <a:lnTo>
                    <a:pt x="44" y="193"/>
                  </a:lnTo>
                  <a:lnTo>
                    <a:pt x="42" y="190"/>
                  </a:lnTo>
                  <a:lnTo>
                    <a:pt x="40" y="190"/>
                  </a:lnTo>
                  <a:lnTo>
                    <a:pt x="40" y="190"/>
                  </a:lnTo>
                  <a:lnTo>
                    <a:pt x="39" y="190"/>
                  </a:lnTo>
                  <a:lnTo>
                    <a:pt x="37" y="190"/>
                  </a:lnTo>
                  <a:lnTo>
                    <a:pt x="37" y="190"/>
                  </a:lnTo>
                  <a:lnTo>
                    <a:pt x="37" y="188"/>
                  </a:lnTo>
                  <a:lnTo>
                    <a:pt x="37" y="188"/>
                  </a:lnTo>
                  <a:lnTo>
                    <a:pt x="35" y="188"/>
                  </a:lnTo>
                  <a:lnTo>
                    <a:pt x="34" y="188"/>
                  </a:lnTo>
                  <a:lnTo>
                    <a:pt x="34" y="188"/>
                  </a:lnTo>
                  <a:lnTo>
                    <a:pt x="32" y="188"/>
                  </a:lnTo>
                  <a:lnTo>
                    <a:pt x="32" y="188"/>
                  </a:lnTo>
                  <a:lnTo>
                    <a:pt x="32" y="188"/>
                  </a:lnTo>
                  <a:lnTo>
                    <a:pt x="30" y="187"/>
                  </a:lnTo>
                  <a:lnTo>
                    <a:pt x="30" y="187"/>
                  </a:lnTo>
                  <a:lnTo>
                    <a:pt x="29" y="187"/>
                  </a:lnTo>
                  <a:lnTo>
                    <a:pt x="29" y="187"/>
                  </a:lnTo>
                  <a:lnTo>
                    <a:pt x="27" y="185"/>
                  </a:lnTo>
                  <a:lnTo>
                    <a:pt x="27" y="185"/>
                  </a:lnTo>
                  <a:lnTo>
                    <a:pt x="27" y="183"/>
                  </a:lnTo>
                  <a:lnTo>
                    <a:pt x="25" y="183"/>
                  </a:lnTo>
                  <a:lnTo>
                    <a:pt x="25" y="183"/>
                  </a:lnTo>
                  <a:lnTo>
                    <a:pt x="24" y="183"/>
                  </a:lnTo>
                  <a:lnTo>
                    <a:pt x="24" y="183"/>
                  </a:lnTo>
                  <a:lnTo>
                    <a:pt x="22" y="182"/>
                  </a:lnTo>
                  <a:lnTo>
                    <a:pt x="22" y="182"/>
                  </a:lnTo>
                  <a:lnTo>
                    <a:pt x="22" y="180"/>
                  </a:lnTo>
                  <a:lnTo>
                    <a:pt x="22" y="180"/>
                  </a:lnTo>
                  <a:lnTo>
                    <a:pt x="19" y="178"/>
                  </a:lnTo>
                  <a:lnTo>
                    <a:pt x="19" y="178"/>
                  </a:lnTo>
                  <a:lnTo>
                    <a:pt x="17" y="178"/>
                  </a:lnTo>
                  <a:lnTo>
                    <a:pt x="17" y="178"/>
                  </a:lnTo>
                  <a:lnTo>
                    <a:pt x="17" y="177"/>
                  </a:lnTo>
                  <a:lnTo>
                    <a:pt x="17" y="177"/>
                  </a:lnTo>
                  <a:lnTo>
                    <a:pt x="15" y="175"/>
                  </a:lnTo>
                  <a:lnTo>
                    <a:pt x="15" y="175"/>
                  </a:lnTo>
                  <a:lnTo>
                    <a:pt x="14" y="173"/>
                  </a:lnTo>
                  <a:lnTo>
                    <a:pt x="14" y="172"/>
                  </a:lnTo>
                  <a:lnTo>
                    <a:pt x="12" y="172"/>
                  </a:lnTo>
                  <a:lnTo>
                    <a:pt x="12" y="172"/>
                  </a:lnTo>
                  <a:lnTo>
                    <a:pt x="12" y="172"/>
                  </a:lnTo>
                  <a:lnTo>
                    <a:pt x="12" y="170"/>
                  </a:lnTo>
                  <a:lnTo>
                    <a:pt x="12" y="168"/>
                  </a:lnTo>
                  <a:lnTo>
                    <a:pt x="10" y="167"/>
                  </a:lnTo>
                  <a:lnTo>
                    <a:pt x="10" y="167"/>
                  </a:lnTo>
                  <a:lnTo>
                    <a:pt x="9" y="167"/>
                  </a:lnTo>
                  <a:lnTo>
                    <a:pt x="9" y="165"/>
                  </a:lnTo>
                  <a:lnTo>
                    <a:pt x="9" y="165"/>
                  </a:lnTo>
                  <a:lnTo>
                    <a:pt x="7" y="163"/>
                  </a:lnTo>
                  <a:lnTo>
                    <a:pt x="7" y="162"/>
                  </a:lnTo>
                  <a:lnTo>
                    <a:pt x="7" y="162"/>
                  </a:lnTo>
                  <a:lnTo>
                    <a:pt x="7" y="158"/>
                  </a:lnTo>
                  <a:lnTo>
                    <a:pt x="7" y="158"/>
                  </a:lnTo>
                  <a:lnTo>
                    <a:pt x="5" y="157"/>
                  </a:lnTo>
                  <a:lnTo>
                    <a:pt x="5" y="157"/>
                  </a:lnTo>
                  <a:lnTo>
                    <a:pt x="5" y="155"/>
                  </a:lnTo>
                  <a:lnTo>
                    <a:pt x="4" y="153"/>
                  </a:lnTo>
                  <a:lnTo>
                    <a:pt x="4" y="152"/>
                  </a:lnTo>
                  <a:lnTo>
                    <a:pt x="2" y="152"/>
                  </a:lnTo>
                  <a:lnTo>
                    <a:pt x="4" y="152"/>
                  </a:lnTo>
                  <a:lnTo>
                    <a:pt x="2" y="150"/>
                  </a:lnTo>
                  <a:lnTo>
                    <a:pt x="2" y="148"/>
                  </a:lnTo>
                  <a:lnTo>
                    <a:pt x="2" y="147"/>
                  </a:lnTo>
                  <a:lnTo>
                    <a:pt x="2" y="145"/>
                  </a:lnTo>
                  <a:lnTo>
                    <a:pt x="2" y="143"/>
                  </a:lnTo>
                  <a:lnTo>
                    <a:pt x="2" y="142"/>
                  </a:lnTo>
                  <a:lnTo>
                    <a:pt x="2" y="140"/>
                  </a:lnTo>
                  <a:lnTo>
                    <a:pt x="2" y="138"/>
                  </a:lnTo>
                  <a:lnTo>
                    <a:pt x="2" y="137"/>
                  </a:lnTo>
                  <a:lnTo>
                    <a:pt x="0" y="135"/>
                  </a:lnTo>
                  <a:lnTo>
                    <a:pt x="0" y="133"/>
                  </a:lnTo>
                  <a:lnTo>
                    <a:pt x="0" y="132"/>
                  </a:lnTo>
                  <a:lnTo>
                    <a:pt x="0" y="132"/>
                  </a:lnTo>
                  <a:lnTo>
                    <a:pt x="0" y="128"/>
                  </a:lnTo>
                  <a:lnTo>
                    <a:pt x="0" y="127"/>
                  </a:lnTo>
                  <a:lnTo>
                    <a:pt x="0" y="125"/>
                  </a:lnTo>
                  <a:lnTo>
                    <a:pt x="0" y="122"/>
                  </a:lnTo>
                  <a:lnTo>
                    <a:pt x="0" y="122"/>
                  </a:lnTo>
                  <a:lnTo>
                    <a:pt x="0" y="120"/>
                  </a:lnTo>
                  <a:lnTo>
                    <a:pt x="0" y="118"/>
                  </a:lnTo>
                  <a:lnTo>
                    <a:pt x="0" y="117"/>
                  </a:lnTo>
                  <a:lnTo>
                    <a:pt x="0" y="115"/>
                  </a:lnTo>
                  <a:lnTo>
                    <a:pt x="0" y="113"/>
                  </a:lnTo>
                  <a:lnTo>
                    <a:pt x="0" y="112"/>
                  </a:lnTo>
                  <a:lnTo>
                    <a:pt x="0" y="110"/>
                  </a:lnTo>
                  <a:lnTo>
                    <a:pt x="0" y="108"/>
                  </a:lnTo>
                  <a:lnTo>
                    <a:pt x="0" y="107"/>
                  </a:lnTo>
                  <a:lnTo>
                    <a:pt x="0" y="107"/>
                  </a:lnTo>
                  <a:lnTo>
                    <a:pt x="0" y="103"/>
                  </a:lnTo>
                  <a:lnTo>
                    <a:pt x="0" y="102"/>
                  </a:lnTo>
                  <a:lnTo>
                    <a:pt x="0" y="102"/>
                  </a:lnTo>
                  <a:lnTo>
                    <a:pt x="0" y="100"/>
                  </a:lnTo>
                  <a:lnTo>
                    <a:pt x="0" y="97"/>
                  </a:lnTo>
                  <a:lnTo>
                    <a:pt x="0" y="95"/>
                  </a:lnTo>
                  <a:lnTo>
                    <a:pt x="0" y="93"/>
                  </a:lnTo>
                  <a:lnTo>
                    <a:pt x="0" y="92"/>
                  </a:lnTo>
                  <a:lnTo>
                    <a:pt x="2" y="90"/>
                  </a:lnTo>
                  <a:lnTo>
                    <a:pt x="2" y="88"/>
                  </a:lnTo>
                  <a:lnTo>
                    <a:pt x="2" y="87"/>
                  </a:lnTo>
                  <a:lnTo>
                    <a:pt x="2" y="87"/>
                  </a:lnTo>
                  <a:lnTo>
                    <a:pt x="2" y="85"/>
                  </a:lnTo>
                  <a:lnTo>
                    <a:pt x="2" y="82"/>
                  </a:lnTo>
                  <a:lnTo>
                    <a:pt x="2" y="82"/>
                  </a:lnTo>
                  <a:lnTo>
                    <a:pt x="2" y="80"/>
                  </a:lnTo>
                  <a:lnTo>
                    <a:pt x="2" y="78"/>
                  </a:lnTo>
                  <a:lnTo>
                    <a:pt x="4" y="77"/>
                  </a:lnTo>
                  <a:lnTo>
                    <a:pt x="4" y="75"/>
                  </a:lnTo>
                  <a:lnTo>
                    <a:pt x="4" y="73"/>
                  </a:lnTo>
                  <a:lnTo>
                    <a:pt x="4" y="72"/>
                  </a:lnTo>
                  <a:lnTo>
                    <a:pt x="5" y="72"/>
                  </a:lnTo>
                  <a:lnTo>
                    <a:pt x="5" y="70"/>
                  </a:lnTo>
                  <a:lnTo>
                    <a:pt x="5" y="67"/>
                  </a:lnTo>
                  <a:lnTo>
                    <a:pt x="7" y="67"/>
                  </a:lnTo>
                  <a:lnTo>
                    <a:pt x="7" y="65"/>
                  </a:lnTo>
                  <a:lnTo>
                    <a:pt x="7" y="62"/>
                  </a:lnTo>
                  <a:lnTo>
                    <a:pt x="7" y="62"/>
                  </a:lnTo>
                  <a:lnTo>
                    <a:pt x="7" y="60"/>
                  </a:lnTo>
                  <a:lnTo>
                    <a:pt x="9" y="57"/>
                  </a:lnTo>
                  <a:lnTo>
                    <a:pt x="9" y="57"/>
                  </a:lnTo>
                  <a:lnTo>
                    <a:pt x="9" y="55"/>
                  </a:lnTo>
                  <a:lnTo>
                    <a:pt x="10" y="54"/>
                  </a:lnTo>
                  <a:lnTo>
                    <a:pt x="10" y="52"/>
                  </a:lnTo>
                  <a:lnTo>
                    <a:pt x="12" y="52"/>
                  </a:lnTo>
                  <a:lnTo>
                    <a:pt x="12" y="50"/>
                  </a:lnTo>
                  <a:lnTo>
                    <a:pt x="12" y="47"/>
                  </a:lnTo>
                  <a:lnTo>
                    <a:pt x="12" y="47"/>
                  </a:lnTo>
                  <a:lnTo>
                    <a:pt x="14" y="45"/>
                  </a:lnTo>
                  <a:lnTo>
                    <a:pt x="14" y="44"/>
                  </a:lnTo>
                  <a:lnTo>
                    <a:pt x="15" y="42"/>
                  </a:lnTo>
                  <a:lnTo>
                    <a:pt x="15" y="42"/>
                  </a:lnTo>
                  <a:lnTo>
                    <a:pt x="17" y="40"/>
                  </a:lnTo>
                  <a:lnTo>
                    <a:pt x="17" y="39"/>
                  </a:lnTo>
                  <a:lnTo>
                    <a:pt x="17" y="37"/>
                  </a:lnTo>
                  <a:lnTo>
                    <a:pt x="17" y="35"/>
                  </a:lnTo>
                  <a:lnTo>
                    <a:pt x="19" y="34"/>
                  </a:lnTo>
                  <a:lnTo>
                    <a:pt x="22" y="32"/>
                  </a:lnTo>
                  <a:lnTo>
                    <a:pt x="22" y="30"/>
                  </a:lnTo>
                  <a:lnTo>
                    <a:pt x="22" y="29"/>
                  </a:lnTo>
                  <a:lnTo>
                    <a:pt x="22" y="27"/>
                  </a:lnTo>
                  <a:lnTo>
                    <a:pt x="24" y="25"/>
                  </a:lnTo>
                  <a:lnTo>
                    <a:pt x="25" y="25"/>
                  </a:lnTo>
                  <a:lnTo>
                    <a:pt x="25" y="24"/>
                  </a:lnTo>
                  <a:lnTo>
                    <a:pt x="27" y="20"/>
                  </a:lnTo>
                  <a:lnTo>
                    <a:pt x="27" y="20"/>
                  </a:lnTo>
                  <a:lnTo>
                    <a:pt x="27" y="19"/>
                  </a:lnTo>
                  <a:lnTo>
                    <a:pt x="29" y="17"/>
                  </a:lnTo>
                  <a:lnTo>
                    <a:pt x="30" y="15"/>
                  </a:lnTo>
                  <a:lnTo>
                    <a:pt x="32" y="15"/>
                  </a:lnTo>
                  <a:lnTo>
                    <a:pt x="32" y="14"/>
                  </a:lnTo>
                  <a:lnTo>
                    <a:pt x="32" y="12"/>
                  </a:lnTo>
                  <a:lnTo>
                    <a:pt x="34" y="10"/>
                  </a:lnTo>
                  <a:lnTo>
                    <a:pt x="35" y="10"/>
                  </a:lnTo>
                  <a:lnTo>
                    <a:pt x="35" y="9"/>
                  </a:lnTo>
                  <a:lnTo>
                    <a:pt x="37" y="7"/>
                  </a:lnTo>
                  <a:lnTo>
                    <a:pt x="37" y="5"/>
                  </a:lnTo>
                  <a:lnTo>
                    <a:pt x="39" y="5"/>
                  </a:lnTo>
                  <a:lnTo>
                    <a:pt x="40" y="4"/>
                  </a:lnTo>
                  <a:lnTo>
                    <a:pt x="42" y="2"/>
                  </a:lnTo>
                  <a:lnTo>
                    <a:pt x="42" y="0"/>
                  </a:lnTo>
                  <a:lnTo>
                    <a:pt x="44" y="0"/>
                  </a:lnTo>
                  <a:lnTo>
                    <a:pt x="42" y="0"/>
                  </a:lnTo>
                  <a:close/>
                </a:path>
              </a:pathLst>
            </a:custGeom>
            <a:solidFill>
              <a:srgbClr val="943101"/>
            </a:solidFill>
            <a:ln w="349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582" name="Freeform 14"/>
            <p:cNvSpPr>
              <a:spLocks/>
            </p:cNvSpPr>
            <p:nvPr/>
          </p:nvSpPr>
          <p:spPr bwMode="auto">
            <a:xfrm>
              <a:off x="1646" y="823"/>
              <a:ext cx="128" cy="165"/>
            </a:xfrm>
            <a:custGeom>
              <a:avLst/>
              <a:gdLst/>
              <a:ahLst/>
              <a:cxnLst>
                <a:cxn ang="0">
                  <a:pos x="103" y="16"/>
                </a:cxn>
                <a:cxn ang="0">
                  <a:pos x="108" y="23"/>
                </a:cxn>
                <a:cxn ang="0">
                  <a:pos x="111" y="30"/>
                </a:cxn>
                <a:cxn ang="0">
                  <a:pos x="114" y="36"/>
                </a:cxn>
                <a:cxn ang="0">
                  <a:pos x="118" y="43"/>
                </a:cxn>
                <a:cxn ang="0">
                  <a:pos x="119" y="50"/>
                </a:cxn>
                <a:cxn ang="0">
                  <a:pos x="123" y="58"/>
                </a:cxn>
                <a:cxn ang="0">
                  <a:pos x="124" y="65"/>
                </a:cxn>
                <a:cxn ang="0">
                  <a:pos x="124" y="70"/>
                </a:cxn>
                <a:cxn ang="0">
                  <a:pos x="124" y="76"/>
                </a:cxn>
                <a:cxn ang="0">
                  <a:pos x="128" y="85"/>
                </a:cxn>
                <a:cxn ang="0">
                  <a:pos x="124" y="91"/>
                </a:cxn>
                <a:cxn ang="0">
                  <a:pos x="124" y="98"/>
                </a:cxn>
                <a:cxn ang="0">
                  <a:pos x="124" y="106"/>
                </a:cxn>
                <a:cxn ang="0">
                  <a:pos x="123" y="113"/>
                </a:cxn>
                <a:cxn ang="0">
                  <a:pos x="119" y="121"/>
                </a:cxn>
                <a:cxn ang="0">
                  <a:pos x="118" y="126"/>
                </a:cxn>
                <a:cxn ang="0">
                  <a:pos x="114" y="135"/>
                </a:cxn>
                <a:cxn ang="0">
                  <a:pos x="111" y="141"/>
                </a:cxn>
                <a:cxn ang="0">
                  <a:pos x="108" y="150"/>
                </a:cxn>
                <a:cxn ang="0">
                  <a:pos x="103" y="151"/>
                </a:cxn>
                <a:cxn ang="0">
                  <a:pos x="98" y="155"/>
                </a:cxn>
                <a:cxn ang="0">
                  <a:pos x="93" y="156"/>
                </a:cxn>
                <a:cxn ang="0">
                  <a:pos x="89" y="160"/>
                </a:cxn>
                <a:cxn ang="0">
                  <a:pos x="83" y="161"/>
                </a:cxn>
                <a:cxn ang="0">
                  <a:pos x="78" y="161"/>
                </a:cxn>
                <a:cxn ang="0">
                  <a:pos x="73" y="165"/>
                </a:cxn>
                <a:cxn ang="0">
                  <a:pos x="68" y="165"/>
                </a:cxn>
                <a:cxn ang="0">
                  <a:pos x="61" y="165"/>
                </a:cxn>
                <a:cxn ang="0">
                  <a:pos x="56" y="161"/>
                </a:cxn>
                <a:cxn ang="0">
                  <a:pos x="51" y="161"/>
                </a:cxn>
                <a:cxn ang="0">
                  <a:pos x="46" y="161"/>
                </a:cxn>
                <a:cxn ang="0">
                  <a:pos x="38" y="158"/>
                </a:cxn>
                <a:cxn ang="0">
                  <a:pos x="33" y="156"/>
                </a:cxn>
                <a:cxn ang="0">
                  <a:pos x="28" y="153"/>
                </a:cxn>
                <a:cxn ang="0">
                  <a:pos x="23" y="151"/>
                </a:cxn>
                <a:cxn ang="0">
                  <a:pos x="16" y="146"/>
                </a:cxn>
                <a:cxn ang="0">
                  <a:pos x="11" y="143"/>
                </a:cxn>
                <a:cxn ang="0">
                  <a:pos x="5" y="138"/>
                </a:cxn>
                <a:cxn ang="0">
                  <a:pos x="0" y="133"/>
                </a:cxn>
                <a:cxn ang="0">
                  <a:pos x="0" y="120"/>
                </a:cxn>
                <a:cxn ang="0">
                  <a:pos x="3" y="103"/>
                </a:cxn>
                <a:cxn ang="0">
                  <a:pos x="3" y="88"/>
                </a:cxn>
                <a:cxn ang="0">
                  <a:pos x="6" y="75"/>
                </a:cxn>
                <a:cxn ang="0">
                  <a:pos x="10" y="61"/>
                </a:cxn>
                <a:cxn ang="0">
                  <a:pos x="13" y="50"/>
                </a:cxn>
                <a:cxn ang="0">
                  <a:pos x="16" y="40"/>
                </a:cxn>
                <a:cxn ang="0">
                  <a:pos x="21" y="31"/>
                </a:cxn>
                <a:cxn ang="0">
                  <a:pos x="25" y="23"/>
                </a:cxn>
                <a:cxn ang="0">
                  <a:pos x="30" y="15"/>
                </a:cxn>
                <a:cxn ang="0">
                  <a:pos x="35" y="10"/>
                </a:cxn>
                <a:cxn ang="0">
                  <a:pos x="40" y="5"/>
                </a:cxn>
                <a:cxn ang="0">
                  <a:pos x="46" y="3"/>
                </a:cxn>
                <a:cxn ang="0">
                  <a:pos x="53" y="0"/>
                </a:cxn>
                <a:cxn ang="0">
                  <a:pos x="60" y="0"/>
                </a:cxn>
                <a:cxn ang="0">
                  <a:pos x="66" y="0"/>
                </a:cxn>
                <a:cxn ang="0">
                  <a:pos x="74" y="0"/>
                </a:cxn>
                <a:cxn ang="0">
                  <a:pos x="81" y="3"/>
                </a:cxn>
                <a:cxn ang="0">
                  <a:pos x="89" y="6"/>
                </a:cxn>
                <a:cxn ang="0">
                  <a:pos x="99" y="10"/>
                </a:cxn>
              </a:cxnLst>
              <a:rect l="0" t="0" r="r" b="b"/>
              <a:pathLst>
                <a:path w="128" h="165">
                  <a:moveTo>
                    <a:pt x="98" y="10"/>
                  </a:moveTo>
                  <a:lnTo>
                    <a:pt x="99" y="13"/>
                  </a:lnTo>
                  <a:lnTo>
                    <a:pt x="99" y="15"/>
                  </a:lnTo>
                  <a:lnTo>
                    <a:pt x="101" y="15"/>
                  </a:lnTo>
                  <a:lnTo>
                    <a:pt x="103" y="16"/>
                  </a:lnTo>
                  <a:lnTo>
                    <a:pt x="103" y="18"/>
                  </a:lnTo>
                  <a:lnTo>
                    <a:pt x="104" y="20"/>
                  </a:lnTo>
                  <a:lnTo>
                    <a:pt x="106" y="20"/>
                  </a:lnTo>
                  <a:lnTo>
                    <a:pt x="106" y="21"/>
                  </a:lnTo>
                  <a:lnTo>
                    <a:pt x="108" y="23"/>
                  </a:lnTo>
                  <a:lnTo>
                    <a:pt x="109" y="25"/>
                  </a:lnTo>
                  <a:lnTo>
                    <a:pt x="109" y="25"/>
                  </a:lnTo>
                  <a:lnTo>
                    <a:pt x="109" y="28"/>
                  </a:lnTo>
                  <a:lnTo>
                    <a:pt x="111" y="30"/>
                  </a:lnTo>
                  <a:lnTo>
                    <a:pt x="111" y="30"/>
                  </a:lnTo>
                  <a:lnTo>
                    <a:pt x="113" y="31"/>
                  </a:lnTo>
                  <a:lnTo>
                    <a:pt x="113" y="33"/>
                  </a:lnTo>
                  <a:lnTo>
                    <a:pt x="114" y="35"/>
                  </a:lnTo>
                  <a:lnTo>
                    <a:pt x="114" y="35"/>
                  </a:lnTo>
                  <a:lnTo>
                    <a:pt x="114" y="36"/>
                  </a:lnTo>
                  <a:lnTo>
                    <a:pt x="114" y="38"/>
                  </a:lnTo>
                  <a:lnTo>
                    <a:pt x="116" y="40"/>
                  </a:lnTo>
                  <a:lnTo>
                    <a:pt x="116" y="40"/>
                  </a:lnTo>
                  <a:lnTo>
                    <a:pt x="118" y="41"/>
                  </a:lnTo>
                  <a:lnTo>
                    <a:pt x="118" y="43"/>
                  </a:lnTo>
                  <a:lnTo>
                    <a:pt x="119" y="45"/>
                  </a:lnTo>
                  <a:lnTo>
                    <a:pt x="119" y="45"/>
                  </a:lnTo>
                  <a:lnTo>
                    <a:pt x="119" y="46"/>
                  </a:lnTo>
                  <a:lnTo>
                    <a:pt x="119" y="48"/>
                  </a:lnTo>
                  <a:lnTo>
                    <a:pt x="119" y="50"/>
                  </a:lnTo>
                  <a:lnTo>
                    <a:pt x="121" y="50"/>
                  </a:lnTo>
                  <a:lnTo>
                    <a:pt x="121" y="51"/>
                  </a:lnTo>
                  <a:lnTo>
                    <a:pt x="121" y="55"/>
                  </a:lnTo>
                  <a:lnTo>
                    <a:pt x="123" y="56"/>
                  </a:lnTo>
                  <a:lnTo>
                    <a:pt x="123" y="58"/>
                  </a:lnTo>
                  <a:lnTo>
                    <a:pt x="123" y="60"/>
                  </a:lnTo>
                  <a:lnTo>
                    <a:pt x="123" y="60"/>
                  </a:lnTo>
                  <a:lnTo>
                    <a:pt x="124" y="61"/>
                  </a:lnTo>
                  <a:lnTo>
                    <a:pt x="124" y="63"/>
                  </a:lnTo>
                  <a:lnTo>
                    <a:pt x="124" y="65"/>
                  </a:lnTo>
                  <a:lnTo>
                    <a:pt x="124" y="65"/>
                  </a:lnTo>
                  <a:lnTo>
                    <a:pt x="124" y="66"/>
                  </a:lnTo>
                  <a:lnTo>
                    <a:pt x="124" y="68"/>
                  </a:lnTo>
                  <a:lnTo>
                    <a:pt x="124" y="70"/>
                  </a:lnTo>
                  <a:lnTo>
                    <a:pt x="124" y="70"/>
                  </a:lnTo>
                  <a:lnTo>
                    <a:pt x="124" y="71"/>
                  </a:lnTo>
                  <a:lnTo>
                    <a:pt x="124" y="73"/>
                  </a:lnTo>
                  <a:lnTo>
                    <a:pt x="124" y="75"/>
                  </a:lnTo>
                  <a:lnTo>
                    <a:pt x="124" y="75"/>
                  </a:lnTo>
                  <a:lnTo>
                    <a:pt x="124" y="76"/>
                  </a:lnTo>
                  <a:lnTo>
                    <a:pt x="128" y="80"/>
                  </a:lnTo>
                  <a:lnTo>
                    <a:pt x="128" y="80"/>
                  </a:lnTo>
                  <a:lnTo>
                    <a:pt x="128" y="83"/>
                  </a:lnTo>
                  <a:lnTo>
                    <a:pt x="128" y="85"/>
                  </a:lnTo>
                  <a:lnTo>
                    <a:pt x="128" y="85"/>
                  </a:lnTo>
                  <a:lnTo>
                    <a:pt x="128" y="86"/>
                  </a:lnTo>
                  <a:lnTo>
                    <a:pt x="128" y="88"/>
                  </a:lnTo>
                  <a:lnTo>
                    <a:pt x="128" y="90"/>
                  </a:lnTo>
                  <a:lnTo>
                    <a:pt x="128" y="90"/>
                  </a:lnTo>
                  <a:lnTo>
                    <a:pt x="124" y="91"/>
                  </a:lnTo>
                  <a:lnTo>
                    <a:pt x="124" y="93"/>
                  </a:lnTo>
                  <a:lnTo>
                    <a:pt x="124" y="95"/>
                  </a:lnTo>
                  <a:lnTo>
                    <a:pt x="124" y="95"/>
                  </a:lnTo>
                  <a:lnTo>
                    <a:pt x="124" y="96"/>
                  </a:lnTo>
                  <a:lnTo>
                    <a:pt x="124" y="98"/>
                  </a:lnTo>
                  <a:lnTo>
                    <a:pt x="124" y="100"/>
                  </a:lnTo>
                  <a:lnTo>
                    <a:pt x="124" y="101"/>
                  </a:lnTo>
                  <a:lnTo>
                    <a:pt x="124" y="103"/>
                  </a:lnTo>
                  <a:lnTo>
                    <a:pt x="124" y="105"/>
                  </a:lnTo>
                  <a:lnTo>
                    <a:pt x="124" y="106"/>
                  </a:lnTo>
                  <a:lnTo>
                    <a:pt x="124" y="106"/>
                  </a:lnTo>
                  <a:lnTo>
                    <a:pt x="123" y="108"/>
                  </a:lnTo>
                  <a:lnTo>
                    <a:pt x="123" y="111"/>
                  </a:lnTo>
                  <a:lnTo>
                    <a:pt x="123" y="111"/>
                  </a:lnTo>
                  <a:lnTo>
                    <a:pt x="123" y="113"/>
                  </a:lnTo>
                  <a:lnTo>
                    <a:pt x="121" y="115"/>
                  </a:lnTo>
                  <a:lnTo>
                    <a:pt x="121" y="116"/>
                  </a:lnTo>
                  <a:lnTo>
                    <a:pt x="121" y="116"/>
                  </a:lnTo>
                  <a:lnTo>
                    <a:pt x="119" y="120"/>
                  </a:lnTo>
                  <a:lnTo>
                    <a:pt x="119" y="121"/>
                  </a:lnTo>
                  <a:lnTo>
                    <a:pt x="119" y="121"/>
                  </a:lnTo>
                  <a:lnTo>
                    <a:pt x="119" y="123"/>
                  </a:lnTo>
                  <a:lnTo>
                    <a:pt x="119" y="125"/>
                  </a:lnTo>
                  <a:lnTo>
                    <a:pt x="118" y="126"/>
                  </a:lnTo>
                  <a:lnTo>
                    <a:pt x="118" y="126"/>
                  </a:lnTo>
                  <a:lnTo>
                    <a:pt x="116" y="128"/>
                  </a:lnTo>
                  <a:lnTo>
                    <a:pt x="116" y="130"/>
                  </a:lnTo>
                  <a:lnTo>
                    <a:pt x="114" y="131"/>
                  </a:lnTo>
                  <a:lnTo>
                    <a:pt x="114" y="131"/>
                  </a:lnTo>
                  <a:lnTo>
                    <a:pt x="114" y="135"/>
                  </a:lnTo>
                  <a:lnTo>
                    <a:pt x="114" y="136"/>
                  </a:lnTo>
                  <a:lnTo>
                    <a:pt x="113" y="138"/>
                  </a:lnTo>
                  <a:lnTo>
                    <a:pt x="113" y="140"/>
                  </a:lnTo>
                  <a:lnTo>
                    <a:pt x="111" y="141"/>
                  </a:lnTo>
                  <a:lnTo>
                    <a:pt x="111" y="141"/>
                  </a:lnTo>
                  <a:lnTo>
                    <a:pt x="109" y="143"/>
                  </a:lnTo>
                  <a:lnTo>
                    <a:pt x="109" y="145"/>
                  </a:lnTo>
                  <a:lnTo>
                    <a:pt x="109" y="146"/>
                  </a:lnTo>
                  <a:lnTo>
                    <a:pt x="108" y="146"/>
                  </a:lnTo>
                  <a:lnTo>
                    <a:pt x="108" y="150"/>
                  </a:lnTo>
                  <a:lnTo>
                    <a:pt x="108" y="150"/>
                  </a:lnTo>
                  <a:lnTo>
                    <a:pt x="106" y="150"/>
                  </a:lnTo>
                  <a:lnTo>
                    <a:pt x="104" y="151"/>
                  </a:lnTo>
                  <a:lnTo>
                    <a:pt x="103" y="151"/>
                  </a:lnTo>
                  <a:lnTo>
                    <a:pt x="103" y="151"/>
                  </a:lnTo>
                  <a:lnTo>
                    <a:pt x="101" y="151"/>
                  </a:lnTo>
                  <a:lnTo>
                    <a:pt x="99" y="153"/>
                  </a:lnTo>
                  <a:lnTo>
                    <a:pt x="99" y="153"/>
                  </a:lnTo>
                  <a:lnTo>
                    <a:pt x="99" y="155"/>
                  </a:lnTo>
                  <a:lnTo>
                    <a:pt x="98" y="155"/>
                  </a:lnTo>
                  <a:lnTo>
                    <a:pt x="96" y="155"/>
                  </a:lnTo>
                  <a:lnTo>
                    <a:pt x="96" y="156"/>
                  </a:lnTo>
                  <a:lnTo>
                    <a:pt x="94" y="156"/>
                  </a:lnTo>
                  <a:lnTo>
                    <a:pt x="94" y="156"/>
                  </a:lnTo>
                  <a:lnTo>
                    <a:pt x="93" y="156"/>
                  </a:lnTo>
                  <a:lnTo>
                    <a:pt x="93" y="156"/>
                  </a:lnTo>
                  <a:lnTo>
                    <a:pt x="91" y="158"/>
                  </a:lnTo>
                  <a:lnTo>
                    <a:pt x="89" y="158"/>
                  </a:lnTo>
                  <a:lnTo>
                    <a:pt x="89" y="158"/>
                  </a:lnTo>
                  <a:lnTo>
                    <a:pt x="89" y="160"/>
                  </a:lnTo>
                  <a:lnTo>
                    <a:pt x="88" y="160"/>
                  </a:lnTo>
                  <a:lnTo>
                    <a:pt x="86" y="160"/>
                  </a:lnTo>
                  <a:lnTo>
                    <a:pt x="84" y="160"/>
                  </a:lnTo>
                  <a:lnTo>
                    <a:pt x="84" y="161"/>
                  </a:lnTo>
                  <a:lnTo>
                    <a:pt x="83" y="161"/>
                  </a:lnTo>
                  <a:lnTo>
                    <a:pt x="81" y="161"/>
                  </a:lnTo>
                  <a:lnTo>
                    <a:pt x="79" y="161"/>
                  </a:lnTo>
                  <a:lnTo>
                    <a:pt x="79" y="161"/>
                  </a:lnTo>
                  <a:lnTo>
                    <a:pt x="79" y="161"/>
                  </a:lnTo>
                  <a:lnTo>
                    <a:pt x="78" y="161"/>
                  </a:lnTo>
                  <a:lnTo>
                    <a:pt x="76" y="161"/>
                  </a:lnTo>
                  <a:lnTo>
                    <a:pt x="74" y="161"/>
                  </a:lnTo>
                  <a:lnTo>
                    <a:pt x="74" y="161"/>
                  </a:lnTo>
                  <a:lnTo>
                    <a:pt x="74" y="161"/>
                  </a:lnTo>
                  <a:lnTo>
                    <a:pt x="73" y="165"/>
                  </a:lnTo>
                  <a:lnTo>
                    <a:pt x="71" y="165"/>
                  </a:lnTo>
                  <a:lnTo>
                    <a:pt x="69" y="165"/>
                  </a:lnTo>
                  <a:lnTo>
                    <a:pt x="69" y="165"/>
                  </a:lnTo>
                  <a:lnTo>
                    <a:pt x="69" y="165"/>
                  </a:lnTo>
                  <a:lnTo>
                    <a:pt x="68" y="165"/>
                  </a:lnTo>
                  <a:lnTo>
                    <a:pt x="66" y="165"/>
                  </a:lnTo>
                  <a:lnTo>
                    <a:pt x="65" y="165"/>
                  </a:lnTo>
                  <a:lnTo>
                    <a:pt x="65" y="165"/>
                  </a:lnTo>
                  <a:lnTo>
                    <a:pt x="65" y="165"/>
                  </a:lnTo>
                  <a:lnTo>
                    <a:pt x="61" y="165"/>
                  </a:lnTo>
                  <a:lnTo>
                    <a:pt x="60" y="165"/>
                  </a:lnTo>
                  <a:lnTo>
                    <a:pt x="60" y="165"/>
                  </a:lnTo>
                  <a:lnTo>
                    <a:pt x="60" y="165"/>
                  </a:lnTo>
                  <a:lnTo>
                    <a:pt x="58" y="165"/>
                  </a:lnTo>
                  <a:lnTo>
                    <a:pt x="56" y="161"/>
                  </a:lnTo>
                  <a:lnTo>
                    <a:pt x="55" y="161"/>
                  </a:lnTo>
                  <a:lnTo>
                    <a:pt x="53" y="161"/>
                  </a:lnTo>
                  <a:lnTo>
                    <a:pt x="53" y="161"/>
                  </a:lnTo>
                  <a:lnTo>
                    <a:pt x="53" y="161"/>
                  </a:lnTo>
                  <a:lnTo>
                    <a:pt x="51" y="161"/>
                  </a:lnTo>
                  <a:lnTo>
                    <a:pt x="50" y="161"/>
                  </a:lnTo>
                  <a:lnTo>
                    <a:pt x="48" y="161"/>
                  </a:lnTo>
                  <a:lnTo>
                    <a:pt x="48" y="161"/>
                  </a:lnTo>
                  <a:lnTo>
                    <a:pt x="48" y="161"/>
                  </a:lnTo>
                  <a:lnTo>
                    <a:pt x="46" y="161"/>
                  </a:lnTo>
                  <a:lnTo>
                    <a:pt x="45" y="160"/>
                  </a:lnTo>
                  <a:lnTo>
                    <a:pt x="43" y="160"/>
                  </a:lnTo>
                  <a:lnTo>
                    <a:pt x="43" y="160"/>
                  </a:lnTo>
                  <a:lnTo>
                    <a:pt x="40" y="158"/>
                  </a:lnTo>
                  <a:lnTo>
                    <a:pt x="38" y="158"/>
                  </a:lnTo>
                  <a:lnTo>
                    <a:pt x="38" y="158"/>
                  </a:lnTo>
                  <a:lnTo>
                    <a:pt x="38" y="156"/>
                  </a:lnTo>
                  <a:lnTo>
                    <a:pt x="36" y="156"/>
                  </a:lnTo>
                  <a:lnTo>
                    <a:pt x="35" y="156"/>
                  </a:lnTo>
                  <a:lnTo>
                    <a:pt x="33" y="156"/>
                  </a:lnTo>
                  <a:lnTo>
                    <a:pt x="33" y="156"/>
                  </a:lnTo>
                  <a:lnTo>
                    <a:pt x="31" y="156"/>
                  </a:lnTo>
                  <a:lnTo>
                    <a:pt x="31" y="155"/>
                  </a:lnTo>
                  <a:lnTo>
                    <a:pt x="30" y="155"/>
                  </a:lnTo>
                  <a:lnTo>
                    <a:pt x="28" y="153"/>
                  </a:lnTo>
                  <a:lnTo>
                    <a:pt x="28" y="153"/>
                  </a:lnTo>
                  <a:lnTo>
                    <a:pt x="26" y="151"/>
                  </a:lnTo>
                  <a:lnTo>
                    <a:pt x="25" y="151"/>
                  </a:lnTo>
                  <a:lnTo>
                    <a:pt x="23" y="151"/>
                  </a:lnTo>
                  <a:lnTo>
                    <a:pt x="23" y="151"/>
                  </a:lnTo>
                  <a:lnTo>
                    <a:pt x="23" y="150"/>
                  </a:lnTo>
                  <a:lnTo>
                    <a:pt x="21" y="150"/>
                  </a:lnTo>
                  <a:lnTo>
                    <a:pt x="18" y="148"/>
                  </a:lnTo>
                  <a:lnTo>
                    <a:pt x="18" y="148"/>
                  </a:lnTo>
                  <a:lnTo>
                    <a:pt x="16" y="146"/>
                  </a:lnTo>
                  <a:lnTo>
                    <a:pt x="15" y="146"/>
                  </a:lnTo>
                  <a:lnTo>
                    <a:pt x="13" y="146"/>
                  </a:lnTo>
                  <a:lnTo>
                    <a:pt x="13" y="145"/>
                  </a:lnTo>
                  <a:lnTo>
                    <a:pt x="13" y="143"/>
                  </a:lnTo>
                  <a:lnTo>
                    <a:pt x="11" y="143"/>
                  </a:lnTo>
                  <a:lnTo>
                    <a:pt x="10" y="141"/>
                  </a:lnTo>
                  <a:lnTo>
                    <a:pt x="8" y="141"/>
                  </a:lnTo>
                  <a:lnTo>
                    <a:pt x="8" y="141"/>
                  </a:lnTo>
                  <a:lnTo>
                    <a:pt x="6" y="140"/>
                  </a:lnTo>
                  <a:lnTo>
                    <a:pt x="5" y="138"/>
                  </a:lnTo>
                  <a:lnTo>
                    <a:pt x="3" y="138"/>
                  </a:lnTo>
                  <a:lnTo>
                    <a:pt x="3" y="136"/>
                  </a:lnTo>
                  <a:lnTo>
                    <a:pt x="1" y="135"/>
                  </a:lnTo>
                  <a:lnTo>
                    <a:pt x="0" y="133"/>
                  </a:lnTo>
                  <a:lnTo>
                    <a:pt x="0" y="133"/>
                  </a:lnTo>
                  <a:lnTo>
                    <a:pt x="0" y="131"/>
                  </a:lnTo>
                  <a:lnTo>
                    <a:pt x="0" y="130"/>
                  </a:lnTo>
                  <a:lnTo>
                    <a:pt x="0" y="126"/>
                  </a:lnTo>
                  <a:lnTo>
                    <a:pt x="0" y="123"/>
                  </a:lnTo>
                  <a:lnTo>
                    <a:pt x="0" y="120"/>
                  </a:lnTo>
                  <a:lnTo>
                    <a:pt x="1" y="116"/>
                  </a:lnTo>
                  <a:lnTo>
                    <a:pt x="1" y="113"/>
                  </a:lnTo>
                  <a:lnTo>
                    <a:pt x="1" y="111"/>
                  </a:lnTo>
                  <a:lnTo>
                    <a:pt x="1" y="106"/>
                  </a:lnTo>
                  <a:lnTo>
                    <a:pt x="3" y="103"/>
                  </a:lnTo>
                  <a:lnTo>
                    <a:pt x="3" y="100"/>
                  </a:lnTo>
                  <a:lnTo>
                    <a:pt x="3" y="96"/>
                  </a:lnTo>
                  <a:lnTo>
                    <a:pt x="3" y="95"/>
                  </a:lnTo>
                  <a:lnTo>
                    <a:pt x="3" y="91"/>
                  </a:lnTo>
                  <a:lnTo>
                    <a:pt x="3" y="88"/>
                  </a:lnTo>
                  <a:lnTo>
                    <a:pt x="5" y="85"/>
                  </a:lnTo>
                  <a:lnTo>
                    <a:pt x="5" y="83"/>
                  </a:lnTo>
                  <a:lnTo>
                    <a:pt x="6" y="80"/>
                  </a:lnTo>
                  <a:lnTo>
                    <a:pt x="6" y="76"/>
                  </a:lnTo>
                  <a:lnTo>
                    <a:pt x="6" y="75"/>
                  </a:lnTo>
                  <a:lnTo>
                    <a:pt x="8" y="71"/>
                  </a:lnTo>
                  <a:lnTo>
                    <a:pt x="8" y="70"/>
                  </a:lnTo>
                  <a:lnTo>
                    <a:pt x="8" y="66"/>
                  </a:lnTo>
                  <a:lnTo>
                    <a:pt x="8" y="65"/>
                  </a:lnTo>
                  <a:lnTo>
                    <a:pt x="10" y="61"/>
                  </a:lnTo>
                  <a:lnTo>
                    <a:pt x="10" y="60"/>
                  </a:lnTo>
                  <a:lnTo>
                    <a:pt x="11" y="58"/>
                  </a:lnTo>
                  <a:lnTo>
                    <a:pt x="11" y="55"/>
                  </a:lnTo>
                  <a:lnTo>
                    <a:pt x="13" y="51"/>
                  </a:lnTo>
                  <a:lnTo>
                    <a:pt x="13" y="50"/>
                  </a:lnTo>
                  <a:lnTo>
                    <a:pt x="13" y="48"/>
                  </a:lnTo>
                  <a:lnTo>
                    <a:pt x="13" y="45"/>
                  </a:lnTo>
                  <a:lnTo>
                    <a:pt x="15" y="45"/>
                  </a:lnTo>
                  <a:lnTo>
                    <a:pt x="15" y="41"/>
                  </a:lnTo>
                  <a:lnTo>
                    <a:pt x="16" y="40"/>
                  </a:lnTo>
                  <a:lnTo>
                    <a:pt x="16" y="38"/>
                  </a:lnTo>
                  <a:lnTo>
                    <a:pt x="18" y="36"/>
                  </a:lnTo>
                  <a:lnTo>
                    <a:pt x="18" y="35"/>
                  </a:lnTo>
                  <a:lnTo>
                    <a:pt x="18" y="33"/>
                  </a:lnTo>
                  <a:lnTo>
                    <a:pt x="21" y="31"/>
                  </a:lnTo>
                  <a:lnTo>
                    <a:pt x="23" y="30"/>
                  </a:lnTo>
                  <a:lnTo>
                    <a:pt x="23" y="28"/>
                  </a:lnTo>
                  <a:lnTo>
                    <a:pt x="23" y="25"/>
                  </a:lnTo>
                  <a:lnTo>
                    <a:pt x="25" y="25"/>
                  </a:lnTo>
                  <a:lnTo>
                    <a:pt x="25" y="23"/>
                  </a:lnTo>
                  <a:lnTo>
                    <a:pt x="26" y="20"/>
                  </a:lnTo>
                  <a:lnTo>
                    <a:pt x="28" y="20"/>
                  </a:lnTo>
                  <a:lnTo>
                    <a:pt x="28" y="18"/>
                  </a:lnTo>
                  <a:lnTo>
                    <a:pt x="28" y="16"/>
                  </a:lnTo>
                  <a:lnTo>
                    <a:pt x="30" y="15"/>
                  </a:lnTo>
                  <a:lnTo>
                    <a:pt x="31" y="15"/>
                  </a:lnTo>
                  <a:lnTo>
                    <a:pt x="31" y="13"/>
                  </a:lnTo>
                  <a:lnTo>
                    <a:pt x="33" y="13"/>
                  </a:lnTo>
                  <a:lnTo>
                    <a:pt x="33" y="11"/>
                  </a:lnTo>
                  <a:lnTo>
                    <a:pt x="35" y="10"/>
                  </a:lnTo>
                  <a:lnTo>
                    <a:pt x="36" y="10"/>
                  </a:lnTo>
                  <a:lnTo>
                    <a:pt x="36" y="8"/>
                  </a:lnTo>
                  <a:lnTo>
                    <a:pt x="38" y="8"/>
                  </a:lnTo>
                  <a:lnTo>
                    <a:pt x="38" y="6"/>
                  </a:lnTo>
                  <a:lnTo>
                    <a:pt x="40" y="5"/>
                  </a:lnTo>
                  <a:lnTo>
                    <a:pt x="43" y="5"/>
                  </a:lnTo>
                  <a:lnTo>
                    <a:pt x="43" y="5"/>
                  </a:lnTo>
                  <a:lnTo>
                    <a:pt x="45" y="5"/>
                  </a:lnTo>
                  <a:lnTo>
                    <a:pt x="46" y="3"/>
                  </a:lnTo>
                  <a:lnTo>
                    <a:pt x="46" y="3"/>
                  </a:lnTo>
                  <a:lnTo>
                    <a:pt x="48" y="1"/>
                  </a:lnTo>
                  <a:lnTo>
                    <a:pt x="48" y="1"/>
                  </a:lnTo>
                  <a:lnTo>
                    <a:pt x="50" y="1"/>
                  </a:lnTo>
                  <a:lnTo>
                    <a:pt x="51" y="0"/>
                  </a:lnTo>
                  <a:lnTo>
                    <a:pt x="53" y="0"/>
                  </a:lnTo>
                  <a:lnTo>
                    <a:pt x="53" y="0"/>
                  </a:lnTo>
                  <a:lnTo>
                    <a:pt x="55" y="0"/>
                  </a:lnTo>
                  <a:lnTo>
                    <a:pt x="56" y="0"/>
                  </a:lnTo>
                  <a:lnTo>
                    <a:pt x="58" y="0"/>
                  </a:lnTo>
                  <a:lnTo>
                    <a:pt x="60" y="0"/>
                  </a:lnTo>
                  <a:lnTo>
                    <a:pt x="60" y="0"/>
                  </a:lnTo>
                  <a:lnTo>
                    <a:pt x="61" y="0"/>
                  </a:lnTo>
                  <a:lnTo>
                    <a:pt x="65" y="0"/>
                  </a:lnTo>
                  <a:lnTo>
                    <a:pt x="65" y="0"/>
                  </a:lnTo>
                  <a:lnTo>
                    <a:pt x="66" y="0"/>
                  </a:lnTo>
                  <a:lnTo>
                    <a:pt x="69" y="0"/>
                  </a:lnTo>
                  <a:lnTo>
                    <a:pt x="69" y="0"/>
                  </a:lnTo>
                  <a:lnTo>
                    <a:pt x="71" y="0"/>
                  </a:lnTo>
                  <a:lnTo>
                    <a:pt x="73" y="0"/>
                  </a:lnTo>
                  <a:lnTo>
                    <a:pt x="74" y="0"/>
                  </a:lnTo>
                  <a:lnTo>
                    <a:pt x="74" y="1"/>
                  </a:lnTo>
                  <a:lnTo>
                    <a:pt x="76" y="1"/>
                  </a:lnTo>
                  <a:lnTo>
                    <a:pt x="79" y="1"/>
                  </a:lnTo>
                  <a:lnTo>
                    <a:pt x="79" y="3"/>
                  </a:lnTo>
                  <a:lnTo>
                    <a:pt x="81" y="3"/>
                  </a:lnTo>
                  <a:lnTo>
                    <a:pt x="83" y="5"/>
                  </a:lnTo>
                  <a:lnTo>
                    <a:pt x="84" y="5"/>
                  </a:lnTo>
                  <a:lnTo>
                    <a:pt x="88" y="5"/>
                  </a:lnTo>
                  <a:lnTo>
                    <a:pt x="89" y="5"/>
                  </a:lnTo>
                  <a:lnTo>
                    <a:pt x="89" y="6"/>
                  </a:lnTo>
                  <a:lnTo>
                    <a:pt x="91" y="8"/>
                  </a:lnTo>
                  <a:lnTo>
                    <a:pt x="94" y="8"/>
                  </a:lnTo>
                  <a:lnTo>
                    <a:pt x="94" y="10"/>
                  </a:lnTo>
                  <a:lnTo>
                    <a:pt x="96" y="10"/>
                  </a:lnTo>
                  <a:lnTo>
                    <a:pt x="99" y="10"/>
                  </a:lnTo>
                  <a:lnTo>
                    <a:pt x="99" y="11"/>
                  </a:lnTo>
                  <a:lnTo>
                    <a:pt x="98" y="10"/>
                  </a:lnTo>
                  <a:close/>
                </a:path>
              </a:pathLst>
            </a:custGeom>
            <a:solidFill>
              <a:srgbClr val="943101"/>
            </a:solidFill>
            <a:ln w="349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583" name="Freeform 15"/>
            <p:cNvSpPr>
              <a:spLocks/>
            </p:cNvSpPr>
            <p:nvPr/>
          </p:nvSpPr>
          <p:spPr bwMode="auto">
            <a:xfrm>
              <a:off x="1785" y="904"/>
              <a:ext cx="110" cy="150"/>
            </a:xfrm>
            <a:custGeom>
              <a:avLst/>
              <a:gdLst/>
              <a:ahLst/>
              <a:cxnLst>
                <a:cxn ang="0">
                  <a:pos x="99" y="10"/>
                </a:cxn>
                <a:cxn ang="0">
                  <a:pos x="100" y="19"/>
                </a:cxn>
                <a:cxn ang="0">
                  <a:pos x="104" y="27"/>
                </a:cxn>
                <a:cxn ang="0">
                  <a:pos x="105" y="35"/>
                </a:cxn>
                <a:cxn ang="0">
                  <a:pos x="107" y="42"/>
                </a:cxn>
                <a:cxn ang="0">
                  <a:pos x="109" y="50"/>
                </a:cxn>
                <a:cxn ang="0">
                  <a:pos x="109" y="57"/>
                </a:cxn>
                <a:cxn ang="0">
                  <a:pos x="110" y="65"/>
                </a:cxn>
                <a:cxn ang="0">
                  <a:pos x="109" y="72"/>
                </a:cxn>
                <a:cxn ang="0">
                  <a:pos x="109" y="80"/>
                </a:cxn>
                <a:cxn ang="0">
                  <a:pos x="105" y="87"/>
                </a:cxn>
                <a:cxn ang="0">
                  <a:pos x="105" y="94"/>
                </a:cxn>
                <a:cxn ang="0">
                  <a:pos x="102" y="100"/>
                </a:cxn>
                <a:cxn ang="0">
                  <a:pos x="100" y="107"/>
                </a:cxn>
                <a:cxn ang="0">
                  <a:pos x="95" y="115"/>
                </a:cxn>
                <a:cxn ang="0">
                  <a:pos x="90" y="120"/>
                </a:cxn>
                <a:cxn ang="0">
                  <a:pos x="87" y="129"/>
                </a:cxn>
                <a:cxn ang="0">
                  <a:pos x="82" y="135"/>
                </a:cxn>
                <a:cxn ang="0">
                  <a:pos x="77" y="140"/>
                </a:cxn>
                <a:cxn ang="0">
                  <a:pos x="70" y="147"/>
                </a:cxn>
                <a:cxn ang="0">
                  <a:pos x="70" y="147"/>
                </a:cxn>
                <a:cxn ang="0">
                  <a:pos x="67" y="149"/>
                </a:cxn>
                <a:cxn ang="0">
                  <a:pos x="65" y="150"/>
                </a:cxn>
                <a:cxn ang="0">
                  <a:pos x="64" y="150"/>
                </a:cxn>
                <a:cxn ang="0">
                  <a:pos x="60" y="150"/>
                </a:cxn>
                <a:cxn ang="0">
                  <a:pos x="59" y="150"/>
                </a:cxn>
                <a:cxn ang="0">
                  <a:pos x="55" y="150"/>
                </a:cxn>
                <a:cxn ang="0">
                  <a:pos x="52" y="150"/>
                </a:cxn>
                <a:cxn ang="0">
                  <a:pos x="49" y="150"/>
                </a:cxn>
                <a:cxn ang="0">
                  <a:pos x="45" y="150"/>
                </a:cxn>
                <a:cxn ang="0">
                  <a:pos x="42" y="150"/>
                </a:cxn>
                <a:cxn ang="0">
                  <a:pos x="39" y="150"/>
                </a:cxn>
                <a:cxn ang="0">
                  <a:pos x="34" y="149"/>
                </a:cxn>
                <a:cxn ang="0">
                  <a:pos x="29" y="147"/>
                </a:cxn>
                <a:cxn ang="0">
                  <a:pos x="25" y="145"/>
                </a:cxn>
                <a:cxn ang="0">
                  <a:pos x="20" y="144"/>
                </a:cxn>
                <a:cxn ang="0">
                  <a:pos x="15" y="142"/>
                </a:cxn>
                <a:cxn ang="0">
                  <a:pos x="10" y="140"/>
                </a:cxn>
                <a:cxn ang="0">
                  <a:pos x="5" y="137"/>
                </a:cxn>
                <a:cxn ang="0">
                  <a:pos x="0" y="135"/>
                </a:cxn>
                <a:cxn ang="0">
                  <a:pos x="0" y="122"/>
                </a:cxn>
                <a:cxn ang="0">
                  <a:pos x="0" y="107"/>
                </a:cxn>
                <a:cxn ang="0">
                  <a:pos x="0" y="94"/>
                </a:cxn>
                <a:cxn ang="0">
                  <a:pos x="2" y="80"/>
                </a:cxn>
                <a:cxn ang="0">
                  <a:pos x="4" y="67"/>
                </a:cxn>
                <a:cxn ang="0">
                  <a:pos x="5" y="57"/>
                </a:cxn>
                <a:cxn ang="0">
                  <a:pos x="10" y="45"/>
                </a:cxn>
                <a:cxn ang="0">
                  <a:pos x="12" y="37"/>
                </a:cxn>
                <a:cxn ang="0">
                  <a:pos x="15" y="30"/>
                </a:cxn>
                <a:cxn ang="0">
                  <a:pos x="22" y="22"/>
                </a:cxn>
                <a:cxn ang="0">
                  <a:pos x="25" y="15"/>
                </a:cxn>
                <a:cxn ang="0">
                  <a:pos x="32" y="10"/>
                </a:cxn>
                <a:cxn ang="0">
                  <a:pos x="39" y="7"/>
                </a:cxn>
                <a:cxn ang="0">
                  <a:pos x="45" y="4"/>
                </a:cxn>
                <a:cxn ang="0">
                  <a:pos x="50" y="2"/>
                </a:cxn>
                <a:cxn ang="0">
                  <a:pos x="60" y="0"/>
                </a:cxn>
                <a:cxn ang="0">
                  <a:pos x="67" y="0"/>
                </a:cxn>
                <a:cxn ang="0">
                  <a:pos x="77" y="0"/>
                </a:cxn>
                <a:cxn ang="0">
                  <a:pos x="85" y="2"/>
                </a:cxn>
                <a:cxn ang="0">
                  <a:pos x="95" y="5"/>
                </a:cxn>
              </a:cxnLst>
              <a:rect l="0" t="0" r="r" b="b"/>
              <a:pathLst>
                <a:path w="110" h="150">
                  <a:moveTo>
                    <a:pt x="95" y="5"/>
                  </a:moveTo>
                  <a:lnTo>
                    <a:pt x="95" y="7"/>
                  </a:lnTo>
                  <a:lnTo>
                    <a:pt x="97" y="9"/>
                  </a:lnTo>
                  <a:lnTo>
                    <a:pt x="97" y="9"/>
                  </a:lnTo>
                  <a:lnTo>
                    <a:pt x="99" y="10"/>
                  </a:lnTo>
                  <a:lnTo>
                    <a:pt x="99" y="14"/>
                  </a:lnTo>
                  <a:lnTo>
                    <a:pt x="100" y="14"/>
                  </a:lnTo>
                  <a:lnTo>
                    <a:pt x="100" y="15"/>
                  </a:lnTo>
                  <a:lnTo>
                    <a:pt x="100" y="17"/>
                  </a:lnTo>
                  <a:lnTo>
                    <a:pt x="100" y="19"/>
                  </a:lnTo>
                  <a:lnTo>
                    <a:pt x="102" y="20"/>
                  </a:lnTo>
                  <a:lnTo>
                    <a:pt x="102" y="22"/>
                  </a:lnTo>
                  <a:lnTo>
                    <a:pt x="102" y="24"/>
                  </a:lnTo>
                  <a:lnTo>
                    <a:pt x="104" y="25"/>
                  </a:lnTo>
                  <a:lnTo>
                    <a:pt x="104" y="27"/>
                  </a:lnTo>
                  <a:lnTo>
                    <a:pt x="105" y="29"/>
                  </a:lnTo>
                  <a:lnTo>
                    <a:pt x="105" y="30"/>
                  </a:lnTo>
                  <a:lnTo>
                    <a:pt x="105" y="32"/>
                  </a:lnTo>
                  <a:lnTo>
                    <a:pt x="105" y="34"/>
                  </a:lnTo>
                  <a:lnTo>
                    <a:pt x="105" y="35"/>
                  </a:lnTo>
                  <a:lnTo>
                    <a:pt x="105" y="35"/>
                  </a:lnTo>
                  <a:lnTo>
                    <a:pt x="105" y="39"/>
                  </a:lnTo>
                  <a:lnTo>
                    <a:pt x="107" y="40"/>
                  </a:lnTo>
                  <a:lnTo>
                    <a:pt x="107" y="40"/>
                  </a:lnTo>
                  <a:lnTo>
                    <a:pt x="107" y="42"/>
                  </a:lnTo>
                  <a:lnTo>
                    <a:pt x="107" y="44"/>
                  </a:lnTo>
                  <a:lnTo>
                    <a:pt x="107" y="45"/>
                  </a:lnTo>
                  <a:lnTo>
                    <a:pt x="109" y="45"/>
                  </a:lnTo>
                  <a:lnTo>
                    <a:pt x="109" y="49"/>
                  </a:lnTo>
                  <a:lnTo>
                    <a:pt x="109" y="50"/>
                  </a:lnTo>
                  <a:lnTo>
                    <a:pt x="109" y="52"/>
                  </a:lnTo>
                  <a:lnTo>
                    <a:pt x="109" y="54"/>
                  </a:lnTo>
                  <a:lnTo>
                    <a:pt x="109" y="55"/>
                  </a:lnTo>
                  <a:lnTo>
                    <a:pt x="109" y="55"/>
                  </a:lnTo>
                  <a:lnTo>
                    <a:pt x="109" y="57"/>
                  </a:lnTo>
                  <a:lnTo>
                    <a:pt x="109" y="60"/>
                  </a:lnTo>
                  <a:lnTo>
                    <a:pt x="110" y="60"/>
                  </a:lnTo>
                  <a:lnTo>
                    <a:pt x="110" y="62"/>
                  </a:lnTo>
                  <a:lnTo>
                    <a:pt x="110" y="64"/>
                  </a:lnTo>
                  <a:lnTo>
                    <a:pt x="110" y="65"/>
                  </a:lnTo>
                  <a:lnTo>
                    <a:pt x="110" y="65"/>
                  </a:lnTo>
                  <a:lnTo>
                    <a:pt x="109" y="67"/>
                  </a:lnTo>
                  <a:lnTo>
                    <a:pt x="109" y="69"/>
                  </a:lnTo>
                  <a:lnTo>
                    <a:pt x="109" y="70"/>
                  </a:lnTo>
                  <a:lnTo>
                    <a:pt x="109" y="72"/>
                  </a:lnTo>
                  <a:lnTo>
                    <a:pt x="109" y="74"/>
                  </a:lnTo>
                  <a:lnTo>
                    <a:pt x="109" y="75"/>
                  </a:lnTo>
                  <a:lnTo>
                    <a:pt x="109" y="77"/>
                  </a:lnTo>
                  <a:lnTo>
                    <a:pt x="109" y="79"/>
                  </a:lnTo>
                  <a:lnTo>
                    <a:pt x="109" y="80"/>
                  </a:lnTo>
                  <a:lnTo>
                    <a:pt x="107" y="80"/>
                  </a:lnTo>
                  <a:lnTo>
                    <a:pt x="107" y="82"/>
                  </a:lnTo>
                  <a:lnTo>
                    <a:pt x="107" y="84"/>
                  </a:lnTo>
                  <a:lnTo>
                    <a:pt x="107" y="85"/>
                  </a:lnTo>
                  <a:lnTo>
                    <a:pt x="105" y="87"/>
                  </a:lnTo>
                  <a:lnTo>
                    <a:pt x="105" y="89"/>
                  </a:lnTo>
                  <a:lnTo>
                    <a:pt x="105" y="90"/>
                  </a:lnTo>
                  <a:lnTo>
                    <a:pt x="105" y="90"/>
                  </a:lnTo>
                  <a:lnTo>
                    <a:pt x="105" y="92"/>
                  </a:lnTo>
                  <a:lnTo>
                    <a:pt x="105" y="94"/>
                  </a:lnTo>
                  <a:lnTo>
                    <a:pt x="105" y="95"/>
                  </a:lnTo>
                  <a:lnTo>
                    <a:pt x="104" y="95"/>
                  </a:lnTo>
                  <a:lnTo>
                    <a:pt x="104" y="97"/>
                  </a:lnTo>
                  <a:lnTo>
                    <a:pt x="104" y="99"/>
                  </a:lnTo>
                  <a:lnTo>
                    <a:pt x="102" y="100"/>
                  </a:lnTo>
                  <a:lnTo>
                    <a:pt x="102" y="102"/>
                  </a:lnTo>
                  <a:lnTo>
                    <a:pt x="100" y="104"/>
                  </a:lnTo>
                  <a:lnTo>
                    <a:pt x="100" y="105"/>
                  </a:lnTo>
                  <a:lnTo>
                    <a:pt x="100" y="105"/>
                  </a:lnTo>
                  <a:lnTo>
                    <a:pt x="100" y="107"/>
                  </a:lnTo>
                  <a:lnTo>
                    <a:pt x="99" y="109"/>
                  </a:lnTo>
                  <a:lnTo>
                    <a:pt x="99" y="110"/>
                  </a:lnTo>
                  <a:lnTo>
                    <a:pt x="97" y="112"/>
                  </a:lnTo>
                  <a:lnTo>
                    <a:pt x="97" y="114"/>
                  </a:lnTo>
                  <a:lnTo>
                    <a:pt x="95" y="115"/>
                  </a:lnTo>
                  <a:lnTo>
                    <a:pt x="95" y="115"/>
                  </a:lnTo>
                  <a:lnTo>
                    <a:pt x="95" y="117"/>
                  </a:lnTo>
                  <a:lnTo>
                    <a:pt x="95" y="119"/>
                  </a:lnTo>
                  <a:lnTo>
                    <a:pt x="94" y="120"/>
                  </a:lnTo>
                  <a:lnTo>
                    <a:pt x="90" y="120"/>
                  </a:lnTo>
                  <a:lnTo>
                    <a:pt x="90" y="122"/>
                  </a:lnTo>
                  <a:lnTo>
                    <a:pt x="90" y="124"/>
                  </a:lnTo>
                  <a:lnTo>
                    <a:pt x="89" y="125"/>
                  </a:lnTo>
                  <a:lnTo>
                    <a:pt x="89" y="127"/>
                  </a:lnTo>
                  <a:lnTo>
                    <a:pt x="87" y="129"/>
                  </a:lnTo>
                  <a:lnTo>
                    <a:pt x="85" y="130"/>
                  </a:lnTo>
                  <a:lnTo>
                    <a:pt x="85" y="130"/>
                  </a:lnTo>
                  <a:lnTo>
                    <a:pt x="85" y="132"/>
                  </a:lnTo>
                  <a:lnTo>
                    <a:pt x="84" y="134"/>
                  </a:lnTo>
                  <a:lnTo>
                    <a:pt x="82" y="135"/>
                  </a:lnTo>
                  <a:lnTo>
                    <a:pt x="80" y="135"/>
                  </a:lnTo>
                  <a:lnTo>
                    <a:pt x="80" y="137"/>
                  </a:lnTo>
                  <a:lnTo>
                    <a:pt x="80" y="139"/>
                  </a:lnTo>
                  <a:lnTo>
                    <a:pt x="79" y="140"/>
                  </a:lnTo>
                  <a:lnTo>
                    <a:pt x="77" y="140"/>
                  </a:lnTo>
                  <a:lnTo>
                    <a:pt x="75" y="142"/>
                  </a:lnTo>
                  <a:lnTo>
                    <a:pt x="75" y="144"/>
                  </a:lnTo>
                  <a:lnTo>
                    <a:pt x="72" y="145"/>
                  </a:lnTo>
                  <a:lnTo>
                    <a:pt x="70" y="145"/>
                  </a:lnTo>
                  <a:lnTo>
                    <a:pt x="70" y="147"/>
                  </a:lnTo>
                  <a:lnTo>
                    <a:pt x="70" y="147"/>
                  </a:lnTo>
                  <a:lnTo>
                    <a:pt x="70" y="147"/>
                  </a:lnTo>
                  <a:lnTo>
                    <a:pt x="70" y="147"/>
                  </a:lnTo>
                  <a:lnTo>
                    <a:pt x="70" y="147"/>
                  </a:lnTo>
                  <a:lnTo>
                    <a:pt x="70" y="147"/>
                  </a:lnTo>
                  <a:lnTo>
                    <a:pt x="69" y="149"/>
                  </a:lnTo>
                  <a:lnTo>
                    <a:pt x="69" y="149"/>
                  </a:lnTo>
                  <a:lnTo>
                    <a:pt x="69" y="149"/>
                  </a:lnTo>
                  <a:lnTo>
                    <a:pt x="67" y="149"/>
                  </a:lnTo>
                  <a:lnTo>
                    <a:pt x="67" y="149"/>
                  </a:lnTo>
                  <a:lnTo>
                    <a:pt x="67" y="149"/>
                  </a:lnTo>
                  <a:lnTo>
                    <a:pt x="67" y="150"/>
                  </a:lnTo>
                  <a:lnTo>
                    <a:pt x="65" y="150"/>
                  </a:lnTo>
                  <a:lnTo>
                    <a:pt x="65" y="150"/>
                  </a:lnTo>
                  <a:lnTo>
                    <a:pt x="65" y="150"/>
                  </a:lnTo>
                  <a:lnTo>
                    <a:pt x="65" y="150"/>
                  </a:lnTo>
                  <a:lnTo>
                    <a:pt x="65" y="150"/>
                  </a:lnTo>
                  <a:lnTo>
                    <a:pt x="65" y="150"/>
                  </a:lnTo>
                  <a:lnTo>
                    <a:pt x="64" y="150"/>
                  </a:lnTo>
                  <a:lnTo>
                    <a:pt x="64" y="150"/>
                  </a:lnTo>
                  <a:lnTo>
                    <a:pt x="64" y="150"/>
                  </a:lnTo>
                  <a:lnTo>
                    <a:pt x="62" y="150"/>
                  </a:lnTo>
                  <a:lnTo>
                    <a:pt x="62" y="150"/>
                  </a:lnTo>
                  <a:lnTo>
                    <a:pt x="62" y="150"/>
                  </a:lnTo>
                  <a:lnTo>
                    <a:pt x="60" y="150"/>
                  </a:lnTo>
                  <a:lnTo>
                    <a:pt x="60" y="150"/>
                  </a:lnTo>
                  <a:lnTo>
                    <a:pt x="60" y="150"/>
                  </a:lnTo>
                  <a:lnTo>
                    <a:pt x="60" y="150"/>
                  </a:lnTo>
                  <a:lnTo>
                    <a:pt x="60" y="150"/>
                  </a:lnTo>
                  <a:lnTo>
                    <a:pt x="59" y="150"/>
                  </a:lnTo>
                  <a:lnTo>
                    <a:pt x="59" y="150"/>
                  </a:lnTo>
                  <a:lnTo>
                    <a:pt x="57" y="150"/>
                  </a:lnTo>
                  <a:lnTo>
                    <a:pt x="57" y="150"/>
                  </a:lnTo>
                  <a:lnTo>
                    <a:pt x="55" y="150"/>
                  </a:lnTo>
                  <a:lnTo>
                    <a:pt x="55" y="150"/>
                  </a:lnTo>
                  <a:lnTo>
                    <a:pt x="55" y="150"/>
                  </a:lnTo>
                  <a:lnTo>
                    <a:pt x="54" y="150"/>
                  </a:lnTo>
                  <a:lnTo>
                    <a:pt x="54" y="150"/>
                  </a:lnTo>
                  <a:lnTo>
                    <a:pt x="52" y="150"/>
                  </a:lnTo>
                  <a:lnTo>
                    <a:pt x="52" y="150"/>
                  </a:lnTo>
                  <a:lnTo>
                    <a:pt x="50" y="150"/>
                  </a:lnTo>
                  <a:lnTo>
                    <a:pt x="50" y="150"/>
                  </a:lnTo>
                  <a:lnTo>
                    <a:pt x="50" y="150"/>
                  </a:lnTo>
                  <a:lnTo>
                    <a:pt x="50" y="150"/>
                  </a:lnTo>
                  <a:lnTo>
                    <a:pt x="49" y="150"/>
                  </a:lnTo>
                  <a:lnTo>
                    <a:pt x="49" y="150"/>
                  </a:lnTo>
                  <a:lnTo>
                    <a:pt x="47" y="150"/>
                  </a:lnTo>
                  <a:lnTo>
                    <a:pt x="47" y="150"/>
                  </a:lnTo>
                  <a:lnTo>
                    <a:pt x="45" y="150"/>
                  </a:lnTo>
                  <a:lnTo>
                    <a:pt x="45" y="150"/>
                  </a:lnTo>
                  <a:lnTo>
                    <a:pt x="45" y="150"/>
                  </a:lnTo>
                  <a:lnTo>
                    <a:pt x="45" y="150"/>
                  </a:lnTo>
                  <a:lnTo>
                    <a:pt x="44" y="150"/>
                  </a:lnTo>
                  <a:lnTo>
                    <a:pt x="42" y="150"/>
                  </a:lnTo>
                  <a:lnTo>
                    <a:pt x="42" y="150"/>
                  </a:lnTo>
                  <a:lnTo>
                    <a:pt x="40" y="150"/>
                  </a:lnTo>
                  <a:lnTo>
                    <a:pt x="40" y="150"/>
                  </a:lnTo>
                  <a:lnTo>
                    <a:pt x="40" y="150"/>
                  </a:lnTo>
                  <a:lnTo>
                    <a:pt x="39" y="150"/>
                  </a:lnTo>
                  <a:lnTo>
                    <a:pt x="39" y="150"/>
                  </a:lnTo>
                  <a:lnTo>
                    <a:pt x="37" y="149"/>
                  </a:lnTo>
                  <a:lnTo>
                    <a:pt x="37" y="149"/>
                  </a:lnTo>
                  <a:lnTo>
                    <a:pt x="35" y="149"/>
                  </a:lnTo>
                  <a:lnTo>
                    <a:pt x="34" y="149"/>
                  </a:lnTo>
                  <a:lnTo>
                    <a:pt x="34" y="149"/>
                  </a:lnTo>
                  <a:lnTo>
                    <a:pt x="32" y="149"/>
                  </a:lnTo>
                  <a:lnTo>
                    <a:pt x="30" y="147"/>
                  </a:lnTo>
                  <a:lnTo>
                    <a:pt x="30" y="147"/>
                  </a:lnTo>
                  <a:lnTo>
                    <a:pt x="30" y="147"/>
                  </a:lnTo>
                  <a:lnTo>
                    <a:pt x="29" y="147"/>
                  </a:lnTo>
                  <a:lnTo>
                    <a:pt x="29" y="147"/>
                  </a:lnTo>
                  <a:lnTo>
                    <a:pt x="27" y="145"/>
                  </a:lnTo>
                  <a:lnTo>
                    <a:pt x="25" y="145"/>
                  </a:lnTo>
                  <a:lnTo>
                    <a:pt x="25" y="145"/>
                  </a:lnTo>
                  <a:lnTo>
                    <a:pt x="25" y="145"/>
                  </a:lnTo>
                  <a:lnTo>
                    <a:pt x="24" y="145"/>
                  </a:lnTo>
                  <a:lnTo>
                    <a:pt x="24" y="145"/>
                  </a:lnTo>
                  <a:lnTo>
                    <a:pt x="22" y="145"/>
                  </a:lnTo>
                  <a:lnTo>
                    <a:pt x="20" y="145"/>
                  </a:lnTo>
                  <a:lnTo>
                    <a:pt x="20" y="144"/>
                  </a:lnTo>
                  <a:lnTo>
                    <a:pt x="20" y="144"/>
                  </a:lnTo>
                  <a:lnTo>
                    <a:pt x="19" y="144"/>
                  </a:lnTo>
                  <a:lnTo>
                    <a:pt x="15" y="142"/>
                  </a:lnTo>
                  <a:lnTo>
                    <a:pt x="15" y="142"/>
                  </a:lnTo>
                  <a:lnTo>
                    <a:pt x="15" y="142"/>
                  </a:lnTo>
                  <a:lnTo>
                    <a:pt x="14" y="142"/>
                  </a:lnTo>
                  <a:lnTo>
                    <a:pt x="12" y="140"/>
                  </a:lnTo>
                  <a:lnTo>
                    <a:pt x="10" y="140"/>
                  </a:lnTo>
                  <a:lnTo>
                    <a:pt x="10" y="140"/>
                  </a:lnTo>
                  <a:lnTo>
                    <a:pt x="10" y="140"/>
                  </a:lnTo>
                  <a:lnTo>
                    <a:pt x="9" y="140"/>
                  </a:lnTo>
                  <a:lnTo>
                    <a:pt x="7" y="140"/>
                  </a:lnTo>
                  <a:lnTo>
                    <a:pt x="5" y="139"/>
                  </a:lnTo>
                  <a:lnTo>
                    <a:pt x="5" y="139"/>
                  </a:lnTo>
                  <a:lnTo>
                    <a:pt x="5" y="137"/>
                  </a:lnTo>
                  <a:lnTo>
                    <a:pt x="4" y="137"/>
                  </a:lnTo>
                  <a:lnTo>
                    <a:pt x="2" y="137"/>
                  </a:lnTo>
                  <a:lnTo>
                    <a:pt x="0" y="135"/>
                  </a:lnTo>
                  <a:lnTo>
                    <a:pt x="0" y="135"/>
                  </a:lnTo>
                  <a:lnTo>
                    <a:pt x="0" y="135"/>
                  </a:lnTo>
                  <a:lnTo>
                    <a:pt x="0" y="135"/>
                  </a:lnTo>
                  <a:lnTo>
                    <a:pt x="0" y="132"/>
                  </a:lnTo>
                  <a:lnTo>
                    <a:pt x="0" y="130"/>
                  </a:lnTo>
                  <a:lnTo>
                    <a:pt x="0" y="125"/>
                  </a:lnTo>
                  <a:lnTo>
                    <a:pt x="0" y="122"/>
                  </a:lnTo>
                  <a:lnTo>
                    <a:pt x="0" y="119"/>
                  </a:lnTo>
                  <a:lnTo>
                    <a:pt x="0" y="115"/>
                  </a:lnTo>
                  <a:lnTo>
                    <a:pt x="0" y="114"/>
                  </a:lnTo>
                  <a:lnTo>
                    <a:pt x="0" y="110"/>
                  </a:lnTo>
                  <a:lnTo>
                    <a:pt x="0" y="107"/>
                  </a:lnTo>
                  <a:lnTo>
                    <a:pt x="0" y="105"/>
                  </a:lnTo>
                  <a:lnTo>
                    <a:pt x="0" y="102"/>
                  </a:lnTo>
                  <a:lnTo>
                    <a:pt x="0" y="99"/>
                  </a:lnTo>
                  <a:lnTo>
                    <a:pt x="0" y="95"/>
                  </a:lnTo>
                  <a:lnTo>
                    <a:pt x="0" y="94"/>
                  </a:lnTo>
                  <a:lnTo>
                    <a:pt x="0" y="90"/>
                  </a:lnTo>
                  <a:lnTo>
                    <a:pt x="0" y="87"/>
                  </a:lnTo>
                  <a:lnTo>
                    <a:pt x="0" y="85"/>
                  </a:lnTo>
                  <a:lnTo>
                    <a:pt x="2" y="84"/>
                  </a:lnTo>
                  <a:lnTo>
                    <a:pt x="2" y="80"/>
                  </a:lnTo>
                  <a:lnTo>
                    <a:pt x="2" y="79"/>
                  </a:lnTo>
                  <a:lnTo>
                    <a:pt x="2" y="75"/>
                  </a:lnTo>
                  <a:lnTo>
                    <a:pt x="4" y="72"/>
                  </a:lnTo>
                  <a:lnTo>
                    <a:pt x="4" y="70"/>
                  </a:lnTo>
                  <a:lnTo>
                    <a:pt x="4" y="67"/>
                  </a:lnTo>
                  <a:lnTo>
                    <a:pt x="5" y="65"/>
                  </a:lnTo>
                  <a:lnTo>
                    <a:pt x="5" y="64"/>
                  </a:lnTo>
                  <a:lnTo>
                    <a:pt x="5" y="60"/>
                  </a:lnTo>
                  <a:lnTo>
                    <a:pt x="5" y="60"/>
                  </a:lnTo>
                  <a:lnTo>
                    <a:pt x="5" y="57"/>
                  </a:lnTo>
                  <a:lnTo>
                    <a:pt x="7" y="55"/>
                  </a:lnTo>
                  <a:lnTo>
                    <a:pt x="7" y="54"/>
                  </a:lnTo>
                  <a:lnTo>
                    <a:pt x="9" y="50"/>
                  </a:lnTo>
                  <a:lnTo>
                    <a:pt x="9" y="49"/>
                  </a:lnTo>
                  <a:lnTo>
                    <a:pt x="10" y="45"/>
                  </a:lnTo>
                  <a:lnTo>
                    <a:pt x="10" y="45"/>
                  </a:lnTo>
                  <a:lnTo>
                    <a:pt x="10" y="42"/>
                  </a:lnTo>
                  <a:lnTo>
                    <a:pt x="10" y="40"/>
                  </a:lnTo>
                  <a:lnTo>
                    <a:pt x="12" y="40"/>
                  </a:lnTo>
                  <a:lnTo>
                    <a:pt x="12" y="37"/>
                  </a:lnTo>
                  <a:lnTo>
                    <a:pt x="14" y="35"/>
                  </a:lnTo>
                  <a:lnTo>
                    <a:pt x="14" y="35"/>
                  </a:lnTo>
                  <a:lnTo>
                    <a:pt x="15" y="32"/>
                  </a:lnTo>
                  <a:lnTo>
                    <a:pt x="15" y="30"/>
                  </a:lnTo>
                  <a:lnTo>
                    <a:pt x="15" y="30"/>
                  </a:lnTo>
                  <a:lnTo>
                    <a:pt x="19" y="29"/>
                  </a:lnTo>
                  <a:lnTo>
                    <a:pt x="20" y="27"/>
                  </a:lnTo>
                  <a:lnTo>
                    <a:pt x="20" y="25"/>
                  </a:lnTo>
                  <a:lnTo>
                    <a:pt x="20" y="24"/>
                  </a:lnTo>
                  <a:lnTo>
                    <a:pt x="22" y="22"/>
                  </a:lnTo>
                  <a:lnTo>
                    <a:pt x="22" y="20"/>
                  </a:lnTo>
                  <a:lnTo>
                    <a:pt x="24" y="19"/>
                  </a:lnTo>
                  <a:lnTo>
                    <a:pt x="25" y="19"/>
                  </a:lnTo>
                  <a:lnTo>
                    <a:pt x="25" y="17"/>
                  </a:lnTo>
                  <a:lnTo>
                    <a:pt x="25" y="15"/>
                  </a:lnTo>
                  <a:lnTo>
                    <a:pt x="27" y="14"/>
                  </a:lnTo>
                  <a:lnTo>
                    <a:pt x="29" y="14"/>
                  </a:lnTo>
                  <a:lnTo>
                    <a:pt x="30" y="12"/>
                  </a:lnTo>
                  <a:lnTo>
                    <a:pt x="30" y="12"/>
                  </a:lnTo>
                  <a:lnTo>
                    <a:pt x="32" y="10"/>
                  </a:lnTo>
                  <a:lnTo>
                    <a:pt x="34" y="9"/>
                  </a:lnTo>
                  <a:lnTo>
                    <a:pt x="34" y="9"/>
                  </a:lnTo>
                  <a:lnTo>
                    <a:pt x="35" y="9"/>
                  </a:lnTo>
                  <a:lnTo>
                    <a:pt x="37" y="7"/>
                  </a:lnTo>
                  <a:lnTo>
                    <a:pt x="39" y="7"/>
                  </a:lnTo>
                  <a:lnTo>
                    <a:pt x="40" y="5"/>
                  </a:lnTo>
                  <a:lnTo>
                    <a:pt x="40" y="5"/>
                  </a:lnTo>
                  <a:lnTo>
                    <a:pt x="42" y="4"/>
                  </a:lnTo>
                  <a:lnTo>
                    <a:pt x="44" y="4"/>
                  </a:lnTo>
                  <a:lnTo>
                    <a:pt x="45" y="4"/>
                  </a:lnTo>
                  <a:lnTo>
                    <a:pt x="45" y="4"/>
                  </a:lnTo>
                  <a:lnTo>
                    <a:pt x="47" y="4"/>
                  </a:lnTo>
                  <a:lnTo>
                    <a:pt x="49" y="2"/>
                  </a:lnTo>
                  <a:lnTo>
                    <a:pt x="50" y="2"/>
                  </a:lnTo>
                  <a:lnTo>
                    <a:pt x="50" y="2"/>
                  </a:lnTo>
                  <a:lnTo>
                    <a:pt x="52" y="0"/>
                  </a:lnTo>
                  <a:lnTo>
                    <a:pt x="55" y="0"/>
                  </a:lnTo>
                  <a:lnTo>
                    <a:pt x="57" y="0"/>
                  </a:lnTo>
                  <a:lnTo>
                    <a:pt x="59" y="0"/>
                  </a:lnTo>
                  <a:lnTo>
                    <a:pt x="60" y="0"/>
                  </a:lnTo>
                  <a:lnTo>
                    <a:pt x="60" y="0"/>
                  </a:lnTo>
                  <a:lnTo>
                    <a:pt x="62" y="0"/>
                  </a:lnTo>
                  <a:lnTo>
                    <a:pt x="65" y="0"/>
                  </a:lnTo>
                  <a:lnTo>
                    <a:pt x="65" y="0"/>
                  </a:lnTo>
                  <a:lnTo>
                    <a:pt x="67" y="0"/>
                  </a:lnTo>
                  <a:lnTo>
                    <a:pt x="69" y="0"/>
                  </a:lnTo>
                  <a:lnTo>
                    <a:pt x="70" y="0"/>
                  </a:lnTo>
                  <a:lnTo>
                    <a:pt x="72" y="0"/>
                  </a:lnTo>
                  <a:lnTo>
                    <a:pt x="75" y="0"/>
                  </a:lnTo>
                  <a:lnTo>
                    <a:pt x="77" y="0"/>
                  </a:lnTo>
                  <a:lnTo>
                    <a:pt x="79" y="0"/>
                  </a:lnTo>
                  <a:lnTo>
                    <a:pt x="80" y="2"/>
                  </a:lnTo>
                  <a:lnTo>
                    <a:pt x="82" y="2"/>
                  </a:lnTo>
                  <a:lnTo>
                    <a:pt x="84" y="2"/>
                  </a:lnTo>
                  <a:lnTo>
                    <a:pt x="85" y="2"/>
                  </a:lnTo>
                  <a:lnTo>
                    <a:pt x="87" y="4"/>
                  </a:lnTo>
                  <a:lnTo>
                    <a:pt x="89" y="4"/>
                  </a:lnTo>
                  <a:lnTo>
                    <a:pt x="90" y="4"/>
                  </a:lnTo>
                  <a:lnTo>
                    <a:pt x="94" y="4"/>
                  </a:lnTo>
                  <a:lnTo>
                    <a:pt x="95" y="5"/>
                  </a:lnTo>
                  <a:lnTo>
                    <a:pt x="95" y="5"/>
                  </a:lnTo>
                  <a:close/>
                </a:path>
              </a:pathLst>
            </a:custGeom>
            <a:solidFill>
              <a:srgbClr val="943101"/>
            </a:solidFill>
            <a:ln w="349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584" name="Freeform 16"/>
            <p:cNvSpPr>
              <a:spLocks/>
            </p:cNvSpPr>
            <p:nvPr/>
          </p:nvSpPr>
          <p:spPr bwMode="auto">
            <a:xfrm>
              <a:off x="1889" y="1029"/>
              <a:ext cx="101" cy="142"/>
            </a:xfrm>
            <a:custGeom>
              <a:avLst/>
              <a:gdLst/>
              <a:ahLst/>
              <a:cxnLst>
                <a:cxn ang="0">
                  <a:pos x="79" y="5"/>
                </a:cxn>
                <a:cxn ang="0">
                  <a:pos x="84" y="10"/>
                </a:cxn>
                <a:cxn ang="0">
                  <a:pos x="88" y="15"/>
                </a:cxn>
                <a:cxn ang="0">
                  <a:pos x="91" y="22"/>
                </a:cxn>
                <a:cxn ang="0">
                  <a:pos x="93" y="29"/>
                </a:cxn>
                <a:cxn ang="0">
                  <a:pos x="94" y="35"/>
                </a:cxn>
                <a:cxn ang="0">
                  <a:pos x="98" y="40"/>
                </a:cxn>
                <a:cxn ang="0">
                  <a:pos x="98" y="47"/>
                </a:cxn>
                <a:cxn ang="0">
                  <a:pos x="101" y="52"/>
                </a:cxn>
                <a:cxn ang="0">
                  <a:pos x="101" y="57"/>
                </a:cxn>
                <a:cxn ang="0">
                  <a:pos x="101" y="63"/>
                </a:cxn>
                <a:cxn ang="0">
                  <a:pos x="101" y="68"/>
                </a:cxn>
                <a:cxn ang="0">
                  <a:pos x="98" y="77"/>
                </a:cxn>
                <a:cxn ang="0">
                  <a:pos x="98" y="82"/>
                </a:cxn>
                <a:cxn ang="0">
                  <a:pos x="96" y="87"/>
                </a:cxn>
                <a:cxn ang="0">
                  <a:pos x="94" y="92"/>
                </a:cxn>
                <a:cxn ang="0">
                  <a:pos x="93" y="98"/>
                </a:cxn>
                <a:cxn ang="0">
                  <a:pos x="89" y="103"/>
                </a:cxn>
                <a:cxn ang="0">
                  <a:pos x="86" y="108"/>
                </a:cxn>
                <a:cxn ang="0">
                  <a:pos x="81" y="115"/>
                </a:cxn>
                <a:cxn ang="0">
                  <a:pos x="78" y="122"/>
                </a:cxn>
                <a:cxn ang="0">
                  <a:pos x="73" y="127"/>
                </a:cxn>
                <a:cxn ang="0">
                  <a:pos x="68" y="132"/>
                </a:cxn>
                <a:cxn ang="0">
                  <a:pos x="63" y="137"/>
                </a:cxn>
                <a:cxn ang="0">
                  <a:pos x="58" y="142"/>
                </a:cxn>
                <a:cxn ang="0">
                  <a:pos x="0" y="108"/>
                </a:cxn>
                <a:cxn ang="0">
                  <a:pos x="0" y="100"/>
                </a:cxn>
                <a:cxn ang="0">
                  <a:pos x="0" y="92"/>
                </a:cxn>
                <a:cxn ang="0">
                  <a:pos x="0" y="83"/>
                </a:cxn>
                <a:cxn ang="0">
                  <a:pos x="0" y="77"/>
                </a:cxn>
                <a:cxn ang="0">
                  <a:pos x="0" y="68"/>
                </a:cxn>
                <a:cxn ang="0">
                  <a:pos x="0" y="62"/>
                </a:cxn>
                <a:cxn ang="0">
                  <a:pos x="1" y="57"/>
                </a:cxn>
                <a:cxn ang="0">
                  <a:pos x="1" y="50"/>
                </a:cxn>
                <a:cxn ang="0">
                  <a:pos x="3" y="44"/>
                </a:cxn>
                <a:cxn ang="0">
                  <a:pos x="6" y="39"/>
                </a:cxn>
                <a:cxn ang="0">
                  <a:pos x="8" y="34"/>
                </a:cxn>
                <a:cxn ang="0">
                  <a:pos x="11" y="29"/>
                </a:cxn>
                <a:cxn ang="0">
                  <a:pos x="13" y="25"/>
                </a:cxn>
                <a:cxn ang="0">
                  <a:pos x="18" y="20"/>
                </a:cxn>
                <a:cxn ang="0">
                  <a:pos x="23" y="15"/>
                </a:cxn>
                <a:cxn ang="0">
                  <a:pos x="26" y="14"/>
                </a:cxn>
                <a:cxn ang="0">
                  <a:pos x="31" y="10"/>
                </a:cxn>
                <a:cxn ang="0">
                  <a:pos x="36" y="9"/>
                </a:cxn>
                <a:cxn ang="0">
                  <a:pos x="41" y="5"/>
                </a:cxn>
                <a:cxn ang="0">
                  <a:pos x="46" y="4"/>
                </a:cxn>
                <a:cxn ang="0">
                  <a:pos x="53" y="2"/>
                </a:cxn>
                <a:cxn ang="0">
                  <a:pos x="60" y="0"/>
                </a:cxn>
                <a:cxn ang="0">
                  <a:pos x="68" y="0"/>
                </a:cxn>
                <a:cxn ang="0">
                  <a:pos x="73" y="0"/>
                </a:cxn>
              </a:cxnLst>
              <a:rect l="0" t="0" r="r" b="b"/>
              <a:pathLst>
                <a:path w="101" h="142">
                  <a:moveTo>
                    <a:pt x="78" y="0"/>
                  </a:moveTo>
                  <a:lnTo>
                    <a:pt x="78" y="2"/>
                  </a:lnTo>
                  <a:lnTo>
                    <a:pt x="78" y="4"/>
                  </a:lnTo>
                  <a:lnTo>
                    <a:pt x="79" y="5"/>
                  </a:lnTo>
                  <a:lnTo>
                    <a:pt x="81" y="5"/>
                  </a:lnTo>
                  <a:lnTo>
                    <a:pt x="81" y="7"/>
                  </a:lnTo>
                  <a:lnTo>
                    <a:pt x="83" y="9"/>
                  </a:lnTo>
                  <a:lnTo>
                    <a:pt x="84" y="10"/>
                  </a:lnTo>
                  <a:lnTo>
                    <a:pt x="86" y="12"/>
                  </a:lnTo>
                  <a:lnTo>
                    <a:pt x="86" y="14"/>
                  </a:lnTo>
                  <a:lnTo>
                    <a:pt x="88" y="15"/>
                  </a:lnTo>
                  <a:lnTo>
                    <a:pt x="88" y="15"/>
                  </a:lnTo>
                  <a:lnTo>
                    <a:pt x="88" y="17"/>
                  </a:lnTo>
                  <a:lnTo>
                    <a:pt x="89" y="19"/>
                  </a:lnTo>
                  <a:lnTo>
                    <a:pt x="89" y="20"/>
                  </a:lnTo>
                  <a:lnTo>
                    <a:pt x="91" y="22"/>
                  </a:lnTo>
                  <a:lnTo>
                    <a:pt x="91" y="25"/>
                  </a:lnTo>
                  <a:lnTo>
                    <a:pt x="93" y="25"/>
                  </a:lnTo>
                  <a:lnTo>
                    <a:pt x="93" y="27"/>
                  </a:lnTo>
                  <a:lnTo>
                    <a:pt x="93" y="29"/>
                  </a:lnTo>
                  <a:lnTo>
                    <a:pt x="93" y="30"/>
                  </a:lnTo>
                  <a:lnTo>
                    <a:pt x="94" y="30"/>
                  </a:lnTo>
                  <a:lnTo>
                    <a:pt x="94" y="32"/>
                  </a:lnTo>
                  <a:lnTo>
                    <a:pt x="94" y="35"/>
                  </a:lnTo>
                  <a:lnTo>
                    <a:pt x="96" y="35"/>
                  </a:lnTo>
                  <a:lnTo>
                    <a:pt x="96" y="37"/>
                  </a:lnTo>
                  <a:lnTo>
                    <a:pt x="96" y="39"/>
                  </a:lnTo>
                  <a:lnTo>
                    <a:pt x="98" y="40"/>
                  </a:lnTo>
                  <a:lnTo>
                    <a:pt x="98" y="40"/>
                  </a:lnTo>
                  <a:lnTo>
                    <a:pt x="98" y="42"/>
                  </a:lnTo>
                  <a:lnTo>
                    <a:pt x="98" y="44"/>
                  </a:lnTo>
                  <a:lnTo>
                    <a:pt x="98" y="47"/>
                  </a:lnTo>
                  <a:lnTo>
                    <a:pt x="98" y="48"/>
                  </a:lnTo>
                  <a:lnTo>
                    <a:pt x="98" y="50"/>
                  </a:lnTo>
                  <a:lnTo>
                    <a:pt x="98" y="52"/>
                  </a:lnTo>
                  <a:lnTo>
                    <a:pt x="101" y="52"/>
                  </a:lnTo>
                  <a:lnTo>
                    <a:pt x="101" y="53"/>
                  </a:lnTo>
                  <a:lnTo>
                    <a:pt x="101" y="55"/>
                  </a:lnTo>
                  <a:lnTo>
                    <a:pt x="101" y="57"/>
                  </a:lnTo>
                  <a:lnTo>
                    <a:pt x="101" y="57"/>
                  </a:lnTo>
                  <a:lnTo>
                    <a:pt x="101" y="58"/>
                  </a:lnTo>
                  <a:lnTo>
                    <a:pt x="101" y="62"/>
                  </a:lnTo>
                  <a:lnTo>
                    <a:pt x="101" y="62"/>
                  </a:lnTo>
                  <a:lnTo>
                    <a:pt x="101" y="63"/>
                  </a:lnTo>
                  <a:lnTo>
                    <a:pt x="101" y="65"/>
                  </a:lnTo>
                  <a:lnTo>
                    <a:pt x="101" y="67"/>
                  </a:lnTo>
                  <a:lnTo>
                    <a:pt x="101" y="67"/>
                  </a:lnTo>
                  <a:lnTo>
                    <a:pt x="101" y="68"/>
                  </a:lnTo>
                  <a:lnTo>
                    <a:pt x="101" y="70"/>
                  </a:lnTo>
                  <a:lnTo>
                    <a:pt x="101" y="72"/>
                  </a:lnTo>
                  <a:lnTo>
                    <a:pt x="98" y="73"/>
                  </a:lnTo>
                  <a:lnTo>
                    <a:pt x="98" y="77"/>
                  </a:lnTo>
                  <a:lnTo>
                    <a:pt x="98" y="77"/>
                  </a:lnTo>
                  <a:lnTo>
                    <a:pt x="98" y="78"/>
                  </a:lnTo>
                  <a:lnTo>
                    <a:pt x="98" y="80"/>
                  </a:lnTo>
                  <a:lnTo>
                    <a:pt x="98" y="82"/>
                  </a:lnTo>
                  <a:lnTo>
                    <a:pt x="98" y="82"/>
                  </a:lnTo>
                  <a:lnTo>
                    <a:pt x="98" y="83"/>
                  </a:lnTo>
                  <a:lnTo>
                    <a:pt x="96" y="85"/>
                  </a:lnTo>
                  <a:lnTo>
                    <a:pt x="96" y="87"/>
                  </a:lnTo>
                  <a:lnTo>
                    <a:pt x="96" y="87"/>
                  </a:lnTo>
                  <a:lnTo>
                    <a:pt x="94" y="88"/>
                  </a:lnTo>
                  <a:lnTo>
                    <a:pt x="94" y="90"/>
                  </a:lnTo>
                  <a:lnTo>
                    <a:pt x="94" y="92"/>
                  </a:lnTo>
                  <a:lnTo>
                    <a:pt x="93" y="93"/>
                  </a:lnTo>
                  <a:lnTo>
                    <a:pt x="93" y="97"/>
                  </a:lnTo>
                  <a:lnTo>
                    <a:pt x="93" y="97"/>
                  </a:lnTo>
                  <a:lnTo>
                    <a:pt x="93" y="98"/>
                  </a:lnTo>
                  <a:lnTo>
                    <a:pt x="91" y="100"/>
                  </a:lnTo>
                  <a:lnTo>
                    <a:pt x="91" y="102"/>
                  </a:lnTo>
                  <a:lnTo>
                    <a:pt x="89" y="102"/>
                  </a:lnTo>
                  <a:lnTo>
                    <a:pt x="89" y="103"/>
                  </a:lnTo>
                  <a:lnTo>
                    <a:pt x="88" y="105"/>
                  </a:lnTo>
                  <a:lnTo>
                    <a:pt x="88" y="107"/>
                  </a:lnTo>
                  <a:lnTo>
                    <a:pt x="88" y="107"/>
                  </a:lnTo>
                  <a:lnTo>
                    <a:pt x="86" y="108"/>
                  </a:lnTo>
                  <a:lnTo>
                    <a:pt x="84" y="110"/>
                  </a:lnTo>
                  <a:lnTo>
                    <a:pt x="84" y="112"/>
                  </a:lnTo>
                  <a:lnTo>
                    <a:pt x="83" y="113"/>
                  </a:lnTo>
                  <a:lnTo>
                    <a:pt x="81" y="115"/>
                  </a:lnTo>
                  <a:lnTo>
                    <a:pt x="81" y="117"/>
                  </a:lnTo>
                  <a:lnTo>
                    <a:pt x="79" y="117"/>
                  </a:lnTo>
                  <a:lnTo>
                    <a:pt x="78" y="120"/>
                  </a:lnTo>
                  <a:lnTo>
                    <a:pt x="78" y="122"/>
                  </a:lnTo>
                  <a:lnTo>
                    <a:pt x="76" y="122"/>
                  </a:lnTo>
                  <a:lnTo>
                    <a:pt x="74" y="123"/>
                  </a:lnTo>
                  <a:lnTo>
                    <a:pt x="74" y="125"/>
                  </a:lnTo>
                  <a:lnTo>
                    <a:pt x="73" y="127"/>
                  </a:lnTo>
                  <a:lnTo>
                    <a:pt x="73" y="127"/>
                  </a:lnTo>
                  <a:lnTo>
                    <a:pt x="71" y="128"/>
                  </a:lnTo>
                  <a:lnTo>
                    <a:pt x="70" y="130"/>
                  </a:lnTo>
                  <a:lnTo>
                    <a:pt x="68" y="132"/>
                  </a:lnTo>
                  <a:lnTo>
                    <a:pt x="68" y="132"/>
                  </a:lnTo>
                  <a:lnTo>
                    <a:pt x="65" y="133"/>
                  </a:lnTo>
                  <a:lnTo>
                    <a:pt x="63" y="135"/>
                  </a:lnTo>
                  <a:lnTo>
                    <a:pt x="63" y="137"/>
                  </a:lnTo>
                  <a:lnTo>
                    <a:pt x="61" y="137"/>
                  </a:lnTo>
                  <a:lnTo>
                    <a:pt x="60" y="138"/>
                  </a:lnTo>
                  <a:lnTo>
                    <a:pt x="58" y="140"/>
                  </a:lnTo>
                  <a:lnTo>
                    <a:pt x="58" y="142"/>
                  </a:lnTo>
                  <a:lnTo>
                    <a:pt x="58" y="142"/>
                  </a:lnTo>
                  <a:lnTo>
                    <a:pt x="1" y="112"/>
                  </a:lnTo>
                  <a:lnTo>
                    <a:pt x="0" y="110"/>
                  </a:lnTo>
                  <a:lnTo>
                    <a:pt x="0" y="108"/>
                  </a:lnTo>
                  <a:lnTo>
                    <a:pt x="0" y="107"/>
                  </a:lnTo>
                  <a:lnTo>
                    <a:pt x="0" y="105"/>
                  </a:lnTo>
                  <a:lnTo>
                    <a:pt x="0" y="102"/>
                  </a:lnTo>
                  <a:lnTo>
                    <a:pt x="0" y="100"/>
                  </a:lnTo>
                  <a:lnTo>
                    <a:pt x="0" y="98"/>
                  </a:lnTo>
                  <a:lnTo>
                    <a:pt x="0" y="97"/>
                  </a:lnTo>
                  <a:lnTo>
                    <a:pt x="0" y="93"/>
                  </a:lnTo>
                  <a:lnTo>
                    <a:pt x="0" y="92"/>
                  </a:lnTo>
                  <a:lnTo>
                    <a:pt x="0" y="90"/>
                  </a:lnTo>
                  <a:lnTo>
                    <a:pt x="0" y="87"/>
                  </a:lnTo>
                  <a:lnTo>
                    <a:pt x="0" y="87"/>
                  </a:lnTo>
                  <a:lnTo>
                    <a:pt x="0" y="83"/>
                  </a:lnTo>
                  <a:lnTo>
                    <a:pt x="0" y="82"/>
                  </a:lnTo>
                  <a:lnTo>
                    <a:pt x="0" y="80"/>
                  </a:lnTo>
                  <a:lnTo>
                    <a:pt x="0" y="78"/>
                  </a:lnTo>
                  <a:lnTo>
                    <a:pt x="0" y="77"/>
                  </a:lnTo>
                  <a:lnTo>
                    <a:pt x="0" y="75"/>
                  </a:lnTo>
                  <a:lnTo>
                    <a:pt x="0" y="73"/>
                  </a:lnTo>
                  <a:lnTo>
                    <a:pt x="0" y="70"/>
                  </a:lnTo>
                  <a:lnTo>
                    <a:pt x="0" y="68"/>
                  </a:lnTo>
                  <a:lnTo>
                    <a:pt x="0" y="67"/>
                  </a:lnTo>
                  <a:lnTo>
                    <a:pt x="0" y="65"/>
                  </a:lnTo>
                  <a:lnTo>
                    <a:pt x="0" y="63"/>
                  </a:lnTo>
                  <a:lnTo>
                    <a:pt x="0" y="62"/>
                  </a:lnTo>
                  <a:lnTo>
                    <a:pt x="0" y="60"/>
                  </a:lnTo>
                  <a:lnTo>
                    <a:pt x="0" y="58"/>
                  </a:lnTo>
                  <a:lnTo>
                    <a:pt x="1" y="57"/>
                  </a:lnTo>
                  <a:lnTo>
                    <a:pt x="1" y="57"/>
                  </a:lnTo>
                  <a:lnTo>
                    <a:pt x="1" y="55"/>
                  </a:lnTo>
                  <a:lnTo>
                    <a:pt x="1" y="52"/>
                  </a:lnTo>
                  <a:lnTo>
                    <a:pt x="1" y="52"/>
                  </a:lnTo>
                  <a:lnTo>
                    <a:pt x="1" y="50"/>
                  </a:lnTo>
                  <a:lnTo>
                    <a:pt x="1" y="48"/>
                  </a:lnTo>
                  <a:lnTo>
                    <a:pt x="3" y="47"/>
                  </a:lnTo>
                  <a:lnTo>
                    <a:pt x="3" y="45"/>
                  </a:lnTo>
                  <a:lnTo>
                    <a:pt x="3" y="44"/>
                  </a:lnTo>
                  <a:lnTo>
                    <a:pt x="5" y="42"/>
                  </a:lnTo>
                  <a:lnTo>
                    <a:pt x="5" y="40"/>
                  </a:lnTo>
                  <a:lnTo>
                    <a:pt x="6" y="40"/>
                  </a:lnTo>
                  <a:lnTo>
                    <a:pt x="6" y="39"/>
                  </a:lnTo>
                  <a:lnTo>
                    <a:pt x="6" y="37"/>
                  </a:lnTo>
                  <a:lnTo>
                    <a:pt x="6" y="35"/>
                  </a:lnTo>
                  <a:lnTo>
                    <a:pt x="6" y="35"/>
                  </a:lnTo>
                  <a:lnTo>
                    <a:pt x="8" y="34"/>
                  </a:lnTo>
                  <a:lnTo>
                    <a:pt x="8" y="32"/>
                  </a:lnTo>
                  <a:lnTo>
                    <a:pt x="10" y="30"/>
                  </a:lnTo>
                  <a:lnTo>
                    <a:pt x="10" y="30"/>
                  </a:lnTo>
                  <a:lnTo>
                    <a:pt x="11" y="29"/>
                  </a:lnTo>
                  <a:lnTo>
                    <a:pt x="13" y="27"/>
                  </a:lnTo>
                  <a:lnTo>
                    <a:pt x="13" y="27"/>
                  </a:lnTo>
                  <a:lnTo>
                    <a:pt x="13" y="25"/>
                  </a:lnTo>
                  <a:lnTo>
                    <a:pt x="13" y="25"/>
                  </a:lnTo>
                  <a:lnTo>
                    <a:pt x="15" y="22"/>
                  </a:lnTo>
                  <a:lnTo>
                    <a:pt x="18" y="20"/>
                  </a:lnTo>
                  <a:lnTo>
                    <a:pt x="18" y="20"/>
                  </a:lnTo>
                  <a:lnTo>
                    <a:pt x="18" y="20"/>
                  </a:lnTo>
                  <a:lnTo>
                    <a:pt x="20" y="19"/>
                  </a:lnTo>
                  <a:lnTo>
                    <a:pt x="20" y="19"/>
                  </a:lnTo>
                  <a:lnTo>
                    <a:pt x="21" y="17"/>
                  </a:lnTo>
                  <a:lnTo>
                    <a:pt x="23" y="15"/>
                  </a:lnTo>
                  <a:lnTo>
                    <a:pt x="23" y="15"/>
                  </a:lnTo>
                  <a:lnTo>
                    <a:pt x="25" y="15"/>
                  </a:lnTo>
                  <a:lnTo>
                    <a:pt x="25" y="14"/>
                  </a:lnTo>
                  <a:lnTo>
                    <a:pt x="26" y="14"/>
                  </a:lnTo>
                  <a:lnTo>
                    <a:pt x="28" y="12"/>
                  </a:lnTo>
                  <a:lnTo>
                    <a:pt x="28" y="12"/>
                  </a:lnTo>
                  <a:lnTo>
                    <a:pt x="30" y="10"/>
                  </a:lnTo>
                  <a:lnTo>
                    <a:pt x="31" y="10"/>
                  </a:lnTo>
                  <a:lnTo>
                    <a:pt x="31" y="10"/>
                  </a:lnTo>
                  <a:lnTo>
                    <a:pt x="33" y="10"/>
                  </a:lnTo>
                  <a:lnTo>
                    <a:pt x="35" y="9"/>
                  </a:lnTo>
                  <a:lnTo>
                    <a:pt x="36" y="9"/>
                  </a:lnTo>
                  <a:lnTo>
                    <a:pt x="38" y="7"/>
                  </a:lnTo>
                  <a:lnTo>
                    <a:pt x="38" y="7"/>
                  </a:lnTo>
                  <a:lnTo>
                    <a:pt x="40" y="5"/>
                  </a:lnTo>
                  <a:lnTo>
                    <a:pt x="41" y="5"/>
                  </a:lnTo>
                  <a:lnTo>
                    <a:pt x="43" y="5"/>
                  </a:lnTo>
                  <a:lnTo>
                    <a:pt x="43" y="5"/>
                  </a:lnTo>
                  <a:lnTo>
                    <a:pt x="45" y="5"/>
                  </a:lnTo>
                  <a:lnTo>
                    <a:pt x="46" y="4"/>
                  </a:lnTo>
                  <a:lnTo>
                    <a:pt x="48" y="4"/>
                  </a:lnTo>
                  <a:lnTo>
                    <a:pt x="51" y="4"/>
                  </a:lnTo>
                  <a:lnTo>
                    <a:pt x="53" y="4"/>
                  </a:lnTo>
                  <a:lnTo>
                    <a:pt x="53" y="2"/>
                  </a:lnTo>
                  <a:lnTo>
                    <a:pt x="55" y="2"/>
                  </a:lnTo>
                  <a:lnTo>
                    <a:pt x="56" y="2"/>
                  </a:lnTo>
                  <a:lnTo>
                    <a:pt x="58" y="2"/>
                  </a:lnTo>
                  <a:lnTo>
                    <a:pt x="60" y="0"/>
                  </a:lnTo>
                  <a:lnTo>
                    <a:pt x="61" y="0"/>
                  </a:lnTo>
                  <a:lnTo>
                    <a:pt x="63" y="0"/>
                  </a:lnTo>
                  <a:lnTo>
                    <a:pt x="63" y="0"/>
                  </a:lnTo>
                  <a:lnTo>
                    <a:pt x="68" y="0"/>
                  </a:lnTo>
                  <a:lnTo>
                    <a:pt x="68" y="0"/>
                  </a:lnTo>
                  <a:lnTo>
                    <a:pt x="70" y="0"/>
                  </a:lnTo>
                  <a:lnTo>
                    <a:pt x="71" y="0"/>
                  </a:lnTo>
                  <a:lnTo>
                    <a:pt x="73" y="0"/>
                  </a:lnTo>
                  <a:lnTo>
                    <a:pt x="74" y="0"/>
                  </a:lnTo>
                  <a:lnTo>
                    <a:pt x="78" y="0"/>
                  </a:lnTo>
                  <a:lnTo>
                    <a:pt x="78" y="0"/>
                  </a:lnTo>
                  <a:close/>
                </a:path>
              </a:pathLst>
            </a:custGeom>
            <a:solidFill>
              <a:srgbClr val="943101"/>
            </a:solidFill>
            <a:ln w="349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585" name="Rectangle 17"/>
            <p:cNvSpPr>
              <a:spLocks noChangeArrowheads="1"/>
            </p:cNvSpPr>
            <p:nvPr/>
          </p:nvSpPr>
          <p:spPr bwMode="auto">
            <a:xfrm>
              <a:off x="915" y="631"/>
              <a:ext cx="1381" cy="17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09586" name="Freeform 18"/>
            <p:cNvSpPr>
              <a:spLocks/>
            </p:cNvSpPr>
            <p:nvPr/>
          </p:nvSpPr>
          <p:spPr bwMode="auto">
            <a:xfrm>
              <a:off x="2764" y="2224"/>
              <a:ext cx="233" cy="526"/>
            </a:xfrm>
            <a:custGeom>
              <a:avLst/>
              <a:gdLst/>
              <a:ahLst/>
              <a:cxnLst>
                <a:cxn ang="0">
                  <a:pos x="2" y="77"/>
                </a:cxn>
                <a:cxn ang="0">
                  <a:pos x="2" y="59"/>
                </a:cxn>
                <a:cxn ang="0">
                  <a:pos x="5" y="42"/>
                </a:cxn>
                <a:cxn ang="0">
                  <a:pos x="13" y="29"/>
                </a:cxn>
                <a:cxn ang="0">
                  <a:pos x="25" y="17"/>
                </a:cxn>
                <a:cxn ang="0">
                  <a:pos x="40" y="9"/>
                </a:cxn>
                <a:cxn ang="0">
                  <a:pos x="60" y="2"/>
                </a:cxn>
                <a:cxn ang="0">
                  <a:pos x="87" y="4"/>
                </a:cxn>
                <a:cxn ang="0">
                  <a:pos x="130" y="17"/>
                </a:cxn>
                <a:cxn ang="0">
                  <a:pos x="165" y="34"/>
                </a:cxn>
                <a:cxn ang="0">
                  <a:pos x="193" y="54"/>
                </a:cxn>
                <a:cxn ang="0">
                  <a:pos x="213" y="77"/>
                </a:cxn>
                <a:cxn ang="0">
                  <a:pos x="226" y="102"/>
                </a:cxn>
                <a:cxn ang="0">
                  <a:pos x="231" y="132"/>
                </a:cxn>
                <a:cxn ang="0">
                  <a:pos x="231" y="163"/>
                </a:cxn>
                <a:cxn ang="0">
                  <a:pos x="220" y="203"/>
                </a:cxn>
                <a:cxn ang="0">
                  <a:pos x="205" y="250"/>
                </a:cxn>
                <a:cxn ang="0">
                  <a:pos x="191" y="292"/>
                </a:cxn>
                <a:cxn ang="0">
                  <a:pos x="181" y="328"/>
                </a:cxn>
                <a:cxn ang="0">
                  <a:pos x="175" y="361"/>
                </a:cxn>
                <a:cxn ang="0">
                  <a:pos x="168" y="390"/>
                </a:cxn>
                <a:cxn ang="0">
                  <a:pos x="165" y="413"/>
                </a:cxn>
                <a:cxn ang="0">
                  <a:pos x="165" y="431"/>
                </a:cxn>
                <a:cxn ang="0">
                  <a:pos x="165" y="441"/>
                </a:cxn>
                <a:cxn ang="0">
                  <a:pos x="165" y="450"/>
                </a:cxn>
                <a:cxn ang="0">
                  <a:pos x="163" y="458"/>
                </a:cxn>
                <a:cxn ang="0">
                  <a:pos x="163" y="466"/>
                </a:cxn>
                <a:cxn ang="0">
                  <a:pos x="160" y="475"/>
                </a:cxn>
                <a:cxn ang="0">
                  <a:pos x="158" y="483"/>
                </a:cxn>
                <a:cxn ang="0">
                  <a:pos x="157" y="491"/>
                </a:cxn>
                <a:cxn ang="0">
                  <a:pos x="150" y="500"/>
                </a:cxn>
                <a:cxn ang="0">
                  <a:pos x="132" y="516"/>
                </a:cxn>
                <a:cxn ang="0">
                  <a:pos x="112" y="525"/>
                </a:cxn>
                <a:cxn ang="0">
                  <a:pos x="95" y="526"/>
                </a:cxn>
                <a:cxn ang="0">
                  <a:pos x="80" y="523"/>
                </a:cxn>
                <a:cxn ang="0">
                  <a:pos x="65" y="513"/>
                </a:cxn>
                <a:cxn ang="0">
                  <a:pos x="52" y="496"/>
                </a:cxn>
                <a:cxn ang="0">
                  <a:pos x="40" y="471"/>
                </a:cxn>
                <a:cxn ang="0">
                  <a:pos x="37" y="443"/>
                </a:cxn>
                <a:cxn ang="0">
                  <a:pos x="40" y="411"/>
                </a:cxn>
                <a:cxn ang="0">
                  <a:pos x="43" y="385"/>
                </a:cxn>
                <a:cxn ang="0">
                  <a:pos x="48" y="360"/>
                </a:cxn>
                <a:cxn ang="0">
                  <a:pos x="53" y="338"/>
                </a:cxn>
                <a:cxn ang="0">
                  <a:pos x="60" y="322"/>
                </a:cxn>
                <a:cxn ang="0">
                  <a:pos x="67" y="307"/>
                </a:cxn>
                <a:cxn ang="0">
                  <a:pos x="73" y="297"/>
                </a:cxn>
                <a:cxn ang="0">
                  <a:pos x="78" y="285"/>
                </a:cxn>
                <a:cxn ang="0">
                  <a:pos x="83" y="272"/>
                </a:cxn>
                <a:cxn ang="0">
                  <a:pos x="85" y="260"/>
                </a:cxn>
                <a:cxn ang="0">
                  <a:pos x="88" y="250"/>
                </a:cxn>
                <a:cxn ang="0">
                  <a:pos x="88" y="242"/>
                </a:cxn>
                <a:cxn ang="0">
                  <a:pos x="88" y="235"/>
                </a:cxn>
                <a:cxn ang="0">
                  <a:pos x="87" y="228"/>
                </a:cxn>
                <a:cxn ang="0">
                  <a:pos x="43" y="192"/>
                </a:cxn>
                <a:cxn ang="0">
                  <a:pos x="37" y="188"/>
                </a:cxn>
                <a:cxn ang="0">
                  <a:pos x="30" y="183"/>
                </a:cxn>
                <a:cxn ang="0">
                  <a:pos x="23" y="175"/>
                </a:cxn>
                <a:cxn ang="0">
                  <a:pos x="18" y="163"/>
                </a:cxn>
                <a:cxn ang="0">
                  <a:pos x="13" y="150"/>
                </a:cxn>
                <a:cxn ang="0">
                  <a:pos x="8" y="132"/>
                </a:cxn>
                <a:cxn ang="0">
                  <a:pos x="5" y="113"/>
                </a:cxn>
              </a:cxnLst>
              <a:rect l="0" t="0" r="r" b="b"/>
              <a:pathLst>
                <a:path w="233" h="526">
                  <a:moveTo>
                    <a:pt x="3" y="98"/>
                  </a:moveTo>
                  <a:lnTo>
                    <a:pt x="3" y="97"/>
                  </a:lnTo>
                  <a:lnTo>
                    <a:pt x="3" y="94"/>
                  </a:lnTo>
                  <a:lnTo>
                    <a:pt x="2" y="92"/>
                  </a:lnTo>
                  <a:lnTo>
                    <a:pt x="2" y="90"/>
                  </a:lnTo>
                  <a:lnTo>
                    <a:pt x="2" y="89"/>
                  </a:lnTo>
                  <a:lnTo>
                    <a:pt x="2" y="87"/>
                  </a:lnTo>
                  <a:lnTo>
                    <a:pt x="2" y="85"/>
                  </a:lnTo>
                  <a:lnTo>
                    <a:pt x="2" y="84"/>
                  </a:lnTo>
                  <a:lnTo>
                    <a:pt x="2" y="82"/>
                  </a:lnTo>
                  <a:lnTo>
                    <a:pt x="2" y="80"/>
                  </a:lnTo>
                  <a:lnTo>
                    <a:pt x="0" y="79"/>
                  </a:lnTo>
                  <a:lnTo>
                    <a:pt x="2" y="77"/>
                  </a:lnTo>
                  <a:lnTo>
                    <a:pt x="0" y="75"/>
                  </a:lnTo>
                  <a:lnTo>
                    <a:pt x="0" y="74"/>
                  </a:lnTo>
                  <a:lnTo>
                    <a:pt x="0" y="72"/>
                  </a:lnTo>
                  <a:lnTo>
                    <a:pt x="0" y="70"/>
                  </a:lnTo>
                  <a:lnTo>
                    <a:pt x="0" y="70"/>
                  </a:lnTo>
                  <a:lnTo>
                    <a:pt x="0" y="69"/>
                  </a:lnTo>
                  <a:lnTo>
                    <a:pt x="0" y="67"/>
                  </a:lnTo>
                  <a:lnTo>
                    <a:pt x="0" y="65"/>
                  </a:lnTo>
                  <a:lnTo>
                    <a:pt x="0" y="64"/>
                  </a:lnTo>
                  <a:lnTo>
                    <a:pt x="0" y="62"/>
                  </a:lnTo>
                  <a:lnTo>
                    <a:pt x="0" y="62"/>
                  </a:lnTo>
                  <a:lnTo>
                    <a:pt x="2" y="59"/>
                  </a:lnTo>
                  <a:lnTo>
                    <a:pt x="2" y="59"/>
                  </a:lnTo>
                  <a:lnTo>
                    <a:pt x="2" y="57"/>
                  </a:lnTo>
                  <a:lnTo>
                    <a:pt x="2" y="55"/>
                  </a:lnTo>
                  <a:lnTo>
                    <a:pt x="2" y="54"/>
                  </a:lnTo>
                  <a:lnTo>
                    <a:pt x="2" y="52"/>
                  </a:lnTo>
                  <a:lnTo>
                    <a:pt x="2" y="52"/>
                  </a:lnTo>
                  <a:lnTo>
                    <a:pt x="2" y="50"/>
                  </a:lnTo>
                  <a:lnTo>
                    <a:pt x="3" y="49"/>
                  </a:lnTo>
                  <a:lnTo>
                    <a:pt x="3" y="47"/>
                  </a:lnTo>
                  <a:lnTo>
                    <a:pt x="3" y="47"/>
                  </a:lnTo>
                  <a:lnTo>
                    <a:pt x="3" y="45"/>
                  </a:lnTo>
                  <a:lnTo>
                    <a:pt x="3" y="44"/>
                  </a:lnTo>
                  <a:lnTo>
                    <a:pt x="5" y="44"/>
                  </a:lnTo>
                  <a:lnTo>
                    <a:pt x="5" y="42"/>
                  </a:lnTo>
                  <a:lnTo>
                    <a:pt x="5" y="40"/>
                  </a:lnTo>
                  <a:lnTo>
                    <a:pt x="7" y="39"/>
                  </a:lnTo>
                  <a:lnTo>
                    <a:pt x="7" y="39"/>
                  </a:lnTo>
                  <a:lnTo>
                    <a:pt x="7" y="37"/>
                  </a:lnTo>
                  <a:lnTo>
                    <a:pt x="7" y="35"/>
                  </a:lnTo>
                  <a:lnTo>
                    <a:pt x="8" y="35"/>
                  </a:lnTo>
                  <a:lnTo>
                    <a:pt x="8" y="34"/>
                  </a:lnTo>
                  <a:lnTo>
                    <a:pt x="10" y="32"/>
                  </a:lnTo>
                  <a:lnTo>
                    <a:pt x="10" y="32"/>
                  </a:lnTo>
                  <a:lnTo>
                    <a:pt x="12" y="30"/>
                  </a:lnTo>
                  <a:lnTo>
                    <a:pt x="12" y="29"/>
                  </a:lnTo>
                  <a:lnTo>
                    <a:pt x="13" y="29"/>
                  </a:lnTo>
                  <a:lnTo>
                    <a:pt x="13" y="29"/>
                  </a:lnTo>
                  <a:lnTo>
                    <a:pt x="15" y="27"/>
                  </a:lnTo>
                  <a:lnTo>
                    <a:pt x="15" y="25"/>
                  </a:lnTo>
                  <a:lnTo>
                    <a:pt x="15" y="25"/>
                  </a:lnTo>
                  <a:lnTo>
                    <a:pt x="17" y="24"/>
                  </a:lnTo>
                  <a:lnTo>
                    <a:pt x="17" y="24"/>
                  </a:lnTo>
                  <a:lnTo>
                    <a:pt x="18" y="22"/>
                  </a:lnTo>
                  <a:lnTo>
                    <a:pt x="18" y="22"/>
                  </a:lnTo>
                  <a:lnTo>
                    <a:pt x="20" y="20"/>
                  </a:lnTo>
                  <a:lnTo>
                    <a:pt x="22" y="20"/>
                  </a:lnTo>
                  <a:lnTo>
                    <a:pt x="22" y="19"/>
                  </a:lnTo>
                  <a:lnTo>
                    <a:pt x="23" y="17"/>
                  </a:lnTo>
                  <a:lnTo>
                    <a:pt x="23" y="17"/>
                  </a:lnTo>
                  <a:lnTo>
                    <a:pt x="25" y="17"/>
                  </a:lnTo>
                  <a:lnTo>
                    <a:pt x="27" y="15"/>
                  </a:lnTo>
                  <a:lnTo>
                    <a:pt x="27" y="15"/>
                  </a:lnTo>
                  <a:lnTo>
                    <a:pt x="28" y="14"/>
                  </a:lnTo>
                  <a:lnTo>
                    <a:pt x="30" y="14"/>
                  </a:lnTo>
                  <a:lnTo>
                    <a:pt x="30" y="14"/>
                  </a:lnTo>
                  <a:lnTo>
                    <a:pt x="32" y="12"/>
                  </a:lnTo>
                  <a:lnTo>
                    <a:pt x="33" y="12"/>
                  </a:lnTo>
                  <a:lnTo>
                    <a:pt x="35" y="12"/>
                  </a:lnTo>
                  <a:lnTo>
                    <a:pt x="35" y="12"/>
                  </a:lnTo>
                  <a:lnTo>
                    <a:pt x="37" y="10"/>
                  </a:lnTo>
                  <a:lnTo>
                    <a:pt x="38" y="10"/>
                  </a:lnTo>
                  <a:lnTo>
                    <a:pt x="38" y="9"/>
                  </a:lnTo>
                  <a:lnTo>
                    <a:pt x="40" y="9"/>
                  </a:lnTo>
                  <a:lnTo>
                    <a:pt x="42" y="9"/>
                  </a:lnTo>
                  <a:lnTo>
                    <a:pt x="43" y="7"/>
                  </a:lnTo>
                  <a:lnTo>
                    <a:pt x="45" y="7"/>
                  </a:lnTo>
                  <a:lnTo>
                    <a:pt x="47" y="5"/>
                  </a:lnTo>
                  <a:lnTo>
                    <a:pt x="48" y="5"/>
                  </a:lnTo>
                  <a:lnTo>
                    <a:pt x="48" y="5"/>
                  </a:lnTo>
                  <a:lnTo>
                    <a:pt x="50" y="5"/>
                  </a:lnTo>
                  <a:lnTo>
                    <a:pt x="52" y="5"/>
                  </a:lnTo>
                  <a:lnTo>
                    <a:pt x="53" y="4"/>
                  </a:lnTo>
                  <a:lnTo>
                    <a:pt x="55" y="4"/>
                  </a:lnTo>
                  <a:lnTo>
                    <a:pt x="57" y="4"/>
                  </a:lnTo>
                  <a:lnTo>
                    <a:pt x="58" y="2"/>
                  </a:lnTo>
                  <a:lnTo>
                    <a:pt x="60" y="2"/>
                  </a:lnTo>
                  <a:lnTo>
                    <a:pt x="62" y="2"/>
                  </a:lnTo>
                  <a:lnTo>
                    <a:pt x="63" y="2"/>
                  </a:lnTo>
                  <a:lnTo>
                    <a:pt x="65" y="2"/>
                  </a:lnTo>
                  <a:lnTo>
                    <a:pt x="67" y="2"/>
                  </a:lnTo>
                  <a:lnTo>
                    <a:pt x="68" y="0"/>
                  </a:lnTo>
                  <a:lnTo>
                    <a:pt x="70" y="0"/>
                  </a:lnTo>
                  <a:lnTo>
                    <a:pt x="72" y="0"/>
                  </a:lnTo>
                  <a:lnTo>
                    <a:pt x="73" y="0"/>
                  </a:lnTo>
                  <a:lnTo>
                    <a:pt x="77" y="0"/>
                  </a:lnTo>
                  <a:lnTo>
                    <a:pt x="77" y="0"/>
                  </a:lnTo>
                  <a:lnTo>
                    <a:pt x="80" y="2"/>
                  </a:lnTo>
                  <a:lnTo>
                    <a:pt x="83" y="2"/>
                  </a:lnTo>
                  <a:lnTo>
                    <a:pt x="87" y="4"/>
                  </a:lnTo>
                  <a:lnTo>
                    <a:pt x="90" y="4"/>
                  </a:lnTo>
                  <a:lnTo>
                    <a:pt x="93" y="5"/>
                  </a:lnTo>
                  <a:lnTo>
                    <a:pt x="97" y="5"/>
                  </a:lnTo>
                  <a:lnTo>
                    <a:pt x="100" y="7"/>
                  </a:lnTo>
                  <a:lnTo>
                    <a:pt x="103" y="9"/>
                  </a:lnTo>
                  <a:lnTo>
                    <a:pt x="107" y="9"/>
                  </a:lnTo>
                  <a:lnTo>
                    <a:pt x="110" y="10"/>
                  </a:lnTo>
                  <a:lnTo>
                    <a:pt x="113" y="12"/>
                  </a:lnTo>
                  <a:lnTo>
                    <a:pt x="117" y="12"/>
                  </a:lnTo>
                  <a:lnTo>
                    <a:pt x="120" y="14"/>
                  </a:lnTo>
                  <a:lnTo>
                    <a:pt x="123" y="14"/>
                  </a:lnTo>
                  <a:lnTo>
                    <a:pt x="127" y="15"/>
                  </a:lnTo>
                  <a:lnTo>
                    <a:pt x="130" y="17"/>
                  </a:lnTo>
                  <a:lnTo>
                    <a:pt x="133" y="17"/>
                  </a:lnTo>
                  <a:lnTo>
                    <a:pt x="135" y="19"/>
                  </a:lnTo>
                  <a:lnTo>
                    <a:pt x="138" y="20"/>
                  </a:lnTo>
                  <a:lnTo>
                    <a:pt x="142" y="22"/>
                  </a:lnTo>
                  <a:lnTo>
                    <a:pt x="143" y="24"/>
                  </a:lnTo>
                  <a:lnTo>
                    <a:pt x="147" y="24"/>
                  </a:lnTo>
                  <a:lnTo>
                    <a:pt x="150" y="25"/>
                  </a:lnTo>
                  <a:lnTo>
                    <a:pt x="152" y="27"/>
                  </a:lnTo>
                  <a:lnTo>
                    <a:pt x="155" y="29"/>
                  </a:lnTo>
                  <a:lnTo>
                    <a:pt x="157" y="29"/>
                  </a:lnTo>
                  <a:lnTo>
                    <a:pt x="160" y="30"/>
                  </a:lnTo>
                  <a:lnTo>
                    <a:pt x="162" y="32"/>
                  </a:lnTo>
                  <a:lnTo>
                    <a:pt x="165" y="34"/>
                  </a:lnTo>
                  <a:lnTo>
                    <a:pt x="167" y="35"/>
                  </a:lnTo>
                  <a:lnTo>
                    <a:pt x="170" y="35"/>
                  </a:lnTo>
                  <a:lnTo>
                    <a:pt x="172" y="37"/>
                  </a:lnTo>
                  <a:lnTo>
                    <a:pt x="173" y="40"/>
                  </a:lnTo>
                  <a:lnTo>
                    <a:pt x="177" y="40"/>
                  </a:lnTo>
                  <a:lnTo>
                    <a:pt x="178" y="42"/>
                  </a:lnTo>
                  <a:lnTo>
                    <a:pt x="181" y="44"/>
                  </a:lnTo>
                  <a:lnTo>
                    <a:pt x="183" y="45"/>
                  </a:lnTo>
                  <a:lnTo>
                    <a:pt x="185" y="47"/>
                  </a:lnTo>
                  <a:lnTo>
                    <a:pt x="186" y="49"/>
                  </a:lnTo>
                  <a:lnTo>
                    <a:pt x="190" y="50"/>
                  </a:lnTo>
                  <a:lnTo>
                    <a:pt x="191" y="52"/>
                  </a:lnTo>
                  <a:lnTo>
                    <a:pt x="193" y="54"/>
                  </a:lnTo>
                  <a:lnTo>
                    <a:pt x="195" y="55"/>
                  </a:lnTo>
                  <a:lnTo>
                    <a:pt x="196" y="57"/>
                  </a:lnTo>
                  <a:lnTo>
                    <a:pt x="198" y="59"/>
                  </a:lnTo>
                  <a:lnTo>
                    <a:pt x="200" y="60"/>
                  </a:lnTo>
                  <a:lnTo>
                    <a:pt x="201" y="62"/>
                  </a:lnTo>
                  <a:lnTo>
                    <a:pt x="203" y="64"/>
                  </a:lnTo>
                  <a:lnTo>
                    <a:pt x="205" y="65"/>
                  </a:lnTo>
                  <a:lnTo>
                    <a:pt x="206" y="67"/>
                  </a:lnTo>
                  <a:lnTo>
                    <a:pt x="208" y="70"/>
                  </a:lnTo>
                  <a:lnTo>
                    <a:pt x="208" y="70"/>
                  </a:lnTo>
                  <a:lnTo>
                    <a:pt x="210" y="74"/>
                  </a:lnTo>
                  <a:lnTo>
                    <a:pt x="211" y="75"/>
                  </a:lnTo>
                  <a:lnTo>
                    <a:pt x="213" y="77"/>
                  </a:lnTo>
                  <a:lnTo>
                    <a:pt x="215" y="79"/>
                  </a:lnTo>
                  <a:lnTo>
                    <a:pt x="216" y="80"/>
                  </a:lnTo>
                  <a:lnTo>
                    <a:pt x="216" y="82"/>
                  </a:lnTo>
                  <a:lnTo>
                    <a:pt x="218" y="84"/>
                  </a:lnTo>
                  <a:lnTo>
                    <a:pt x="220" y="85"/>
                  </a:lnTo>
                  <a:lnTo>
                    <a:pt x="221" y="87"/>
                  </a:lnTo>
                  <a:lnTo>
                    <a:pt x="221" y="90"/>
                  </a:lnTo>
                  <a:lnTo>
                    <a:pt x="223" y="92"/>
                  </a:lnTo>
                  <a:lnTo>
                    <a:pt x="223" y="94"/>
                  </a:lnTo>
                  <a:lnTo>
                    <a:pt x="225" y="95"/>
                  </a:lnTo>
                  <a:lnTo>
                    <a:pt x="225" y="98"/>
                  </a:lnTo>
                  <a:lnTo>
                    <a:pt x="226" y="100"/>
                  </a:lnTo>
                  <a:lnTo>
                    <a:pt x="226" y="102"/>
                  </a:lnTo>
                  <a:lnTo>
                    <a:pt x="228" y="105"/>
                  </a:lnTo>
                  <a:lnTo>
                    <a:pt x="228" y="107"/>
                  </a:lnTo>
                  <a:lnTo>
                    <a:pt x="228" y="108"/>
                  </a:lnTo>
                  <a:lnTo>
                    <a:pt x="228" y="112"/>
                  </a:lnTo>
                  <a:lnTo>
                    <a:pt x="230" y="113"/>
                  </a:lnTo>
                  <a:lnTo>
                    <a:pt x="230" y="115"/>
                  </a:lnTo>
                  <a:lnTo>
                    <a:pt x="231" y="117"/>
                  </a:lnTo>
                  <a:lnTo>
                    <a:pt x="231" y="120"/>
                  </a:lnTo>
                  <a:lnTo>
                    <a:pt x="231" y="123"/>
                  </a:lnTo>
                  <a:lnTo>
                    <a:pt x="231" y="125"/>
                  </a:lnTo>
                  <a:lnTo>
                    <a:pt x="231" y="127"/>
                  </a:lnTo>
                  <a:lnTo>
                    <a:pt x="231" y="130"/>
                  </a:lnTo>
                  <a:lnTo>
                    <a:pt x="231" y="132"/>
                  </a:lnTo>
                  <a:lnTo>
                    <a:pt x="233" y="133"/>
                  </a:lnTo>
                  <a:lnTo>
                    <a:pt x="233" y="137"/>
                  </a:lnTo>
                  <a:lnTo>
                    <a:pt x="233" y="138"/>
                  </a:lnTo>
                  <a:lnTo>
                    <a:pt x="233" y="142"/>
                  </a:lnTo>
                  <a:lnTo>
                    <a:pt x="233" y="143"/>
                  </a:lnTo>
                  <a:lnTo>
                    <a:pt x="233" y="147"/>
                  </a:lnTo>
                  <a:lnTo>
                    <a:pt x="233" y="148"/>
                  </a:lnTo>
                  <a:lnTo>
                    <a:pt x="231" y="152"/>
                  </a:lnTo>
                  <a:lnTo>
                    <a:pt x="231" y="153"/>
                  </a:lnTo>
                  <a:lnTo>
                    <a:pt x="231" y="155"/>
                  </a:lnTo>
                  <a:lnTo>
                    <a:pt x="231" y="158"/>
                  </a:lnTo>
                  <a:lnTo>
                    <a:pt x="231" y="162"/>
                  </a:lnTo>
                  <a:lnTo>
                    <a:pt x="231" y="163"/>
                  </a:lnTo>
                  <a:lnTo>
                    <a:pt x="230" y="167"/>
                  </a:lnTo>
                  <a:lnTo>
                    <a:pt x="230" y="168"/>
                  </a:lnTo>
                  <a:lnTo>
                    <a:pt x="230" y="172"/>
                  </a:lnTo>
                  <a:lnTo>
                    <a:pt x="228" y="173"/>
                  </a:lnTo>
                  <a:lnTo>
                    <a:pt x="228" y="177"/>
                  </a:lnTo>
                  <a:lnTo>
                    <a:pt x="228" y="177"/>
                  </a:lnTo>
                  <a:lnTo>
                    <a:pt x="226" y="180"/>
                  </a:lnTo>
                  <a:lnTo>
                    <a:pt x="226" y="185"/>
                  </a:lnTo>
                  <a:lnTo>
                    <a:pt x="225" y="188"/>
                  </a:lnTo>
                  <a:lnTo>
                    <a:pt x="223" y="192"/>
                  </a:lnTo>
                  <a:lnTo>
                    <a:pt x="221" y="197"/>
                  </a:lnTo>
                  <a:lnTo>
                    <a:pt x="221" y="200"/>
                  </a:lnTo>
                  <a:lnTo>
                    <a:pt x="220" y="203"/>
                  </a:lnTo>
                  <a:lnTo>
                    <a:pt x="218" y="207"/>
                  </a:lnTo>
                  <a:lnTo>
                    <a:pt x="216" y="212"/>
                  </a:lnTo>
                  <a:lnTo>
                    <a:pt x="215" y="215"/>
                  </a:lnTo>
                  <a:lnTo>
                    <a:pt x="215" y="218"/>
                  </a:lnTo>
                  <a:lnTo>
                    <a:pt x="213" y="222"/>
                  </a:lnTo>
                  <a:lnTo>
                    <a:pt x="211" y="227"/>
                  </a:lnTo>
                  <a:lnTo>
                    <a:pt x="211" y="230"/>
                  </a:lnTo>
                  <a:lnTo>
                    <a:pt x="210" y="233"/>
                  </a:lnTo>
                  <a:lnTo>
                    <a:pt x="208" y="237"/>
                  </a:lnTo>
                  <a:lnTo>
                    <a:pt x="208" y="240"/>
                  </a:lnTo>
                  <a:lnTo>
                    <a:pt x="206" y="243"/>
                  </a:lnTo>
                  <a:lnTo>
                    <a:pt x="205" y="247"/>
                  </a:lnTo>
                  <a:lnTo>
                    <a:pt x="205" y="250"/>
                  </a:lnTo>
                  <a:lnTo>
                    <a:pt x="203" y="253"/>
                  </a:lnTo>
                  <a:lnTo>
                    <a:pt x="203" y="257"/>
                  </a:lnTo>
                  <a:lnTo>
                    <a:pt x="201" y="260"/>
                  </a:lnTo>
                  <a:lnTo>
                    <a:pt x="200" y="263"/>
                  </a:lnTo>
                  <a:lnTo>
                    <a:pt x="200" y="267"/>
                  </a:lnTo>
                  <a:lnTo>
                    <a:pt x="198" y="270"/>
                  </a:lnTo>
                  <a:lnTo>
                    <a:pt x="198" y="273"/>
                  </a:lnTo>
                  <a:lnTo>
                    <a:pt x="196" y="277"/>
                  </a:lnTo>
                  <a:lnTo>
                    <a:pt x="195" y="278"/>
                  </a:lnTo>
                  <a:lnTo>
                    <a:pt x="195" y="282"/>
                  </a:lnTo>
                  <a:lnTo>
                    <a:pt x="193" y="285"/>
                  </a:lnTo>
                  <a:lnTo>
                    <a:pt x="193" y="288"/>
                  </a:lnTo>
                  <a:lnTo>
                    <a:pt x="191" y="292"/>
                  </a:lnTo>
                  <a:lnTo>
                    <a:pt x="191" y="295"/>
                  </a:lnTo>
                  <a:lnTo>
                    <a:pt x="190" y="298"/>
                  </a:lnTo>
                  <a:lnTo>
                    <a:pt x="190" y="300"/>
                  </a:lnTo>
                  <a:lnTo>
                    <a:pt x="188" y="303"/>
                  </a:lnTo>
                  <a:lnTo>
                    <a:pt x="188" y="307"/>
                  </a:lnTo>
                  <a:lnTo>
                    <a:pt x="186" y="310"/>
                  </a:lnTo>
                  <a:lnTo>
                    <a:pt x="186" y="313"/>
                  </a:lnTo>
                  <a:lnTo>
                    <a:pt x="185" y="315"/>
                  </a:lnTo>
                  <a:lnTo>
                    <a:pt x="185" y="318"/>
                  </a:lnTo>
                  <a:lnTo>
                    <a:pt x="185" y="322"/>
                  </a:lnTo>
                  <a:lnTo>
                    <a:pt x="183" y="323"/>
                  </a:lnTo>
                  <a:lnTo>
                    <a:pt x="183" y="327"/>
                  </a:lnTo>
                  <a:lnTo>
                    <a:pt x="181" y="328"/>
                  </a:lnTo>
                  <a:lnTo>
                    <a:pt x="181" y="332"/>
                  </a:lnTo>
                  <a:lnTo>
                    <a:pt x="180" y="335"/>
                  </a:lnTo>
                  <a:lnTo>
                    <a:pt x="180" y="337"/>
                  </a:lnTo>
                  <a:lnTo>
                    <a:pt x="180" y="340"/>
                  </a:lnTo>
                  <a:lnTo>
                    <a:pt x="178" y="342"/>
                  </a:lnTo>
                  <a:lnTo>
                    <a:pt x="178" y="345"/>
                  </a:lnTo>
                  <a:lnTo>
                    <a:pt x="178" y="346"/>
                  </a:lnTo>
                  <a:lnTo>
                    <a:pt x="177" y="350"/>
                  </a:lnTo>
                  <a:lnTo>
                    <a:pt x="177" y="351"/>
                  </a:lnTo>
                  <a:lnTo>
                    <a:pt x="175" y="355"/>
                  </a:lnTo>
                  <a:lnTo>
                    <a:pt x="175" y="356"/>
                  </a:lnTo>
                  <a:lnTo>
                    <a:pt x="175" y="360"/>
                  </a:lnTo>
                  <a:lnTo>
                    <a:pt x="175" y="361"/>
                  </a:lnTo>
                  <a:lnTo>
                    <a:pt x="173" y="365"/>
                  </a:lnTo>
                  <a:lnTo>
                    <a:pt x="173" y="366"/>
                  </a:lnTo>
                  <a:lnTo>
                    <a:pt x="173" y="368"/>
                  </a:lnTo>
                  <a:lnTo>
                    <a:pt x="172" y="370"/>
                  </a:lnTo>
                  <a:lnTo>
                    <a:pt x="172" y="373"/>
                  </a:lnTo>
                  <a:lnTo>
                    <a:pt x="172" y="375"/>
                  </a:lnTo>
                  <a:lnTo>
                    <a:pt x="170" y="378"/>
                  </a:lnTo>
                  <a:lnTo>
                    <a:pt x="170" y="380"/>
                  </a:lnTo>
                  <a:lnTo>
                    <a:pt x="170" y="381"/>
                  </a:lnTo>
                  <a:lnTo>
                    <a:pt x="170" y="383"/>
                  </a:lnTo>
                  <a:lnTo>
                    <a:pt x="168" y="385"/>
                  </a:lnTo>
                  <a:lnTo>
                    <a:pt x="168" y="388"/>
                  </a:lnTo>
                  <a:lnTo>
                    <a:pt x="168" y="390"/>
                  </a:lnTo>
                  <a:lnTo>
                    <a:pt x="168" y="391"/>
                  </a:lnTo>
                  <a:lnTo>
                    <a:pt x="168" y="393"/>
                  </a:lnTo>
                  <a:lnTo>
                    <a:pt x="168" y="395"/>
                  </a:lnTo>
                  <a:lnTo>
                    <a:pt x="168" y="396"/>
                  </a:lnTo>
                  <a:lnTo>
                    <a:pt x="167" y="400"/>
                  </a:lnTo>
                  <a:lnTo>
                    <a:pt x="167" y="401"/>
                  </a:lnTo>
                  <a:lnTo>
                    <a:pt x="167" y="403"/>
                  </a:lnTo>
                  <a:lnTo>
                    <a:pt x="167" y="405"/>
                  </a:lnTo>
                  <a:lnTo>
                    <a:pt x="167" y="406"/>
                  </a:lnTo>
                  <a:lnTo>
                    <a:pt x="167" y="408"/>
                  </a:lnTo>
                  <a:lnTo>
                    <a:pt x="165" y="410"/>
                  </a:lnTo>
                  <a:lnTo>
                    <a:pt x="165" y="411"/>
                  </a:lnTo>
                  <a:lnTo>
                    <a:pt x="165" y="413"/>
                  </a:lnTo>
                  <a:lnTo>
                    <a:pt x="165" y="415"/>
                  </a:lnTo>
                  <a:lnTo>
                    <a:pt x="165" y="416"/>
                  </a:lnTo>
                  <a:lnTo>
                    <a:pt x="165" y="418"/>
                  </a:lnTo>
                  <a:lnTo>
                    <a:pt x="165" y="420"/>
                  </a:lnTo>
                  <a:lnTo>
                    <a:pt x="165" y="421"/>
                  </a:lnTo>
                  <a:lnTo>
                    <a:pt x="165" y="423"/>
                  </a:lnTo>
                  <a:lnTo>
                    <a:pt x="165" y="423"/>
                  </a:lnTo>
                  <a:lnTo>
                    <a:pt x="165" y="425"/>
                  </a:lnTo>
                  <a:lnTo>
                    <a:pt x="165" y="426"/>
                  </a:lnTo>
                  <a:lnTo>
                    <a:pt x="165" y="428"/>
                  </a:lnTo>
                  <a:lnTo>
                    <a:pt x="165" y="430"/>
                  </a:lnTo>
                  <a:lnTo>
                    <a:pt x="165" y="431"/>
                  </a:lnTo>
                  <a:lnTo>
                    <a:pt x="165" y="431"/>
                  </a:lnTo>
                  <a:lnTo>
                    <a:pt x="165" y="433"/>
                  </a:lnTo>
                  <a:lnTo>
                    <a:pt x="165" y="433"/>
                  </a:lnTo>
                  <a:lnTo>
                    <a:pt x="165" y="435"/>
                  </a:lnTo>
                  <a:lnTo>
                    <a:pt x="165" y="435"/>
                  </a:lnTo>
                  <a:lnTo>
                    <a:pt x="165" y="435"/>
                  </a:lnTo>
                  <a:lnTo>
                    <a:pt x="165" y="436"/>
                  </a:lnTo>
                  <a:lnTo>
                    <a:pt x="165" y="436"/>
                  </a:lnTo>
                  <a:lnTo>
                    <a:pt x="165" y="438"/>
                  </a:lnTo>
                  <a:lnTo>
                    <a:pt x="165" y="438"/>
                  </a:lnTo>
                  <a:lnTo>
                    <a:pt x="165" y="438"/>
                  </a:lnTo>
                  <a:lnTo>
                    <a:pt x="165" y="440"/>
                  </a:lnTo>
                  <a:lnTo>
                    <a:pt x="165" y="441"/>
                  </a:lnTo>
                  <a:lnTo>
                    <a:pt x="165" y="441"/>
                  </a:lnTo>
                  <a:lnTo>
                    <a:pt x="165" y="441"/>
                  </a:lnTo>
                  <a:lnTo>
                    <a:pt x="165" y="443"/>
                  </a:lnTo>
                  <a:lnTo>
                    <a:pt x="165" y="443"/>
                  </a:lnTo>
                  <a:lnTo>
                    <a:pt x="165" y="443"/>
                  </a:lnTo>
                  <a:lnTo>
                    <a:pt x="165" y="445"/>
                  </a:lnTo>
                  <a:lnTo>
                    <a:pt x="165" y="445"/>
                  </a:lnTo>
                  <a:lnTo>
                    <a:pt x="165" y="446"/>
                  </a:lnTo>
                  <a:lnTo>
                    <a:pt x="165" y="446"/>
                  </a:lnTo>
                  <a:lnTo>
                    <a:pt x="165" y="446"/>
                  </a:lnTo>
                  <a:lnTo>
                    <a:pt x="165" y="448"/>
                  </a:lnTo>
                  <a:lnTo>
                    <a:pt x="165" y="448"/>
                  </a:lnTo>
                  <a:lnTo>
                    <a:pt x="165" y="450"/>
                  </a:lnTo>
                  <a:lnTo>
                    <a:pt x="165" y="450"/>
                  </a:lnTo>
                  <a:lnTo>
                    <a:pt x="165" y="450"/>
                  </a:lnTo>
                  <a:lnTo>
                    <a:pt x="165" y="451"/>
                  </a:lnTo>
                  <a:lnTo>
                    <a:pt x="165" y="453"/>
                  </a:lnTo>
                  <a:lnTo>
                    <a:pt x="165" y="453"/>
                  </a:lnTo>
                  <a:lnTo>
                    <a:pt x="165" y="453"/>
                  </a:lnTo>
                  <a:lnTo>
                    <a:pt x="165" y="453"/>
                  </a:lnTo>
                  <a:lnTo>
                    <a:pt x="165" y="455"/>
                  </a:lnTo>
                  <a:lnTo>
                    <a:pt x="165" y="455"/>
                  </a:lnTo>
                  <a:lnTo>
                    <a:pt x="165" y="456"/>
                  </a:lnTo>
                  <a:lnTo>
                    <a:pt x="163" y="456"/>
                  </a:lnTo>
                  <a:lnTo>
                    <a:pt x="163" y="456"/>
                  </a:lnTo>
                  <a:lnTo>
                    <a:pt x="165" y="458"/>
                  </a:lnTo>
                  <a:lnTo>
                    <a:pt x="163" y="458"/>
                  </a:lnTo>
                  <a:lnTo>
                    <a:pt x="163" y="460"/>
                  </a:lnTo>
                  <a:lnTo>
                    <a:pt x="163" y="460"/>
                  </a:lnTo>
                  <a:lnTo>
                    <a:pt x="163" y="460"/>
                  </a:lnTo>
                  <a:lnTo>
                    <a:pt x="163" y="461"/>
                  </a:lnTo>
                  <a:lnTo>
                    <a:pt x="163" y="461"/>
                  </a:lnTo>
                  <a:lnTo>
                    <a:pt x="163" y="463"/>
                  </a:lnTo>
                  <a:lnTo>
                    <a:pt x="163" y="463"/>
                  </a:lnTo>
                  <a:lnTo>
                    <a:pt x="163" y="463"/>
                  </a:lnTo>
                  <a:lnTo>
                    <a:pt x="163" y="465"/>
                  </a:lnTo>
                  <a:lnTo>
                    <a:pt x="163" y="465"/>
                  </a:lnTo>
                  <a:lnTo>
                    <a:pt x="163" y="466"/>
                  </a:lnTo>
                  <a:lnTo>
                    <a:pt x="162" y="466"/>
                  </a:lnTo>
                  <a:lnTo>
                    <a:pt x="163" y="466"/>
                  </a:lnTo>
                  <a:lnTo>
                    <a:pt x="162" y="468"/>
                  </a:lnTo>
                  <a:lnTo>
                    <a:pt x="162" y="468"/>
                  </a:lnTo>
                  <a:lnTo>
                    <a:pt x="162" y="468"/>
                  </a:lnTo>
                  <a:lnTo>
                    <a:pt x="162" y="470"/>
                  </a:lnTo>
                  <a:lnTo>
                    <a:pt x="162" y="470"/>
                  </a:lnTo>
                  <a:lnTo>
                    <a:pt x="162" y="470"/>
                  </a:lnTo>
                  <a:lnTo>
                    <a:pt x="162" y="471"/>
                  </a:lnTo>
                  <a:lnTo>
                    <a:pt x="162" y="473"/>
                  </a:lnTo>
                  <a:lnTo>
                    <a:pt x="162" y="473"/>
                  </a:lnTo>
                  <a:lnTo>
                    <a:pt x="162" y="473"/>
                  </a:lnTo>
                  <a:lnTo>
                    <a:pt x="162" y="473"/>
                  </a:lnTo>
                  <a:lnTo>
                    <a:pt x="162" y="475"/>
                  </a:lnTo>
                  <a:lnTo>
                    <a:pt x="160" y="475"/>
                  </a:lnTo>
                  <a:lnTo>
                    <a:pt x="160" y="476"/>
                  </a:lnTo>
                  <a:lnTo>
                    <a:pt x="160" y="476"/>
                  </a:lnTo>
                  <a:lnTo>
                    <a:pt x="160" y="476"/>
                  </a:lnTo>
                  <a:lnTo>
                    <a:pt x="160" y="478"/>
                  </a:lnTo>
                  <a:lnTo>
                    <a:pt x="160" y="478"/>
                  </a:lnTo>
                  <a:lnTo>
                    <a:pt x="160" y="480"/>
                  </a:lnTo>
                  <a:lnTo>
                    <a:pt x="160" y="480"/>
                  </a:lnTo>
                  <a:lnTo>
                    <a:pt x="158" y="480"/>
                  </a:lnTo>
                  <a:lnTo>
                    <a:pt x="158" y="481"/>
                  </a:lnTo>
                  <a:lnTo>
                    <a:pt x="158" y="481"/>
                  </a:lnTo>
                  <a:lnTo>
                    <a:pt x="158" y="481"/>
                  </a:lnTo>
                  <a:lnTo>
                    <a:pt x="158" y="483"/>
                  </a:lnTo>
                  <a:lnTo>
                    <a:pt x="158" y="483"/>
                  </a:lnTo>
                  <a:lnTo>
                    <a:pt x="158" y="485"/>
                  </a:lnTo>
                  <a:lnTo>
                    <a:pt x="158" y="485"/>
                  </a:lnTo>
                  <a:lnTo>
                    <a:pt x="158" y="485"/>
                  </a:lnTo>
                  <a:lnTo>
                    <a:pt x="158" y="486"/>
                  </a:lnTo>
                  <a:lnTo>
                    <a:pt x="158" y="486"/>
                  </a:lnTo>
                  <a:lnTo>
                    <a:pt x="158" y="488"/>
                  </a:lnTo>
                  <a:lnTo>
                    <a:pt x="157" y="488"/>
                  </a:lnTo>
                  <a:lnTo>
                    <a:pt x="157" y="488"/>
                  </a:lnTo>
                  <a:lnTo>
                    <a:pt x="157" y="488"/>
                  </a:lnTo>
                  <a:lnTo>
                    <a:pt x="157" y="490"/>
                  </a:lnTo>
                  <a:lnTo>
                    <a:pt x="157" y="490"/>
                  </a:lnTo>
                  <a:lnTo>
                    <a:pt x="157" y="491"/>
                  </a:lnTo>
                  <a:lnTo>
                    <a:pt x="157" y="491"/>
                  </a:lnTo>
                  <a:lnTo>
                    <a:pt x="155" y="491"/>
                  </a:lnTo>
                  <a:lnTo>
                    <a:pt x="155" y="493"/>
                  </a:lnTo>
                  <a:lnTo>
                    <a:pt x="155" y="493"/>
                  </a:lnTo>
                  <a:lnTo>
                    <a:pt x="155" y="493"/>
                  </a:lnTo>
                  <a:lnTo>
                    <a:pt x="155" y="495"/>
                  </a:lnTo>
                  <a:lnTo>
                    <a:pt x="155" y="495"/>
                  </a:lnTo>
                  <a:lnTo>
                    <a:pt x="155" y="495"/>
                  </a:lnTo>
                  <a:lnTo>
                    <a:pt x="153" y="496"/>
                  </a:lnTo>
                  <a:lnTo>
                    <a:pt x="153" y="496"/>
                  </a:lnTo>
                  <a:lnTo>
                    <a:pt x="153" y="496"/>
                  </a:lnTo>
                  <a:lnTo>
                    <a:pt x="153" y="496"/>
                  </a:lnTo>
                  <a:lnTo>
                    <a:pt x="152" y="498"/>
                  </a:lnTo>
                  <a:lnTo>
                    <a:pt x="150" y="500"/>
                  </a:lnTo>
                  <a:lnTo>
                    <a:pt x="148" y="501"/>
                  </a:lnTo>
                  <a:lnTo>
                    <a:pt x="147" y="503"/>
                  </a:lnTo>
                  <a:lnTo>
                    <a:pt x="147" y="505"/>
                  </a:lnTo>
                  <a:lnTo>
                    <a:pt x="145" y="506"/>
                  </a:lnTo>
                  <a:lnTo>
                    <a:pt x="143" y="506"/>
                  </a:lnTo>
                  <a:lnTo>
                    <a:pt x="142" y="508"/>
                  </a:lnTo>
                  <a:lnTo>
                    <a:pt x="140" y="510"/>
                  </a:lnTo>
                  <a:lnTo>
                    <a:pt x="138" y="511"/>
                  </a:lnTo>
                  <a:lnTo>
                    <a:pt x="137" y="511"/>
                  </a:lnTo>
                  <a:lnTo>
                    <a:pt x="135" y="513"/>
                  </a:lnTo>
                  <a:lnTo>
                    <a:pt x="133" y="513"/>
                  </a:lnTo>
                  <a:lnTo>
                    <a:pt x="133" y="515"/>
                  </a:lnTo>
                  <a:lnTo>
                    <a:pt x="132" y="516"/>
                  </a:lnTo>
                  <a:lnTo>
                    <a:pt x="130" y="516"/>
                  </a:lnTo>
                  <a:lnTo>
                    <a:pt x="128" y="518"/>
                  </a:lnTo>
                  <a:lnTo>
                    <a:pt x="127" y="518"/>
                  </a:lnTo>
                  <a:lnTo>
                    <a:pt x="125" y="520"/>
                  </a:lnTo>
                  <a:lnTo>
                    <a:pt x="123" y="520"/>
                  </a:lnTo>
                  <a:lnTo>
                    <a:pt x="122" y="521"/>
                  </a:lnTo>
                  <a:lnTo>
                    <a:pt x="122" y="521"/>
                  </a:lnTo>
                  <a:lnTo>
                    <a:pt x="118" y="523"/>
                  </a:lnTo>
                  <a:lnTo>
                    <a:pt x="118" y="523"/>
                  </a:lnTo>
                  <a:lnTo>
                    <a:pt x="117" y="523"/>
                  </a:lnTo>
                  <a:lnTo>
                    <a:pt x="115" y="523"/>
                  </a:lnTo>
                  <a:lnTo>
                    <a:pt x="113" y="525"/>
                  </a:lnTo>
                  <a:lnTo>
                    <a:pt x="112" y="525"/>
                  </a:lnTo>
                  <a:lnTo>
                    <a:pt x="112" y="525"/>
                  </a:lnTo>
                  <a:lnTo>
                    <a:pt x="110" y="526"/>
                  </a:lnTo>
                  <a:lnTo>
                    <a:pt x="108" y="526"/>
                  </a:lnTo>
                  <a:lnTo>
                    <a:pt x="107" y="526"/>
                  </a:lnTo>
                  <a:lnTo>
                    <a:pt x="105" y="526"/>
                  </a:lnTo>
                  <a:lnTo>
                    <a:pt x="103" y="526"/>
                  </a:lnTo>
                  <a:lnTo>
                    <a:pt x="103" y="526"/>
                  </a:lnTo>
                  <a:lnTo>
                    <a:pt x="102" y="526"/>
                  </a:lnTo>
                  <a:lnTo>
                    <a:pt x="100" y="526"/>
                  </a:lnTo>
                  <a:lnTo>
                    <a:pt x="98" y="526"/>
                  </a:lnTo>
                  <a:lnTo>
                    <a:pt x="97" y="526"/>
                  </a:lnTo>
                  <a:lnTo>
                    <a:pt x="97" y="526"/>
                  </a:lnTo>
                  <a:lnTo>
                    <a:pt x="95" y="526"/>
                  </a:lnTo>
                  <a:lnTo>
                    <a:pt x="93" y="526"/>
                  </a:lnTo>
                  <a:lnTo>
                    <a:pt x="93" y="526"/>
                  </a:lnTo>
                  <a:lnTo>
                    <a:pt x="92" y="526"/>
                  </a:lnTo>
                  <a:lnTo>
                    <a:pt x="90" y="526"/>
                  </a:lnTo>
                  <a:lnTo>
                    <a:pt x="88" y="526"/>
                  </a:lnTo>
                  <a:lnTo>
                    <a:pt x="88" y="526"/>
                  </a:lnTo>
                  <a:lnTo>
                    <a:pt x="87" y="526"/>
                  </a:lnTo>
                  <a:lnTo>
                    <a:pt x="85" y="525"/>
                  </a:lnTo>
                  <a:lnTo>
                    <a:pt x="83" y="525"/>
                  </a:lnTo>
                  <a:lnTo>
                    <a:pt x="83" y="525"/>
                  </a:lnTo>
                  <a:lnTo>
                    <a:pt x="82" y="525"/>
                  </a:lnTo>
                  <a:lnTo>
                    <a:pt x="80" y="523"/>
                  </a:lnTo>
                  <a:lnTo>
                    <a:pt x="80" y="523"/>
                  </a:lnTo>
                  <a:lnTo>
                    <a:pt x="78" y="523"/>
                  </a:lnTo>
                  <a:lnTo>
                    <a:pt x="77" y="521"/>
                  </a:lnTo>
                  <a:lnTo>
                    <a:pt x="77" y="521"/>
                  </a:lnTo>
                  <a:lnTo>
                    <a:pt x="75" y="520"/>
                  </a:lnTo>
                  <a:lnTo>
                    <a:pt x="73" y="520"/>
                  </a:lnTo>
                  <a:lnTo>
                    <a:pt x="72" y="520"/>
                  </a:lnTo>
                  <a:lnTo>
                    <a:pt x="72" y="518"/>
                  </a:lnTo>
                  <a:lnTo>
                    <a:pt x="70" y="518"/>
                  </a:lnTo>
                  <a:lnTo>
                    <a:pt x="68" y="516"/>
                  </a:lnTo>
                  <a:lnTo>
                    <a:pt x="68" y="515"/>
                  </a:lnTo>
                  <a:lnTo>
                    <a:pt x="67" y="515"/>
                  </a:lnTo>
                  <a:lnTo>
                    <a:pt x="67" y="513"/>
                  </a:lnTo>
                  <a:lnTo>
                    <a:pt x="65" y="513"/>
                  </a:lnTo>
                  <a:lnTo>
                    <a:pt x="63" y="511"/>
                  </a:lnTo>
                  <a:lnTo>
                    <a:pt x="63" y="510"/>
                  </a:lnTo>
                  <a:lnTo>
                    <a:pt x="62" y="510"/>
                  </a:lnTo>
                  <a:lnTo>
                    <a:pt x="60" y="508"/>
                  </a:lnTo>
                  <a:lnTo>
                    <a:pt x="60" y="506"/>
                  </a:lnTo>
                  <a:lnTo>
                    <a:pt x="58" y="506"/>
                  </a:lnTo>
                  <a:lnTo>
                    <a:pt x="57" y="505"/>
                  </a:lnTo>
                  <a:lnTo>
                    <a:pt x="57" y="503"/>
                  </a:lnTo>
                  <a:lnTo>
                    <a:pt x="55" y="501"/>
                  </a:lnTo>
                  <a:lnTo>
                    <a:pt x="55" y="500"/>
                  </a:lnTo>
                  <a:lnTo>
                    <a:pt x="53" y="498"/>
                  </a:lnTo>
                  <a:lnTo>
                    <a:pt x="53" y="496"/>
                  </a:lnTo>
                  <a:lnTo>
                    <a:pt x="52" y="496"/>
                  </a:lnTo>
                  <a:lnTo>
                    <a:pt x="50" y="493"/>
                  </a:lnTo>
                  <a:lnTo>
                    <a:pt x="50" y="493"/>
                  </a:lnTo>
                  <a:lnTo>
                    <a:pt x="48" y="491"/>
                  </a:lnTo>
                  <a:lnTo>
                    <a:pt x="48" y="490"/>
                  </a:lnTo>
                  <a:lnTo>
                    <a:pt x="47" y="486"/>
                  </a:lnTo>
                  <a:lnTo>
                    <a:pt x="47" y="485"/>
                  </a:lnTo>
                  <a:lnTo>
                    <a:pt x="45" y="483"/>
                  </a:lnTo>
                  <a:lnTo>
                    <a:pt x="45" y="481"/>
                  </a:lnTo>
                  <a:lnTo>
                    <a:pt x="43" y="480"/>
                  </a:lnTo>
                  <a:lnTo>
                    <a:pt x="42" y="478"/>
                  </a:lnTo>
                  <a:lnTo>
                    <a:pt x="42" y="476"/>
                  </a:lnTo>
                  <a:lnTo>
                    <a:pt x="40" y="473"/>
                  </a:lnTo>
                  <a:lnTo>
                    <a:pt x="40" y="471"/>
                  </a:lnTo>
                  <a:lnTo>
                    <a:pt x="38" y="470"/>
                  </a:lnTo>
                  <a:lnTo>
                    <a:pt x="38" y="468"/>
                  </a:lnTo>
                  <a:lnTo>
                    <a:pt x="37" y="465"/>
                  </a:lnTo>
                  <a:lnTo>
                    <a:pt x="37" y="463"/>
                  </a:lnTo>
                  <a:lnTo>
                    <a:pt x="35" y="461"/>
                  </a:lnTo>
                  <a:lnTo>
                    <a:pt x="35" y="458"/>
                  </a:lnTo>
                  <a:lnTo>
                    <a:pt x="35" y="458"/>
                  </a:lnTo>
                  <a:lnTo>
                    <a:pt x="35" y="456"/>
                  </a:lnTo>
                  <a:lnTo>
                    <a:pt x="35" y="453"/>
                  </a:lnTo>
                  <a:lnTo>
                    <a:pt x="35" y="450"/>
                  </a:lnTo>
                  <a:lnTo>
                    <a:pt x="35" y="448"/>
                  </a:lnTo>
                  <a:lnTo>
                    <a:pt x="37" y="446"/>
                  </a:lnTo>
                  <a:lnTo>
                    <a:pt x="37" y="443"/>
                  </a:lnTo>
                  <a:lnTo>
                    <a:pt x="37" y="440"/>
                  </a:lnTo>
                  <a:lnTo>
                    <a:pt x="37" y="438"/>
                  </a:lnTo>
                  <a:lnTo>
                    <a:pt x="37" y="435"/>
                  </a:lnTo>
                  <a:lnTo>
                    <a:pt x="37" y="433"/>
                  </a:lnTo>
                  <a:lnTo>
                    <a:pt x="37" y="430"/>
                  </a:lnTo>
                  <a:lnTo>
                    <a:pt x="38" y="428"/>
                  </a:lnTo>
                  <a:lnTo>
                    <a:pt x="38" y="426"/>
                  </a:lnTo>
                  <a:lnTo>
                    <a:pt x="38" y="423"/>
                  </a:lnTo>
                  <a:lnTo>
                    <a:pt x="38" y="421"/>
                  </a:lnTo>
                  <a:lnTo>
                    <a:pt x="38" y="418"/>
                  </a:lnTo>
                  <a:lnTo>
                    <a:pt x="38" y="416"/>
                  </a:lnTo>
                  <a:lnTo>
                    <a:pt x="38" y="415"/>
                  </a:lnTo>
                  <a:lnTo>
                    <a:pt x="40" y="411"/>
                  </a:lnTo>
                  <a:lnTo>
                    <a:pt x="40" y="410"/>
                  </a:lnTo>
                  <a:lnTo>
                    <a:pt x="40" y="406"/>
                  </a:lnTo>
                  <a:lnTo>
                    <a:pt x="40" y="405"/>
                  </a:lnTo>
                  <a:lnTo>
                    <a:pt x="40" y="403"/>
                  </a:lnTo>
                  <a:lnTo>
                    <a:pt x="42" y="400"/>
                  </a:lnTo>
                  <a:lnTo>
                    <a:pt x="42" y="398"/>
                  </a:lnTo>
                  <a:lnTo>
                    <a:pt x="42" y="396"/>
                  </a:lnTo>
                  <a:lnTo>
                    <a:pt x="42" y="395"/>
                  </a:lnTo>
                  <a:lnTo>
                    <a:pt x="42" y="391"/>
                  </a:lnTo>
                  <a:lnTo>
                    <a:pt x="42" y="390"/>
                  </a:lnTo>
                  <a:lnTo>
                    <a:pt x="43" y="388"/>
                  </a:lnTo>
                  <a:lnTo>
                    <a:pt x="43" y="386"/>
                  </a:lnTo>
                  <a:lnTo>
                    <a:pt x="43" y="385"/>
                  </a:lnTo>
                  <a:lnTo>
                    <a:pt x="43" y="381"/>
                  </a:lnTo>
                  <a:lnTo>
                    <a:pt x="45" y="380"/>
                  </a:lnTo>
                  <a:lnTo>
                    <a:pt x="45" y="378"/>
                  </a:lnTo>
                  <a:lnTo>
                    <a:pt x="45" y="376"/>
                  </a:lnTo>
                  <a:lnTo>
                    <a:pt x="45" y="375"/>
                  </a:lnTo>
                  <a:lnTo>
                    <a:pt x="45" y="371"/>
                  </a:lnTo>
                  <a:lnTo>
                    <a:pt x="45" y="370"/>
                  </a:lnTo>
                  <a:lnTo>
                    <a:pt x="47" y="368"/>
                  </a:lnTo>
                  <a:lnTo>
                    <a:pt x="47" y="366"/>
                  </a:lnTo>
                  <a:lnTo>
                    <a:pt x="47" y="365"/>
                  </a:lnTo>
                  <a:lnTo>
                    <a:pt x="48" y="363"/>
                  </a:lnTo>
                  <a:lnTo>
                    <a:pt x="48" y="361"/>
                  </a:lnTo>
                  <a:lnTo>
                    <a:pt x="48" y="360"/>
                  </a:lnTo>
                  <a:lnTo>
                    <a:pt x="48" y="358"/>
                  </a:lnTo>
                  <a:lnTo>
                    <a:pt x="50" y="355"/>
                  </a:lnTo>
                  <a:lnTo>
                    <a:pt x="50" y="355"/>
                  </a:lnTo>
                  <a:lnTo>
                    <a:pt x="50" y="353"/>
                  </a:lnTo>
                  <a:lnTo>
                    <a:pt x="50" y="351"/>
                  </a:lnTo>
                  <a:lnTo>
                    <a:pt x="52" y="350"/>
                  </a:lnTo>
                  <a:lnTo>
                    <a:pt x="52" y="348"/>
                  </a:lnTo>
                  <a:lnTo>
                    <a:pt x="52" y="346"/>
                  </a:lnTo>
                  <a:lnTo>
                    <a:pt x="53" y="345"/>
                  </a:lnTo>
                  <a:lnTo>
                    <a:pt x="53" y="343"/>
                  </a:lnTo>
                  <a:lnTo>
                    <a:pt x="53" y="342"/>
                  </a:lnTo>
                  <a:lnTo>
                    <a:pt x="53" y="340"/>
                  </a:lnTo>
                  <a:lnTo>
                    <a:pt x="53" y="338"/>
                  </a:lnTo>
                  <a:lnTo>
                    <a:pt x="55" y="337"/>
                  </a:lnTo>
                  <a:lnTo>
                    <a:pt x="55" y="335"/>
                  </a:lnTo>
                  <a:lnTo>
                    <a:pt x="55" y="335"/>
                  </a:lnTo>
                  <a:lnTo>
                    <a:pt x="55" y="333"/>
                  </a:lnTo>
                  <a:lnTo>
                    <a:pt x="57" y="332"/>
                  </a:lnTo>
                  <a:lnTo>
                    <a:pt x="57" y="330"/>
                  </a:lnTo>
                  <a:lnTo>
                    <a:pt x="57" y="328"/>
                  </a:lnTo>
                  <a:lnTo>
                    <a:pt x="58" y="328"/>
                  </a:lnTo>
                  <a:lnTo>
                    <a:pt x="58" y="327"/>
                  </a:lnTo>
                  <a:lnTo>
                    <a:pt x="58" y="325"/>
                  </a:lnTo>
                  <a:lnTo>
                    <a:pt x="60" y="323"/>
                  </a:lnTo>
                  <a:lnTo>
                    <a:pt x="60" y="323"/>
                  </a:lnTo>
                  <a:lnTo>
                    <a:pt x="60" y="322"/>
                  </a:lnTo>
                  <a:lnTo>
                    <a:pt x="60" y="320"/>
                  </a:lnTo>
                  <a:lnTo>
                    <a:pt x="60" y="318"/>
                  </a:lnTo>
                  <a:lnTo>
                    <a:pt x="62" y="317"/>
                  </a:lnTo>
                  <a:lnTo>
                    <a:pt x="62" y="317"/>
                  </a:lnTo>
                  <a:lnTo>
                    <a:pt x="62" y="315"/>
                  </a:lnTo>
                  <a:lnTo>
                    <a:pt x="62" y="315"/>
                  </a:lnTo>
                  <a:lnTo>
                    <a:pt x="63" y="313"/>
                  </a:lnTo>
                  <a:lnTo>
                    <a:pt x="63" y="312"/>
                  </a:lnTo>
                  <a:lnTo>
                    <a:pt x="65" y="312"/>
                  </a:lnTo>
                  <a:lnTo>
                    <a:pt x="65" y="310"/>
                  </a:lnTo>
                  <a:lnTo>
                    <a:pt x="65" y="308"/>
                  </a:lnTo>
                  <a:lnTo>
                    <a:pt x="67" y="308"/>
                  </a:lnTo>
                  <a:lnTo>
                    <a:pt x="67" y="307"/>
                  </a:lnTo>
                  <a:lnTo>
                    <a:pt x="67" y="307"/>
                  </a:lnTo>
                  <a:lnTo>
                    <a:pt x="67" y="305"/>
                  </a:lnTo>
                  <a:lnTo>
                    <a:pt x="68" y="305"/>
                  </a:lnTo>
                  <a:lnTo>
                    <a:pt x="68" y="303"/>
                  </a:lnTo>
                  <a:lnTo>
                    <a:pt x="68" y="303"/>
                  </a:lnTo>
                  <a:lnTo>
                    <a:pt x="70" y="302"/>
                  </a:lnTo>
                  <a:lnTo>
                    <a:pt x="70" y="302"/>
                  </a:lnTo>
                  <a:lnTo>
                    <a:pt x="70" y="300"/>
                  </a:lnTo>
                  <a:lnTo>
                    <a:pt x="72" y="300"/>
                  </a:lnTo>
                  <a:lnTo>
                    <a:pt x="72" y="298"/>
                  </a:lnTo>
                  <a:lnTo>
                    <a:pt x="73" y="298"/>
                  </a:lnTo>
                  <a:lnTo>
                    <a:pt x="73" y="298"/>
                  </a:lnTo>
                  <a:lnTo>
                    <a:pt x="73" y="297"/>
                  </a:lnTo>
                  <a:lnTo>
                    <a:pt x="73" y="297"/>
                  </a:lnTo>
                  <a:lnTo>
                    <a:pt x="75" y="297"/>
                  </a:lnTo>
                  <a:lnTo>
                    <a:pt x="75" y="297"/>
                  </a:lnTo>
                  <a:lnTo>
                    <a:pt x="75" y="295"/>
                  </a:lnTo>
                  <a:lnTo>
                    <a:pt x="77" y="293"/>
                  </a:lnTo>
                  <a:lnTo>
                    <a:pt x="77" y="292"/>
                  </a:lnTo>
                  <a:lnTo>
                    <a:pt x="77" y="290"/>
                  </a:lnTo>
                  <a:lnTo>
                    <a:pt x="77" y="290"/>
                  </a:lnTo>
                  <a:lnTo>
                    <a:pt x="77" y="288"/>
                  </a:lnTo>
                  <a:lnTo>
                    <a:pt x="78" y="288"/>
                  </a:lnTo>
                  <a:lnTo>
                    <a:pt x="78" y="287"/>
                  </a:lnTo>
                  <a:lnTo>
                    <a:pt x="78" y="285"/>
                  </a:lnTo>
                  <a:lnTo>
                    <a:pt x="78" y="285"/>
                  </a:lnTo>
                  <a:lnTo>
                    <a:pt x="80" y="283"/>
                  </a:lnTo>
                  <a:lnTo>
                    <a:pt x="80" y="283"/>
                  </a:lnTo>
                  <a:lnTo>
                    <a:pt x="80" y="282"/>
                  </a:lnTo>
                  <a:lnTo>
                    <a:pt x="80" y="280"/>
                  </a:lnTo>
                  <a:lnTo>
                    <a:pt x="80" y="280"/>
                  </a:lnTo>
                  <a:lnTo>
                    <a:pt x="80" y="278"/>
                  </a:lnTo>
                  <a:lnTo>
                    <a:pt x="82" y="278"/>
                  </a:lnTo>
                  <a:lnTo>
                    <a:pt x="82" y="277"/>
                  </a:lnTo>
                  <a:lnTo>
                    <a:pt x="82" y="275"/>
                  </a:lnTo>
                  <a:lnTo>
                    <a:pt x="82" y="275"/>
                  </a:lnTo>
                  <a:lnTo>
                    <a:pt x="83" y="273"/>
                  </a:lnTo>
                  <a:lnTo>
                    <a:pt x="83" y="273"/>
                  </a:lnTo>
                  <a:lnTo>
                    <a:pt x="83" y="272"/>
                  </a:lnTo>
                  <a:lnTo>
                    <a:pt x="83" y="272"/>
                  </a:lnTo>
                  <a:lnTo>
                    <a:pt x="83" y="270"/>
                  </a:lnTo>
                  <a:lnTo>
                    <a:pt x="83" y="268"/>
                  </a:lnTo>
                  <a:lnTo>
                    <a:pt x="83" y="268"/>
                  </a:lnTo>
                  <a:lnTo>
                    <a:pt x="83" y="267"/>
                  </a:lnTo>
                  <a:lnTo>
                    <a:pt x="85" y="267"/>
                  </a:lnTo>
                  <a:lnTo>
                    <a:pt x="85" y="265"/>
                  </a:lnTo>
                  <a:lnTo>
                    <a:pt x="85" y="265"/>
                  </a:lnTo>
                  <a:lnTo>
                    <a:pt x="85" y="263"/>
                  </a:lnTo>
                  <a:lnTo>
                    <a:pt x="85" y="263"/>
                  </a:lnTo>
                  <a:lnTo>
                    <a:pt x="85" y="262"/>
                  </a:lnTo>
                  <a:lnTo>
                    <a:pt x="85" y="260"/>
                  </a:lnTo>
                  <a:lnTo>
                    <a:pt x="85" y="260"/>
                  </a:lnTo>
                  <a:lnTo>
                    <a:pt x="85" y="260"/>
                  </a:lnTo>
                  <a:lnTo>
                    <a:pt x="85" y="258"/>
                  </a:lnTo>
                  <a:lnTo>
                    <a:pt x="87" y="258"/>
                  </a:lnTo>
                  <a:lnTo>
                    <a:pt x="87" y="257"/>
                  </a:lnTo>
                  <a:lnTo>
                    <a:pt x="87" y="257"/>
                  </a:lnTo>
                  <a:lnTo>
                    <a:pt x="87" y="255"/>
                  </a:lnTo>
                  <a:lnTo>
                    <a:pt x="87" y="255"/>
                  </a:lnTo>
                  <a:lnTo>
                    <a:pt x="87" y="253"/>
                  </a:lnTo>
                  <a:lnTo>
                    <a:pt x="87" y="253"/>
                  </a:lnTo>
                  <a:lnTo>
                    <a:pt x="87" y="252"/>
                  </a:lnTo>
                  <a:lnTo>
                    <a:pt x="87" y="252"/>
                  </a:lnTo>
                  <a:lnTo>
                    <a:pt x="87" y="250"/>
                  </a:lnTo>
                  <a:lnTo>
                    <a:pt x="88" y="250"/>
                  </a:lnTo>
                  <a:lnTo>
                    <a:pt x="88" y="250"/>
                  </a:lnTo>
                  <a:lnTo>
                    <a:pt x="87" y="248"/>
                  </a:lnTo>
                  <a:lnTo>
                    <a:pt x="88" y="248"/>
                  </a:lnTo>
                  <a:lnTo>
                    <a:pt x="88" y="247"/>
                  </a:lnTo>
                  <a:lnTo>
                    <a:pt x="88" y="247"/>
                  </a:lnTo>
                  <a:lnTo>
                    <a:pt x="88" y="247"/>
                  </a:lnTo>
                  <a:lnTo>
                    <a:pt x="88" y="245"/>
                  </a:lnTo>
                  <a:lnTo>
                    <a:pt x="88" y="245"/>
                  </a:lnTo>
                  <a:lnTo>
                    <a:pt x="88" y="243"/>
                  </a:lnTo>
                  <a:lnTo>
                    <a:pt x="88" y="243"/>
                  </a:lnTo>
                  <a:lnTo>
                    <a:pt x="88" y="243"/>
                  </a:lnTo>
                  <a:lnTo>
                    <a:pt x="88" y="242"/>
                  </a:lnTo>
                  <a:lnTo>
                    <a:pt x="88" y="242"/>
                  </a:lnTo>
                  <a:lnTo>
                    <a:pt x="88" y="240"/>
                  </a:lnTo>
                  <a:lnTo>
                    <a:pt x="88" y="240"/>
                  </a:lnTo>
                  <a:lnTo>
                    <a:pt x="88" y="240"/>
                  </a:lnTo>
                  <a:lnTo>
                    <a:pt x="88" y="240"/>
                  </a:lnTo>
                  <a:lnTo>
                    <a:pt x="88" y="238"/>
                  </a:lnTo>
                  <a:lnTo>
                    <a:pt x="88" y="238"/>
                  </a:lnTo>
                  <a:lnTo>
                    <a:pt x="88" y="238"/>
                  </a:lnTo>
                  <a:lnTo>
                    <a:pt x="88" y="238"/>
                  </a:lnTo>
                  <a:lnTo>
                    <a:pt x="88" y="237"/>
                  </a:lnTo>
                  <a:lnTo>
                    <a:pt x="88" y="237"/>
                  </a:lnTo>
                  <a:lnTo>
                    <a:pt x="88" y="235"/>
                  </a:lnTo>
                  <a:lnTo>
                    <a:pt x="88" y="235"/>
                  </a:lnTo>
                  <a:lnTo>
                    <a:pt x="88" y="235"/>
                  </a:lnTo>
                  <a:lnTo>
                    <a:pt x="88" y="235"/>
                  </a:lnTo>
                  <a:lnTo>
                    <a:pt x="88" y="233"/>
                  </a:lnTo>
                  <a:lnTo>
                    <a:pt x="88" y="233"/>
                  </a:lnTo>
                  <a:lnTo>
                    <a:pt x="88" y="233"/>
                  </a:lnTo>
                  <a:lnTo>
                    <a:pt x="88" y="232"/>
                  </a:lnTo>
                  <a:lnTo>
                    <a:pt x="88" y="232"/>
                  </a:lnTo>
                  <a:lnTo>
                    <a:pt x="87" y="232"/>
                  </a:lnTo>
                  <a:lnTo>
                    <a:pt x="87" y="232"/>
                  </a:lnTo>
                  <a:lnTo>
                    <a:pt x="87" y="230"/>
                  </a:lnTo>
                  <a:lnTo>
                    <a:pt x="87" y="230"/>
                  </a:lnTo>
                  <a:lnTo>
                    <a:pt x="87" y="230"/>
                  </a:lnTo>
                  <a:lnTo>
                    <a:pt x="87" y="230"/>
                  </a:lnTo>
                  <a:lnTo>
                    <a:pt x="87" y="228"/>
                  </a:lnTo>
                  <a:lnTo>
                    <a:pt x="87" y="228"/>
                  </a:lnTo>
                  <a:lnTo>
                    <a:pt x="87" y="228"/>
                  </a:lnTo>
                  <a:lnTo>
                    <a:pt x="87" y="228"/>
                  </a:lnTo>
                  <a:lnTo>
                    <a:pt x="87" y="228"/>
                  </a:lnTo>
                  <a:lnTo>
                    <a:pt x="85" y="228"/>
                  </a:lnTo>
                  <a:lnTo>
                    <a:pt x="85" y="227"/>
                  </a:lnTo>
                  <a:lnTo>
                    <a:pt x="85" y="227"/>
                  </a:lnTo>
                  <a:lnTo>
                    <a:pt x="85" y="227"/>
                  </a:lnTo>
                  <a:lnTo>
                    <a:pt x="85" y="227"/>
                  </a:lnTo>
                  <a:lnTo>
                    <a:pt x="85" y="227"/>
                  </a:lnTo>
                  <a:lnTo>
                    <a:pt x="85" y="227"/>
                  </a:lnTo>
                  <a:lnTo>
                    <a:pt x="85" y="227"/>
                  </a:lnTo>
                  <a:lnTo>
                    <a:pt x="43" y="192"/>
                  </a:lnTo>
                  <a:lnTo>
                    <a:pt x="43" y="192"/>
                  </a:lnTo>
                  <a:lnTo>
                    <a:pt x="42" y="192"/>
                  </a:lnTo>
                  <a:lnTo>
                    <a:pt x="42" y="192"/>
                  </a:lnTo>
                  <a:lnTo>
                    <a:pt x="40" y="190"/>
                  </a:lnTo>
                  <a:lnTo>
                    <a:pt x="40" y="190"/>
                  </a:lnTo>
                  <a:lnTo>
                    <a:pt x="40" y="190"/>
                  </a:lnTo>
                  <a:lnTo>
                    <a:pt x="38" y="190"/>
                  </a:lnTo>
                  <a:lnTo>
                    <a:pt x="38" y="190"/>
                  </a:lnTo>
                  <a:lnTo>
                    <a:pt x="38" y="190"/>
                  </a:lnTo>
                  <a:lnTo>
                    <a:pt x="37" y="190"/>
                  </a:lnTo>
                  <a:lnTo>
                    <a:pt x="37" y="188"/>
                  </a:lnTo>
                  <a:lnTo>
                    <a:pt x="37" y="188"/>
                  </a:lnTo>
                  <a:lnTo>
                    <a:pt x="37" y="188"/>
                  </a:lnTo>
                  <a:lnTo>
                    <a:pt x="35" y="188"/>
                  </a:lnTo>
                  <a:lnTo>
                    <a:pt x="35" y="188"/>
                  </a:lnTo>
                  <a:lnTo>
                    <a:pt x="33" y="188"/>
                  </a:lnTo>
                  <a:lnTo>
                    <a:pt x="33" y="187"/>
                  </a:lnTo>
                  <a:lnTo>
                    <a:pt x="33" y="187"/>
                  </a:lnTo>
                  <a:lnTo>
                    <a:pt x="33" y="187"/>
                  </a:lnTo>
                  <a:lnTo>
                    <a:pt x="32" y="185"/>
                  </a:lnTo>
                  <a:lnTo>
                    <a:pt x="32" y="185"/>
                  </a:lnTo>
                  <a:lnTo>
                    <a:pt x="32" y="185"/>
                  </a:lnTo>
                  <a:lnTo>
                    <a:pt x="30" y="185"/>
                  </a:lnTo>
                  <a:lnTo>
                    <a:pt x="30" y="185"/>
                  </a:lnTo>
                  <a:lnTo>
                    <a:pt x="30" y="183"/>
                  </a:lnTo>
                  <a:lnTo>
                    <a:pt x="30" y="183"/>
                  </a:lnTo>
                  <a:lnTo>
                    <a:pt x="28" y="182"/>
                  </a:lnTo>
                  <a:lnTo>
                    <a:pt x="28" y="182"/>
                  </a:lnTo>
                  <a:lnTo>
                    <a:pt x="27" y="182"/>
                  </a:lnTo>
                  <a:lnTo>
                    <a:pt x="27" y="182"/>
                  </a:lnTo>
                  <a:lnTo>
                    <a:pt x="27" y="180"/>
                  </a:lnTo>
                  <a:lnTo>
                    <a:pt x="25" y="180"/>
                  </a:lnTo>
                  <a:lnTo>
                    <a:pt x="25" y="178"/>
                  </a:lnTo>
                  <a:lnTo>
                    <a:pt x="25" y="178"/>
                  </a:lnTo>
                  <a:lnTo>
                    <a:pt x="25" y="178"/>
                  </a:lnTo>
                  <a:lnTo>
                    <a:pt x="25" y="177"/>
                  </a:lnTo>
                  <a:lnTo>
                    <a:pt x="23" y="177"/>
                  </a:lnTo>
                  <a:lnTo>
                    <a:pt x="23" y="175"/>
                  </a:lnTo>
                  <a:lnTo>
                    <a:pt x="23" y="175"/>
                  </a:lnTo>
                  <a:lnTo>
                    <a:pt x="22" y="173"/>
                  </a:lnTo>
                  <a:lnTo>
                    <a:pt x="22" y="173"/>
                  </a:lnTo>
                  <a:lnTo>
                    <a:pt x="22" y="172"/>
                  </a:lnTo>
                  <a:lnTo>
                    <a:pt x="22" y="172"/>
                  </a:lnTo>
                  <a:lnTo>
                    <a:pt x="20" y="172"/>
                  </a:lnTo>
                  <a:lnTo>
                    <a:pt x="20" y="170"/>
                  </a:lnTo>
                  <a:lnTo>
                    <a:pt x="20" y="168"/>
                  </a:lnTo>
                  <a:lnTo>
                    <a:pt x="18" y="168"/>
                  </a:lnTo>
                  <a:lnTo>
                    <a:pt x="18" y="167"/>
                  </a:lnTo>
                  <a:lnTo>
                    <a:pt x="18" y="167"/>
                  </a:lnTo>
                  <a:lnTo>
                    <a:pt x="18" y="165"/>
                  </a:lnTo>
                  <a:lnTo>
                    <a:pt x="18" y="165"/>
                  </a:lnTo>
                  <a:lnTo>
                    <a:pt x="18" y="163"/>
                  </a:lnTo>
                  <a:lnTo>
                    <a:pt x="17" y="162"/>
                  </a:lnTo>
                  <a:lnTo>
                    <a:pt x="17" y="162"/>
                  </a:lnTo>
                  <a:lnTo>
                    <a:pt x="17" y="162"/>
                  </a:lnTo>
                  <a:lnTo>
                    <a:pt x="17" y="160"/>
                  </a:lnTo>
                  <a:lnTo>
                    <a:pt x="15" y="158"/>
                  </a:lnTo>
                  <a:lnTo>
                    <a:pt x="15" y="158"/>
                  </a:lnTo>
                  <a:lnTo>
                    <a:pt x="15" y="157"/>
                  </a:lnTo>
                  <a:lnTo>
                    <a:pt x="15" y="155"/>
                  </a:lnTo>
                  <a:lnTo>
                    <a:pt x="13" y="153"/>
                  </a:lnTo>
                  <a:lnTo>
                    <a:pt x="13" y="153"/>
                  </a:lnTo>
                  <a:lnTo>
                    <a:pt x="13" y="152"/>
                  </a:lnTo>
                  <a:lnTo>
                    <a:pt x="13" y="152"/>
                  </a:lnTo>
                  <a:lnTo>
                    <a:pt x="13" y="150"/>
                  </a:lnTo>
                  <a:lnTo>
                    <a:pt x="13" y="148"/>
                  </a:lnTo>
                  <a:lnTo>
                    <a:pt x="12" y="147"/>
                  </a:lnTo>
                  <a:lnTo>
                    <a:pt x="12" y="147"/>
                  </a:lnTo>
                  <a:lnTo>
                    <a:pt x="12" y="145"/>
                  </a:lnTo>
                  <a:lnTo>
                    <a:pt x="12" y="143"/>
                  </a:lnTo>
                  <a:lnTo>
                    <a:pt x="10" y="142"/>
                  </a:lnTo>
                  <a:lnTo>
                    <a:pt x="10" y="140"/>
                  </a:lnTo>
                  <a:lnTo>
                    <a:pt x="10" y="140"/>
                  </a:lnTo>
                  <a:lnTo>
                    <a:pt x="10" y="138"/>
                  </a:lnTo>
                  <a:lnTo>
                    <a:pt x="10" y="137"/>
                  </a:lnTo>
                  <a:lnTo>
                    <a:pt x="10" y="135"/>
                  </a:lnTo>
                  <a:lnTo>
                    <a:pt x="8" y="135"/>
                  </a:lnTo>
                  <a:lnTo>
                    <a:pt x="8" y="132"/>
                  </a:lnTo>
                  <a:lnTo>
                    <a:pt x="8" y="132"/>
                  </a:lnTo>
                  <a:lnTo>
                    <a:pt x="8" y="130"/>
                  </a:lnTo>
                  <a:lnTo>
                    <a:pt x="8" y="128"/>
                  </a:lnTo>
                  <a:lnTo>
                    <a:pt x="7" y="127"/>
                  </a:lnTo>
                  <a:lnTo>
                    <a:pt x="7" y="125"/>
                  </a:lnTo>
                  <a:lnTo>
                    <a:pt x="7" y="123"/>
                  </a:lnTo>
                  <a:lnTo>
                    <a:pt x="7" y="123"/>
                  </a:lnTo>
                  <a:lnTo>
                    <a:pt x="7" y="122"/>
                  </a:lnTo>
                  <a:lnTo>
                    <a:pt x="7" y="120"/>
                  </a:lnTo>
                  <a:lnTo>
                    <a:pt x="7" y="118"/>
                  </a:lnTo>
                  <a:lnTo>
                    <a:pt x="7" y="117"/>
                  </a:lnTo>
                  <a:lnTo>
                    <a:pt x="5" y="115"/>
                  </a:lnTo>
                  <a:lnTo>
                    <a:pt x="5" y="113"/>
                  </a:lnTo>
                  <a:lnTo>
                    <a:pt x="5" y="112"/>
                  </a:lnTo>
                  <a:lnTo>
                    <a:pt x="5" y="110"/>
                  </a:lnTo>
                  <a:lnTo>
                    <a:pt x="5" y="108"/>
                  </a:lnTo>
                  <a:lnTo>
                    <a:pt x="3" y="107"/>
                  </a:lnTo>
                  <a:lnTo>
                    <a:pt x="5" y="105"/>
                  </a:lnTo>
                  <a:lnTo>
                    <a:pt x="3" y="102"/>
                  </a:lnTo>
                  <a:lnTo>
                    <a:pt x="3" y="102"/>
                  </a:lnTo>
                  <a:lnTo>
                    <a:pt x="3" y="100"/>
                  </a:lnTo>
                  <a:lnTo>
                    <a:pt x="3" y="98"/>
                  </a:lnTo>
                  <a:lnTo>
                    <a:pt x="3" y="98"/>
                  </a:lnTo>
                  <a:close/>
                </a:path>
              </a:pathLst>
            </a:custGeom>
            <a:solidFill>
              <a:srgbClr val="94310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587" name="Freeform 19"/>
            <p:cNvSpPr>
              <a:spLocks/>
            </p:cNvSpPr>
            <p:nvPr/>
          </p:nvSpPr>
          <p:spPr bwMode="auto">
            <a:xfrm>
              <a:off x="2752" y="2121"/>
              <a:ext cx="79" cy="103"/>
            </a:xfrm>
            <a:custGeom>
              <a:avLst/>
              <a:gdLst/>
              <a:ahLst/>
              <a:cxnLst>
                <a:cxn ang="0">
                  <a:pos x="2" y="25"/>
                </a:cxn>
                <a:cxn ang="0">
                  <a:pos x="5" y="18"/>
                </a:cxn>
                <a:cxn ang="0">
                  <a:pos x="9" y="13"/>
                </a:cxn>
                <a:cxn ang="0">
                  <a:pos x="12" y="8"/>
                </a:cxn>
                <a:cxn ang="0">
                  <a:pos x="15" y="5"/>
                </a:cxn>
                <a:cxn ang="0">
                  <a:pos x="19" y="2"/>
                </a:cxn>
                <a:cxn ang="0">
                  <a:pos x="24" y="2"/>
                </a:cxn>
                <a:cxn ang="0">
                  <a:pos x="29" y="0"/>
                </a:cxn>
                <a:cxn ang="0">
                  <a:pos x="34" y="2"/>
                </a:cxn>
                <a:cxn ang="0">
                  <a:pos x="39" y="5"/>
                </a:cxn>
                <a:cxn ang="0">
                  <a:pos x="45" y="8"/>
                </a:cxn>
                <a:cxn ang="0">
                  <a:pos x="52" y="13"/>
                </a:cxn>
                <a:cxn ang="0">
                  <a:pos x="59" y="18"/>
                </a:cxn>
                <a:cxn ang="0">
                  <a:pos x="65" y="25"/>
                </a:cxn>
                <a:cxn ang="0">
                  <a:pos x="69" y="30"/>
                </a:cxn>
                <a:cxn ang="0">
                  <a:pos x="72" y="35"/>
                </a:cxn>
                <a:cxn ang="0">
                  <a:pos x="75" y="38"/>
                </a:cxn>
                <a:cxn ang="0">
                  <a:pos x="77" y="43"/>
                </a:cxn>
                <a:cxn ang="0">
                  <a:pos x="77" y="47"/>
                </a:cxn>
                <a:cxn ang="0">
                  <a:pos x="79" y="52"/>
                </a:cxn>
                <a:cxn ang="0">
                  <a:pos x="79" y="55"/>
                </a:cxn>
                <a:cxn ang="0">
                  <a:pos x="79" y="60"/>
                </a:cxn>
                <a:cxn ang="0">
                  <a:pos x="79" y="63"/>
                </a:cxn>
                <a:cxn ang="0">
                  <a:pos x="77" y="70"/>
                </a:cxn>
                <a:cxn ang="0">
                  <a:pos x="75" y="73"/>
                </a:cxn>
                <a:cxn ang="0">
                  <a:pos x="74" y="78"/>
                </a:cxn>
                <a:cxn ang="0">
                  <a:pos x="70" y="83"/>
                </a:cxn>
                <a:cxn ang="0">
                  <a:pos x="67" y="88"/>
                </a:cxn>
                <a:cxn ang="0">
                  <a:pos x="64" y="92"/>
                </a:cxn>
                <a:cxn ang="0">
                  <a:pos x="60" y="93"/>
                </a:cxn>
                <a:cxn ang="0">
                  <a:pos x="57" y="97"/>
                </a:cxn>
                <a:cxn ang="0">
                  <a:pos x="54" y="98"/>
                </a:cxn>
                <a:cxn ang="0">
                  <a:pos x="50" y="100"/>
                </a:cxn>
                <a:cxn ang="0">
                  <a:pos x="49" y="100"/>
                </a:cxn>
                <a:cxn ang="0">
                  <a:pos x="44" y="102"/>
                </a:cxn>
                <a:cxn ang="0">
                  <a:pos x="40" y="102"/>
                </a:cxn>
                <a:cxn ang="0">
                  <a:pos x="37" y="103"/>
                </a:cxn>
                <a:cxn ang="0">
                  <a:pos x="34" y="103"/>
                </a:cxn>
                <a:cxn ang="0">
                  <a:pos x="30" y="103"/>
                </a:cxn>
                <a:cxn ang="0">
                  <a:pos x="27" y="103"/>
                </a:cxn>
                <a:cxn ang="0">
                  <a:pos x="24" y="103"/>
                </a:cxn>
                <a:cxn ang="0">
                  <a:pos x="20" y="102"/>
                </a:cxn>
                <a:cxn ang="0">
                  <a:pos x="17" y="102"/>
                </a:cxn>
                <a:cxn ang="0">
                  <a:pos x="15" y="97"/>
                </a:cxn>
                <a:cxn ang="0">
                  <a:pos x="14" y="92"/>
                </a:cxn>
                <a:cxn ang="0">
                  <a:pos x="10" y="88"/>
                </a:cxn>
                <a:cxn ang="0">
                  <a:pos x="9" y="83"/>
                </a:cxn>
                <a:cxn ang="0">
                  <a:pos x="7" y="78"/>
                </a:cxn>
                <a:cxn ang="0">
                  <a:pos x="7" y="73"/>
                </a:cxn>
                <a:cxn ang="0">
                  <a:pos x="5" y="68"/>
                </a:cxn>
                <a:cxn ang="0">
                  <a:pos x="4" y="63"/>
                </a:cxn>
                <a:cxn ang="0">
                  <a:pos x="2" y="58"/>
                </a:cxn>
                <a:cxn ang="0">
                  <a:pos x="2" y="53"/>
                </a:cxn>
                <a:cxn ang="0">
                  <a:pos x="2" y="48"/>
                </a:cxn>
                <a:cxn ang="0">
                  <a:pos x="2" y="43"/>
                </a:cxn>
                <a:cxn ang="0">
                  <a:pos x="0" y="38"/>
                </a:cxn>
                <a:cxn ang="0">
                  <a:pos x="2" y="33"/>
                </a:cxn>
              </a:cxnLst>
              <a:rect l="0" t="0" r="r" b="b"/>
              <a:pathLst>
                <a:path w="79" h="103">
                  <a:moveTo>
                    <a:pt x="0" y="33"/>
                  </a:moveTo>
                  <a:lnTo>
                    <a:pt x="2" y="32"/>
                  </a:lnTo>
                  <a:lnTo>
                    <a:pt x="2" y="30"/>
                  </a:lnTo>
                  <a:lnTo>
                    <a:pt x="2" y="28"/>
                  </a:lnTo>
                  <a:lnTo>
                    <a:pt x="2" y="28"/>
                  </a:lnTo>
                  <a:lnTo>
                    <a:pt x="2" y="27"/>
                  </a:lnTo>
                  <a:lnTo>
                    <a:pt x="2" y="25"/>
                  </a:lnTo>
                  <a:lnTo>
                    <a:pt x="2" y="25"/>
                  </a:lnTo>
                  <a:lnTo>
                    <a:pt x="4" y="23"/>
                  </a:lnTo>
                  <a:lnTo>
                    <a:pt x="4" y="23"/>
                  </a:lnTo>
                  <a:lnTo>
                    <a:pt x="4" y="22"/>
                  </a:lnTo>
                  <a:lnTo>
                    <a:pt x="4" y="20"/>
                  </a:lnTo>
                  <a:lnTo>
                    <a:pt x="4" y="20"/>
                  </a:lnTo>
                  <a:lnTo>
                    <a:pt x="5" y="18"/>
                  </a:lnTo>
                  <a:lnTo>
                    <a:pt x="5" y="17"/>
                  </a:lnTo>
                  <a:lnTo>
                    <a:pt x="7" y="17"/>
                  </a:lnTo>
                  <a:lnTo>
                    <a:pt x="7" y="17"/>
                  </a:lnTo>
                  <a:lnTo>
                    <a:pt x="7" y="15"/>
                  </a:lnTo>
                  <a:lnTo>
                    <a:pt x="7" y="13"/>
                  </a:lnTo>
                  <a:lnTo>
                    <a:pt x="7" y="13"/>
                  </a:lnTo>
                  <a:lnTo>
                    <a:pt x="9" y="13"/>
                  </a:lnTo>
                  <a:lnTo>
                    <a:pt x="9" y="12"/>
                  </a:lnTo>
                  <a:lnTo>
                    <a:pt x="9" y="12"/>
                  </a:lnTo>
                  <a:lnTo>
                    <a:pt x="10" y="10"/>
                  </a:lnTo>
                  <a:lnTo>
                    <a:pt x="10" y="10"/>
                  </a:lnTo>
                  <a:lnTo>
                    <a:pt x="10" y="8"/>
                  </a:lnTo>
                  <a:lnTo>
                    <a:pt x="10" y="8"/>
                  </a:lnTo>
                  <a:lnTo>
                    <a:pt x="12" y="8"/>
                  </a:lnTo>
                  <a:lnTo>
                    <a:pt x="12" y="8"/>
                  </a:lnTo>
                  <a:lnTo>
                    <a:pt x="12" y="7"/>
                  </a:lnTo>
                  <a:lnTo>
                    <a:pt x="14" y="7"/>
                  </a:lnTo>
                  <a:lnTo>
                    <a:pt x="14" y="5"/>
                  </a:lnTo>
                  <a:lnTo>
                    <a:pt x="14" y="5"/>
                  </a:lnTo>
                  <a:lnTo>
                    <a:pt x="15" y="5"/>
                  </a:lnTo>
                  <a:lnTo>
                    <a:pt x="15" y="5"/>
                  </a:lnTo>
                  <a:lnTo>
                    <a:pt x="15" y="3"/>
                  </a:lnTo>
                  <a:lnTo>
                    <a:pt x="15" y="3"/>
                  </a:lnTo>
                  <a:lnTo>
                    <a:pt x="17" y="3"/>
                  </a:lnTo>
                  <a:lnTo>
                    <a:pt x="17" y="3"/>
                  </a:lnTo>
                  <a:lnTo>
                    <a:pt x="19" y="3"/>
                  </a:lnTo>
                  <a:lnTo>
                    <a:pt x="19" y="2"/>
                  </a:lnTo>
                  <a:lnTo>
                    <a:pt x="19" y="2"/>
                  </a:lnTo>
                  <a:lnTo>
                    <a:pt x="20" y="2"/>
                  </a:lnTo>
                  <a:lnTo>
                    <a:pt x="20" y="2"/>
                  </a:lnTo>
                  <a:lnTo>
                    <a:pt x="20" y="2"/>
                  </a:lnTo>
                  <a:lnTo>
                    <a:pt x="22" y="2"/>
                  </a:lnTo>
                  <a:lnTo>
                    <a:pt x="22" y="2"/>
                  </a:lnTo>
                  <a:lnTo>
                    <a:pt x="22" y="2"/>
                  </a:lnTo>
                  <a:lnTo>
                    <a:pt x="24" y="2"/>
                  </a:lnTo>
                  <a:lnTo>
                    <a:pt x="24" y="0"/>
                  </a:lnTo>
                  <a:lnTo>
                    <a:pt x="25" y="2"/>
                  </a:lnTo>
                  <a:lnTo>
                    <a:pt x="25" y="0"/>
                  </a:lnTo>
                  <a:lnTo>
                    <a:pt x="25" y="0"/>
                  </a:lnTo>
                  <a:lnTo>
                    <a:pt x="27" y="2"/>
                  </a:lnTo>
                  <a:lnTo>
                    <a:pt x="27" y="0"/>
                  </a:lnTo>
                  <a:lnTo>
                    <a:pt x="29" y="0"/>
                  </a:lnTo>
                  <a:lnTo>
                    <a:pt x="29" y="0"/>
                  </a:lnTo>
                  <a:lnTo>
                    <a:pt x="30" y="2"/>
                  </a:lnTo>
                  <a:lnTo>
                    <a:pt x="30" y="2"/>
                  </a:lnTo>
                  <a:lnTo>
                    <a:pt x="32" y="2"/>
                  </a:lnTo>
                  <a:lnTo>
                    <a:pt x="32" y="2"/>
                  </a:lnTo>
                  <a:lnTo>
                    <a:pt x="34" y="2"/>
                  </a:lnTo>
                  <a:lnTo>
                    <a:pt x="34" y="2"/>
                  </a:lnTo>
                  <a:lnTo>
                    <a:pt x="34" y="2"/>
                  </a:lnTo>
                  <a:lnTo>
                    <a:pt x="35" y="2"/>
                  </a:lnTo>
                  <a:lnTo>
                    <a:pt x="35" y="3"/>
                  </a:lnTo>
                  <a:lnTo>
                    <a:pt x="37" y="3"/>
                  </a:lnTo>
                  <a:lnTo>
                    <a:pt x="37" y="3"/>
                  </a:lnTo>
                  <a:lnTo>
                    <a:pt x="39" y="3"/>
                  </a:lnTo>
                  <a:lnTo>
                    <a:pt x="39" y="5"/>
                  </a:lnTo>
                  <a:lnTo>
                    <a:pt x="40" y="5"/>
                  </a:lnTo>
                  <a:lnTo>
                    <a:pt x="40" y="5"/>
                  </a:lnTo>
                  <a:lnTo>
                    <a:pt x="42" y="5"/>
                  </a:lnTo>
                  <a:lnTo>
                    <a:pt x="42" y="7"/>
                  </a:lnTo>
                  <a:lnTo>
                    <a:pt x="42" y="7"/>
                  </a:lnTo>
                  <a:lnTo>
                    <a:pt x="44" y="7"/>
                  </a:lnTo>
                  <a:lnTo>
                    <a:pt x="45" y="8"/>
                  </a:lnTo>
                  <a:lnTo>
                    <a:pt x="45" y="8"/>
                  </a:lnTo>
                  <a:lnTo>
                    <a:pt x="47" y="10"/>
                  </a:lnTo>
                  <a:lnTo>
                    <a:pt x="49" y="10"/>
                  </a:lnTo>
                  <a:lnTo>
                    <a:pt x="49" y="10"/>
                  </a:lnTo>
                  <a:lnTo>
                    <a:pt x="50" y="12"/>
                  </a:lnTo>
                  <a:lnTo>
                    <a:pt x="50" y="12"/>
                  </a:lnTo>
                  <a:lnTo>
                    <a:pt x="52" y="13"/>
                  </a:lnTo>
                  <a:lnTo>
                    <a:pt x="52" y="13"/>
                  </a:lnTo>
                  <a:lnTo>
                    <a:pt x="54" y="15"/>
                  </a:lnTo>
                  <a:lnTo>
                    <a:pt x="54" y="15"/>
                  </a:lnTo>
                  <a:lnTo>
                    <a:pt x="55" y="17"/>
                  </a:lnTo>
                  <a:lnTo>
                    <a:pt x="57" y="17"/>
                  </a:lnTo>
                  <a:lnTo>
                    <a:pt x="57" y="18"/>
                  </a:lnTo>
                  <a:lnTo>
                    <a:pt x="59" y="18"/>
                  </a:lnTo>
                  <a:lnTo>
                    <a:pt x="59" y="20"/>
                  </a:lnTo>
                  <a:lnTo>
                    <a:pt x="60" y="22"/>
                  </a:lnTo>
                  <a:lnTo>
                    <a:pt x="62" y="22"/>
                  </a:lnTo>
                  <a:lnTo>
                    <a:pt x="62" y="23"/>
                  </a:lnTo>
                  <a:lnTo>
                    <a:pt x="64" y="23"/>
                  </a:lnTo>
                  <a:lnTo>
                    <a:pt x="64" y="25"/>
                  </a:lnTo>
                  <a:lnTo>
                    <a:pt x="65" y="25"/>
                  </a:lnTo>
                  <a:lnTo>
                    <a:pt x="65" y="27"/>
                  </a:lnTo>
                  <a:lnTo>
                    <a:pt x="67" y="28"/>
                  </a:lnTo>
                  <a:lnTo>
                    <a:pt x="67" y="28"/>
                  </a:lnTo>
                  <a:lnTo>
                    <a:pt x="67" y="28"/>
                  </a:lnTo>
                  <a:lnTo>
                    <a:pt x="69" y="28"/>
                  </a:lnTo>
                  <a:lnTo>
                    <a:pt x="69" y="30"/>
                  </a:lnTo>
                  <a:lnTo>
                    <a:pt x="69" y="30"/>
                  </a:lnTo>
                  <a:lnTo>
                    <a:pt x="69" y="32"/>
                  </a:lnTo>
                  <a:lnTo>
                    <a:pt x="70" y="32"/>
                  </a:lnTo>
                  <a:lnTo>
                    <a:pt x="70" y="32"/>
                  </a:lnTo>
                  <a:lnTo>
                    <a:pt x="70" y="33"/>
                  </a:lnTo>
                  <a:lnTo>
                    <a:pt x="72" y="33"/>
                  </a:lnTo>
                  <a:lnTo>
                    <a:pt x="72" y="35"/>
                  </a:lnTo>
                  <a:lnTo>
                    <a:pt x="72" y="35"/>
                  </a:lnTo>
                  <a:lnTo>
                    <a:pt x="72" y="35"/>
                  </a:lnTo>
                  <a:lnTo>
                    <a:pt x="72" y="37"/>
                  </a:lnTo>
                  <a:lnTo>
                    <a:pt x="74" y="37"/>
                  </a:lnTo>
                  <a:lnTo>
                    <a:pt x="74" y="37"/>
                  </a:lnTo>
                  <a:lnTo>
                    <a:pt x="74" y="37"/>
                  </a:lnTo>
                  <a:lnTo>
                    <a:pt x="74" y="38"/>
                  </a:lnTo>
                  <a:lnTo>
                    <a:pt x="75" y="38"/>
                  </a:lnTo>
                  <a:lnTo>
                    <a:pt x="75" y="40"/>
                  </a:lnTo>
                  <a:lnTo>
                    <a:pt x="75" y="40"/>
                  </a:lnTo>
                  <a:lnTo>
                    <a:pt x="75" y="40"/>
                  </a:lnTo>
                  <a:lnTo>
                    <a:pt x="75" y="40"/>
                  </a:lnTo>
                  <a:lnTo>
                    <a:pt x="77" y="42"/>
                  </a:lnTo>
                  <a:lnTo>
                    <a:pt x="77" y="42"/>
                  </a:lnTo>
                  <a:lnTo>
                    <a:pt x="77" y="43"/>
                  </a:lnTo>
                  <a:lnTo>
                    <a:pt x="77" y="43"/>
                  </a:lnTo>
                  <a:lnTo>
                    <a:pt x="77" y="43"/>
                  </a:lnTo>
                  <a:lnTo>
                    <a:pt x="77" y="45"/>
                  </a:lnTo>
                  <a:lnTo>
                    <a:pt x="77" y="45"/>
                  </a:lnTo>
                  <a:lnTo>
                    <a:pt x="77" y="45"/>
                  </a:lnTo>
                  <a:lnTo>
                    <a:pt x="77" y="47"/>
                  </a:lnTo>
                  <a:lnTo>
                    <a:pt x="77" y="47"/>
                  </a:lnTo>
                  <a:lnTo>
                    <a:pt x="77" y="47"/>
                  </a:lnTo>
                  <a:lnTo>
                    <a:pt x="77" y="48"/>
                  </a:lnTo>
                  <a:lnTo>
                    <a:pt x="79" y="48"/>
                  </a:lnTo>
                  <a:lnTo>
                    <a:pt x="79" y="50"/>
                  </a:lnTo>
                  <a:lnTo>
                    <a:pt x="79" y="50"/>
                  </a:lnTo>
                  <a:lnTo>
                    <a:pt x="79" y="50"/>
                  </a:lnTo>
                  <a:lnTo>
                    <a:pt x="79" y="52"/>
                  </a:lnTo>
                  <a:lnTo>
                    <a:pt x="79" y="52"/>
                  </a:lnTo>
                  <a:lnTo>
                    <a:pt x="79" y="52"/>
                  </a:lnTo>
                  <a:lnTo>
                    <a:pt x="79" y="53"/>
                  </a:lnTo>
                  <a:lnTo>
                    <a:pt x="79" y="53"/>
                  </a:lnTo>
                  <a:lnTo>
                    <a:pt x="79" y="55"/>
                  </a:lnTo>
                  <a:lnTo>
                    <a:pt x="79" y="55"/>
                  </a:lnTo>
                  <a:lnTo>
                    <a:pt x="79" y="55"/>
                  </a:lnTo>
                  <a:lnTo>
                    <a:pt x="79" y="57"/>
                  </a:lnTo>
                  <a:lnTo>
                    <a:pt x="79" y="57"/>
                  </a:lnTo>
                  <a:lnTo>
                    <a:pt x="79" y="58"/>
                  </a:lnTo>
                  <a:lnTo>
                    <a:pt x="79" y="58"/>
                  </a:lnTo>
                  <a:lnTo>
                    <a:pt x="79" y="58"/>
                  </a:lnTo>
                  <a:lnTo>
                    <a:pt x="79" y="58"/>
                  </a:lnTo>
                  <a:lnTo>
                    <a:pt x="79" y="60"/>
                  </a:lnTo>
                  <a:lnTo>
                    <a:pt x="79" y="60"/>
                  </a:lnTo>
                  <a:lnTo>
                    <a:pt x="79" y="62"/>
                  </a:lnTo>
                  <a:lnTo>
                    <a:pt x="79" y="62"/>
                  </a:lnTo>
                  <a:lnTo>
                    <a:pt x="79" y="63"/>
                  </a:lnTo>
                  <a:lnTo>
                    <a:pt x="79" y="63"/>
                  </a:lnTo>
                  <a:lnTo>
                    <a:pt x="79" y="63"/>
                  </a:lnTo>
                  <a:lnTo>
                    <a:pt x="79" y="63"/>
                  </a:lnTo>
                  <a:lnTo>
                    <a:pt x="79" y="65"/>
                  </a:lnTo>
                  <a:lnTo>
                    <a:pt x="79" y="65"/>
                  </a:lnTo>
                  <a:lnTo>
                    <a:pt x="77" y="67"/>
                  </a:lnTo>
                  <a:lnTo>
                    <a:pt x="77" y="67"/>
                  </a:lnTo>
                  <a:lnTo>
                    <a:pt x="77" y="68"/>
                  </a:lnTo>
                  <a:lnTo>
                    <a:pt x="77" y="68"/>
                  </a:lnTo>
                  <a:lnTo>
                    <a:pt x="77" y="70"/>
                  </a:lnTo>
                  <a:lnTo>
                    <a:pt x="77" y="70"/>
                  </a:lnTo>
                  <a:lnTo>
                    <a:pt x="77" y="70"/>
                  </a:lnTo>
                  <a:lnTo>
                    <a:pt x="77" y="72"/>
                  </a:lnTo>
                  <a:lnTo>
                    <a:pt x="77" y="72"/>
                  </a:lnTo>
                  <a:lnTo>
                    <a:pt x="75" y="73"/>
                  </a:lnTo>
                  <a:lnTo>
                    <a:pt x="75" y="73"/>
                  </a:lnTo>
                  <a:lnTo>
                    <a:pt x="75" y="73"/>
                  </a:lnTo>
                  <a:lnTo>
                    <a:pt x="75" y="75"/>
                  </a:lnTo>
                  <a:lnTo>
                    <a:pt x="75" y="75"/>
                  </a:lnTo>
                  <a:lnTo>
                    <a:pt x="74" y="77"/>
                  </a:lnTo>
                  <a:lnTo>
                    <a:pt x="74" y="77"/>
                  </a:lnTo>
                  <a:lnTo>
                    <a:pt x="74" y="77"/>
                  </a:lnTo>
                  <a:lnTo>
                    <a:pt x="74" y="78"/>
                  </a:lnTo>
                  <a:lnTo>
                    <a:pt x="74" y="78"/>
                  </a:lnTo>
                  <a:lnTo>
                    <a:pt x="72" y="80"/>
                  </a:lnTo>
                  <a:lnTo>
                    <a:pt x="72" y="80"/>
                  </a:lnTo>
                  <a:lnTo>
                    <a:pt x="72" y="80"/>
                  </a:lnTo>
                  <a:lnTo>
                    <a:pt x="72" y="82"/>
                  </a:lnTo>
                  <a:lnTo>
                    <a:pt x="72" y="82"/>
                  </a:lnTo>
                  <a:lnTo>
                    <a:pt x="72" y="83"/>
                  </a:lnTo>
                  <a:lnTo>
                    <a:pt x="70" y="83"/>
                  </a:lnTo>
                  <a:lnTo>
                    <a:pt x="70" y="85"/>
                  </a:lnTo>
                  <a:lnTo>
                    <a:pt x="69" y="85"/>
                  </a:lnTo>
                  <a:lnTo>
                    <a:pt x="69" y="85"/>
                  </a:lnTo>
                  <a:lnTo>
                    <a:pt x="69" y="87"/>
                  </a:lnTo>
                  <a:lnTo>
                    <a:pt x="69" y="87"/>
                  </a:lnTo>
                  <a:lnTo>
                    <a:pt x="67" y="88"/>
                  </a:lnTo>
                  <a:lnTo>
                    <a:pt x="67" y="88"/>
                  </a:lnTo>
                  <a:lnTo>
                    <a:pt x="67" y="88"/>
                  </a:lnTo>
                  <a:lnTo>
                    <a:pt x="67" y="90"/>
                  </a:lnTo>
                  <a:lnTo>
                    <a:pt x="65" y="90"/>
                  </a:lnTo>
                  <a:lnTo>
                    <a:pt x="65" y="92"/>
                  </a:lnTo>
                  <a:lnTo>
                    <a:pt x="65" y="92"/>
                  </a:lnTo>
                  <a:lnTo>
                    <a:pt x="65" y="92"/>
                  </a:lnTo>
                  <a:lnTo>
                    <a:pt x="64" y="92"/>
                  </a:lnTo>
                  <a:lnTo>
                    <a:pt x="64" y="92"/>
                  </a:lnTo>
                  <a:lnTo>
                    <a:pt x="64" y="92"/>
                  </a:lnTo>
                  <a:lnTo>
                    <a:pt x="64" y="93"/>
                  </a:lnTo>
                  <a:lnTo>
                    <a:pt x="62" y="93"/>
                  </a:lnTo>
                  <a:lnTo>
                    <a:pt x="62" y="93"/>
                  </a:lnTo>
                  <a:lnTo>
                    <a:pt x="62" y="93"/>
                  </a:lnTo>
                  <a:lnTo>
                    <a:pt x="60" y="93"/>
                  </a:lnTo>
                  <a:lnTo>
                    <a:pt x="60" y="93"/>
                  </a:lnTo>
                  <a:lnTo>
                    <a:pt x="60" y="95"/>
                  </a:lnTo>
                  <a:lnTo>
                    <a:pt x="60" y="95"/>
                  </a:lnTo>
                  <a:lnTo>
                    <a:pt x="60" y="95"/>
                  </a:lnTo>
                  <a:lnTo>
                    <a:pt x="59" y="95"/>
                  </a:lnTo>
                  <a:lnTo>
                    <a:pt x="59" y="95"/>
                  </a:lnTo>
                  <a:lnTo>
                    <a:pt x="57" y="97"/>
                  </a:lnTo>
                  <a:lnTo>
                    <a:pt x="57" y="97"/>
                  </a:lnTo>
                  <a:lnTo>
                    <a:pt x="57" y="97"/>
                  </a:lnTo>
                  <a:lnTo>
                    <a:pt x="57" y="97"/>
                  </a:lnTo>
                  <a:lnTo>
                    <a:pt x="55" y="97"/>
                  </a:lnTo>
                  <a:lnTo>
                    <a:pt x="55" y="97"/>
                  </a:lnTo>
                  <a:lnTo>
                    <a:pt x="55" y="97"/>
                  </a:lnTo>
                  <a:lnTo>
                    <a:pt x="54" y="98"/>
                  </a:lnTo>
                  <a:lnTo>
                    <a:pt x="54" y="98"/>
                  </a:lnTo>
                  <a:lnTo>
                    <a:pt x="54" y="98"/>
                  </a:lnTo>
                  <a:lnTo>
                    <a:pt x="54" y="100"/>
                  </a:lnTo>
                  <a:lnTo>
                    <a:pt x="52" y="98"/>
                  </a:lnTo>
                  <a:lnTo>
                    <a:pt x="52" y="98"/>
                  </a:lnTo>
                  <a:lnTo>
                    <a:pt x="52" y="98"/>
                  </a:lnTo>
                  <a:lnTo>
                    <a:pt x="50" y="100"/>
                  </a:lnTo>
                  <a:lnTo>
                    <a:pt x="50" y="100"/>
                  </a:lnTo>
                  <a:lnTo>
                    <a:pt x="50" y="100"/>
                  </a:lnTo>
                  <a:lnTo>
                    <a:pt x="50" y="100"/>
                  </a:lnTo>
                  <a:lnTo>
                    <a:pt x="49" y="100"/>
                  </a:lnTo>
                  <a:lnTo>
                    <a:pt x="49" y="100"/>
                  </a:lnTo>
                  <a:lnTo>
                    <a:pt x="49" y="100"/>
                  </a:lnTo>
                  <a:lnTo>
                    <a:pt x="49" y="100"/>
                  </a:lnTo>
                  <a:lnTo>
                    <a:pt x="47" y="102"/>
                  </a:lnTo>
                  <a:lnTo>
                    <a:pt x="47" y="102"/>
                  </a:lnTo>
                  <a:lnTo>
                    <a:pt x="47" y="102"/>
                  </a:lnTo>
                  <a:lnTo>
                    <a:pt x="45" y="102"/>
                  </a:lnTo>
                  <a:lnTo>
                    <a:pt x="45" y="102"/>
                  </a:lnTo>
                  <a:lnTo>
                    <a:pt x="45" y="102"/>
                  </a:lnTo>
                  <a:lnTo>
                    <a:pt x="44" y="102"/>
                  </a:lnTo>
                  <a:lnTo>
                    <a:pt x="44" y="102"/>
                  </a:lnTo>
                  <a:lnTo>
                    <a:pt x="44" y="102"/>
                  </a:lnTo>
                  <a:lnTo>
                    <a:pt x="42" y="102"/>
                  </a:lnTo>
                  <a:lnTo>
                    <a:pt x="42" y="102"/>
                  </a:lnTo>
                  <a:lnTo>
                    <a:pt x="42" y="102"/>
                  </a:lnTo>
                  <a:lnTo>
                    <a:pt x="42" y="102"/>
                  </a:lnTo>
                  <a:lnTo>
                    <a:pt x="40" y="102"/>
                  </a:lnTo>
                  <a:lnTo>
                    <a:pt x="40" y="102"/>
                  </a:lnTo>
                  <a:lnTo>
                    <a:pt x="40" y="103"/>
                  </a:lnTo>
                  <a:lnTo>
                    <a:pt x="39" y="102"/>
                  </a:lnTo>
                  <a:lnTo>
                    <a:pt x="39" y="103"/>
                  </a:lnTo>
                  <a:lnTo>
                    <a:pt x="39" y="103"/>
                  </a:lnTo>
                  <a:lnTo>
                    <a:pt x="39" y="103"/>
                  </a:lnTo>
                  <a:lnTo>
                    <a:pt x="37" y="103"/>
                  </a:lnTo>
                  <a:lnTo>
                    <a:pt x="37" y="103"/>
                  </a:lnTo>
                  <a:lnTo>
                    <a:pt x="37" y="103"/>
                  </a:lnTo>
                  <a:lnTo>
                    <a:pt x="37" y="103"/>
                  </a:lnTo>
                  <a:lnTo>
                    <a:pt x="35" y="103"/>
                  </a:lnTo>
                  <a:lnTo>
                    <a:pt x="35" y="103"/>
                  </a:lnTo>
                  <a:lnTo>
                    <a:pt x="35" y="103"/>
                  </a:lnTo>
                  <a:lnTo>
                    <a:pt x="34" y="103"/>
                  </a:lnTo>
                  <a:lnTo>
                    <a:pt x="34" y="103"/>
                  </a:lnTo>
                  <a:lnTo>
                    <a:pt x="34" y="103"/>
                  </a:lnTo>
                  <a:lnTo>
                    <a:pt x="32" y="103"/>
                  </a:lnTo>
                  <a:lnTo>
                    <a:pt x="32" y="103"/>
                  </a:lnTo>
                  <a:lnTo>
                    <a:pt x="32" y="103"/>
                  </a:lnTo>
                  <a:lnTo>
                    <a:pt x="30" y="103"/>
                  </a:lnTo>
                  <a:lnTo>
                    <a:pt x="30" y="103"/>
                  </a:lnTo>
                  <a:lnTo>
                    <a:pt x="30" y="103"/>
                  </a:lnTo>
                  <a:lnTo>
                    <a:pt x="30" y="103"/>
                  </a:lnTo>
                  <a:lnTo>
                    <a:pt x="29" y="103"/>
                  </a:lnTo>
                  <a:lnTo>
                    <a:pt x="29" y="103"/>
                  </a:lnTo>
                  <a:lnTo>
                    <a:pt x="27" y="103"/>
                  </a:lnTo>
                  <a:lnTo>
                    <a:pt x="27" y="103"/>
                  </a:lnTo>
                  <a:lnTo>
                    <a:pt x="27" y="103"/>
                  </a:lnTo>
                  <a:lnTo>
                    <a:pt x="27" y="103"/>
                  </a:lnTo>
                  <a:lnTo>
                    <a:pt x="25" y="103"/>
                  </a:lnTo>
                  <a:lnTo>
                    <a:pt x="25" y="103"/>
                  </a:lnTo>
                  <a:lnTo>
                    <a:pt x="25" y="103"/>
                  </a:lnTo>
                  <a:lnTo>
                    <a:pt x="25" y="103"/>
                  </a:lnTo>
                  <a:lnTo>
                    <a:pt x="24" y="103"/>
                  </a:lnTo>
                  <a:lnTo>
                    <a:pt x="24" y="103"/>
                  </a:lnTo>
                  <a:lnTo>
                    <a:pt x="24" y="103"/>
                  </a:lnTo>
                  <a:lnTo>
                    <a:pt x="22" y="103"/>
                  </a:lnTo>
                  <a:lnTo>
                    <a:pt x="22" y="103"/>
                  </a:lnTo>
                  <a:lnTo>
                    <a:pt x="22" y="103"/>
                  </a:lnTo>
                  <a:lnTo>
                    <a:pt x="20" y="103"/>
                  </a:lnTo>
                  <a:lnTo>
                    <a:pt x="20" y="102"/>
                  </a:lnTo>
                  <a:lnTo>
                    <a:pt x="20" y="102"/>
                  </a:lnTo>
                  <a:lnTo>
                    <a:pt x="19" y="102"/>
                  </a:lnTo>
                  <a:lnTo>
                    <a:pt x="19" y="102"/>
                  </a:lnTo>
                  <a:lnTo>
                    <a:pt x="19" y="102"/>
                  </a:lnTo>
                  <a:lnTo>
                    <a:pt x="19" y="102"/>
                  </a:lnTo>
                  <a:lnTo>
                    <a:pt x="17" y="102"/>
                  </a:lnTo>
                  <a:lnTo>
                    <a:pt x="17" y="102"/>
                  </a:lnTo>
                  <a:lnTo>
                    <a:pt x="17" y="102"/>
                  </a:lnTo>
                  <a:lnTo>
                    <a:pt x="17" y="102"/>
                  </a:lnTo>
                  <a:lnTo>
                    <a:pt x="17" y="100"/>
                  </a:lnTo>
                  <a:lnTo>
                    <a:pt x="15" y="100"/>
                  </a:lnTo>
                  <a:lnTo>
                    <a:pt x="15" y="100"/>
                  </a:lnTo>
                  <a:lnTo>
                    <a:pt x="15" y="98"/>
                  </a:lnTo>
                  <a:lnTo>
                    <a:pt x="15" y="97"/>
                  </a:lnTo>
                  <a:lnTo>
                    <a:pt x="15" y="97"/>
                  </a:lnTo>
                  <a:lnTo>
                    <a:pt x="14" y="97"/>
                  </a:lnTo>
                  <a:lnTo>
                    <a:pt x="14" y="95"/>
                  </a:lnTo>
                  <a:lnTo>
                    <a:pt x="14" y="95"/>
                  </a:lnTo>
                  <a:lnTo>
                    <a:pt x="14" y="95"/>
                  </a:lnTo>
                  <a:lnTo>
                    <a:pt x="14" y="93"/>
                  </a:lnTo>
                  <a:lnTo>
                    <a:pt x="14" y="93"/>
                  </a:lnTo>
                  <a:lnTo>
                    <a:pt x="14" y="92"/>
                  </a:lnTo>
                  <a:lnTo>
                    <a:pt x="12" y="92"/>
                  </a:lnTo>
                  <a:lnTo>
                    <a:pt x="12" y="90"/>
                  </a:lnTo>
                  <a:lnTo>
                    <a:pt x="12" y="90"/>
                  </a:lnTo>
                  <a:lnTo>
                    <a:pt x="12" y="90"/>
                  </a:lnTo>
                  <a:lnTo>
                    <a:pt x="12" y="88"/>
                  </a:lnTo>
                  <a:lnTo>
                    <a:pt x="12" y="88"/>
                  </a:lnTo>
                  <a:lnTo>
                    <a:pt x="10" y="88"/>
                  </a:lnTo>
                  <a:lnTo>
                    <a:pt x="10" y="87"/>
                  </a:lnTo>
                  <a:lnTo>
                    <a:pt x="10" y="87"/>
                  </a:lnTo>
                  <a:lnTo>
                    <a:pt x="10" y="85"/>
                  </a:lnTo>
                  <a:lnTo>
                    <a:pt x="10" y="85"/>
                  </a:lnTo>
                  <a:lnTo>
                    <a:pt x="10" y="85"/>
                  </a:lnTo>
                  <a:lnTo>
                    <a:pt x="10" y="83"/>
                  </a:lnTo>
                  <a:lnTo>
                    <a:pt x="9" y="83"/>
                  </a:lnTo>
                  <a:lnTo>
                    <a:pt x="9" y="82"/>
                  </a:lnTo>
                  <a:lnTo>
                    <a:pt x="9" y="82"/>
                  </a:lnTo>
                  <a:lnTo>
                    <a:pt x="9" y="80"/>
                  </a:lnTo>
                  <a:lnTo>
                    <a:pt x="9" y="80"/>
                  </a:lnTo>
                  <a:lnTo>
                    <a:pt x="9" y="80"/>
                  </a:lnTo>
                  <a:lnTo>
                    <a:pt x="7" y="78"/>
                  </a:lnTo>
                  <a:lnTo>
                    <a:pt x="7" y="78"/>
                  </a:lnTo>
                  <a:lnTo>
                    <a:pt x="7" y="77"/>
                  </a:lnTo>
                  <a:lnTo>
                    <a:pt x="7" y="77"/>
                  </a:lnTo>
                  <a:lnTo>
                    <a:pt x="7" y="77"/>
                  </a:lnTo>
                  <a:lnTo>
                    <a:pt x="7" y="75"/>
                  </a:lnTo>
                  <a:lnTo>
                    <a:pt x="7" y="75"/>
                  </a:lnTo>
                  <a:lnTo>
                    <a:pt x="7" y="73"/>
                  </a:lnTo>
                  <a:lnTo>
                    <a:pt x="7" y="73"/>
                  </a:lnTo>
                  <a:lnTo>
                    <a:pt x="5" y="73"/>
                  </a:lnTo>
                  <a:lnTo>
                    <a:pt x="5" y="72"/>
                  </a:lnTo>
                  <a:lnTo>
                    <a:pt x="5" y="72"/>
                  </a:lnTo>
                  <a:lnTo>
                    <a:pt x="5" y="70"/>
                  </a:lnTo>
                  <a:lnTo>
                    <a:pt x="5" y="70"/>
                  </a:lnTo>
                  <a:lnTo>
                    <a:pt x="5" y="70"/>
                  </a:lnTo>
                  <a:lnTo>
                    <a:pt x="5" y="68"/>
                  </a:lnTo>
                  <a:lnTo>
                    <a:pt x="5" y="68"/>
                  </a:lnTo>
                  <a:lnTo>
                    <a:pt x="5" y="67"/>
                  </a:lnTo>
                  <a:lnTo>
                    <a:pt x="4" y="67"/>
                  </a:lnTo>
                  <a:lnTo>
                    <a:pt x="5" y="67"/>
                  </a:lnTo>
                  <a:lnTo>
                    <a:pt x="4" y="65"/>
                  </a:lnTo>
                  <a:lnTo>
                    <a:pt x="4" y="63"/>
                  </a:lnTo>
                  <a:lnTo>
                    <a:pt x="4" y="63"/>
                  </a:lnTo>
                  <a:lnTo>
                    <a:pt x="4" y="63"/>
                  </a:lnTo>
                  <a:lnTo>
                    <a:pt x="4" y="62"/>
                  </a:lnTo>
                  <a:lnTo>
                    <a:pt x="4" y="62"/>
                  </a:lnTo>
                  <a:lnTo>
                    <a:pt x="4" y="62"/>
                  </a:lnTo>
                  <a:lnTo>
                    <a:pt x="4" y="60"/>
                  </a:lnTo>
                  <a:lnTo>
                    <a:pt x="4" y="60"/>
                  </a:lnTo>
                  <a:lnTo>
                    <a:pt x="2" y="58"/>
                  </a:lnTo>
                  <a:lnTo>
                    <a:pt x="4" y="58"/>
                  </a:lnTo>
                  <a:lnTo>
                    <a:pt x="2" y="57"/>
                  </a:lnTo>
                  <a:lnTo>
                    <a:pt x="2" y="57"/>
                  </a:lnTo>
                  <a:lnTo>
                    <a:pt x="2" y="55"/>
                  </a:lnTo>
                  <a:lnTo>
                    <a:pt x="2" y="55"/>
                  </a:lnTo>
                  <a:lnTo>
                    <a:pt x="2" y="55"/>
                  </a:lnTo>
                  <a:lnTo>
                    <a:pt x="2" y="53"/>
                  </a:lnTo>
                  <a:lnTo>
                    <a:pt x="2" y="53"/>
                  </a:lnTo>
                  <a:lnTo>
                    <a:pt x="2" y="52"/>
                  </a:lnTo>
                  <a:lnTo>
                    <a:pt x="2" y="52"/>
                  </a:lnTo>
                  <a:lnTo>
                    <a:pt x="2" y="52"/>
                  </a:lnTo>
                  <a:lnTo>
                    <a:pt x="2" y="50"/>
                  </a:lnTo>
                  <a:lnTo>
                    <a:pt x="2" y="50"/>
                  </a:lnTo>
                  <a:lnTo>
                    <a:pt x="2" y="48"/>
                  </a:lnTo>
                  <a:lnTo>
                    <a:pt x="2" y="48"/>
                  </a:lnTo>
                  <a:lnTo>
                    <a:pt x="2" y="47"/>
                  </a:lnTo>
                  <a:lnTo>
                    <a:pt x="2" y="47"/>
                  </a:lnTo>
                  <a:lnTo>
                    <a:pt x="2" y="47"/>
                  </a:lnTo>
                  <a:lnTo>
                    <a:pt x="0" y="45"/>
                  </a:lnTo>
                  <a:lnTo>
                    <a:pt x="2" y="45"/>
                  </a:lnTo>
                  <a:lnTo>
                    <a:pt x="2" y="43"/>
                  </a:lnTo>
                  <a:lnTo>
                    <a:pt x="0" y="43"/>
                  </a:lnTo>
                  <a:lnTo>
                    <a:pt x="2" y="42"/>
                  </a:lnTo>
                  <a:lnTo>
                    <a:pt x="0" y="42"/>
                  </a:lnTo>
                  <a:lnTo>
                    <a:pt x="0" y="40"/>
                  </a:lnTo>
                  <a:lnTo>
                    <a:pt x="0" y="40"/>
                  </a:lnTo>
                  <a:lnTo>
                    <a:pt x="0" y="40"/>
                  </a:lnTo>
                  <a:lnTo>
                    <a:pt x="0" y="38"/>
                  </a:lnTo>
                  <a:lnTo>
                    <a:pt x="0" y="38"/>
                  </a:lnTo>
                  <a:lnTo>
                    <a:pt x="2" y="37"/>
                  </a:lnTo>
                  <a:lnTo>
                    <a:pt x="0" y="37"/>
                  </a:lnTo>
                  <a:lnTo>
                    <a:pt x="2" y="35"/>
                  </a:lnTo>
                  <a:lnTo>
                    <a:pt x="2" y="35"/>
                  </a:lnTo>
                  <a:lnTo>
                    <a:pt x="0" y="35"/>
                  </a:lnTo>
                  <a:lnTo>
                    <a:pt x="2" y="33"/>
                  </a:lnTo>
                  <a:lnTo>
                    <a:pt x="2" y="32"/>
                  </a:lnTo>
                  <a:lnTo>
                    <a:pt x="2" y="33"/>
                  </a:lnTo>
                  <a:lnTo>
                    <a:pt x="0" y="33"/>
                  </a:lnTo>
                  <a:close/>
                </a:path>
              </a:pathLst>
            </a:custGeom>
            <a:solidFill>
              <a:srgbClr val="94310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588" name="Freeform 20"/>
            <p:cNvSpPr>
              <a:spLocks/>
            </p:cNvSpPr>
            <p:nvPr/>
          </p:nvSpPr>
          <p:spPr bwMode="auto">
            <a:xfrm>
              <a:off x="2842" y="2154"/>
              <a:ext cx="47" cy="72"/>
            </a:xfrm>
            <a:custGeom>
              <a:avLst/>
              <a:gdLst/>
              <a:ahLst/>
              <a:cxnLst>
                <a:cxn ang="0">
                  <a:pos x="20" y="0"/>
                </a:cxn>
                <a:cxn ang="0">
                  <a:pos x="25" y="0"/>
                </a:cxn>
                <a:cxn ang="0">
                  <a:pos x="30" y="2"/>
                </a:cxn>
                <a:cxn ang="0">
                  <a:pos x="34" y="2"/>
                </a:cxn>
                <a:cxn ang="0">
                  <a:pos x="37" y="4"/>
                </a:cxn>
                <a:cxn ang="0">
                  <a:pos x="40" y="5"/>
                </a:cxn>
                <a:cxn ang="0">
                  <a:pos x="42" y="7"/>
                </a:cxn>
                <a:cxn ang="0">
                  <a:pos x="44" y="10"/>
                </a:cxn>
                <a:cxn ang="0">
                  <a:pos x="45" y="14"/>
                </a:cxn>
                <a:cxn ang="0">
                  <a:pos x="45" y="17"/>
                </a:cxn>
                <a:cxn ang="0">
                  <a:pos x="47" y="20"/>
                </a:cxn>
                <a:cxn ang="0">
                  <a:pos x="47" y="25"/>
                </a:cxn>
                <a:cxn ang="0">
                  <a:pos x="47" y="29"/>
                </a:cxn>
                <a:cxn ang="0">
                  <a:pos x="45" y="34"/>
                </a:cxn>
                <a:cxn ang="0">
                  <a:pos x="45" y="39"/>
                </a:cxn>
                <a:cxn ang="0">
                  <a:pos x="44" y="44"/>
                </a:cxn>
                <a:cxn ang="0">
                  <a:pos x="40" y="49"/>
                </a:cxn>
                <a:cxn ang="0">
                  <a:pos x="39" y="55"/>
                </a:cxn>
                <a:cxn ang="0">
                  <a:pos x="35" y="62"/>
                </a:cxn>
                <a:cxn ang="0">
                  <a:pos x="30" y="69"/>
                </a:cxn>
                <a:cxn ang="0">
                  <a:pos x="30" y="69"/>
                </a:cxn>
                <a:cxn ang="0">
                  <a:pos x="29" y="69"/>
                </a:cxn>
                <a:cxn ang="0">
                  <a:pos x="25" y="70"/>
                </a:cxn>
                <a:cxn ang="0">
                  <a:pos x="24" y="70"/>
                </a:cxn>
                <a:cxn ang="0">
                  <a:pos x="22" y="72"/>
                </a:cxn>
                <a:cxn ang="0">
                  <a:pos x="20" y="72"/>
                </a:cxn>
                <a:cxn ang="0">
                  <a:pos x="19" y="72"/>
                </a:cxn>
                <a:cxn ang="0">
                  <a:pos x="17" y="72"/>
                </a:cxn>
                <a:cxn ang="0">
                  <a:pos x="15" y="70"/>
                </a:cxn>
                <a:cxn ang="0">
                  <a:pos x="14" y="70"/>
                </a:cxn>
                <a:cxn ang="0">
                  <a:pos x="12" y="69"/>
                </a:cxn>
                <a:cxn ang="0">
                  <a:pos x="10" y="69"/>
                </a:cxn>
                <a:cxn ang="0">
                  <a:pos x="10" y="67"/>
                </a:cxn>
                <a:cxn ang="0">
                  <a:pos x="7" y="67"/>
                </a:cxn>
                <a:cxn ang="0">
                  <a:pos x="7" y="65"/>
                </a:cxn>
                <a:cxn ang="0">
                  <a:pos x="5" y="64"/>
                </a:cxn>
                <a:cxn ang="0">
                  <a:pos x="5" y="62"/>
                </a:cxn>
                <a:cxn ang="0">
                  <a:pos x="4" y="60"/>
                </a:cxn>
                <a:cxn ang="0">
                  <a:pos x="2" y="59"/>
                </a:cxn>
                <a:cxn ang="0">
                  <a:pos x="2" y="57"/>
                </a:cxn>
                <a:cxn ang="0">
                  <a:pos x="2" y="54"/>
                </a:cxn>
                <a:cxn ang="0">
                  <a:pos x="2" y="50"/>
                </a:cxn>
                <a:cxn ang="0">
                  <a:pos x="0" y="47"/>
                </a:cxn>
                <a:cxn ang="0">
                  <a:pos x="0" y="44"/>
                </a:cxn>
                <a:cxn ang="0">
                  <a:pos x="0" y="42"/>
                </a:cxn>
                <a:cxn ang="0">
                  <a:pos x="0" y="39"/>
                </a:cxn>
                <a:cxn ang="0">
                  <a:pos x="0" y="35"/>
                </a:cxn>
                <a:cxn ang="0">
                  <a:pos x="2" y="32"/>
                </a:cxn>
                <a:cxn ang="0">
                  <a:pos x="2" y="29"/>
                </a:cxn>
                <a:cxn ang="0">
                  <a:pos x="2" y="27"/>
                </a:cxn>
                <a:cxn ang="0">
                  <a:pos x="4" y="24"/>
                </a:cxn>
                <a:cxn ang="0">
                  <a:pos x="4" y="20"/>
                </a:cxn>
                <a:cxn ang="0">
                  <a:pos x="5" y="19"/>
                </a:cxn>
                <a:cxn ang="0">
                  <a:pos x="7" y="15"/>
                </a:cxn>
                <a:cxn ang="0">
                  <a:pos x="7" y="12"/>
                </a:cxn>
                <a:cxn ang="0">
                  <a:pos x="9" y="10"/>
                </a:cxn>
                <a:cxn ang="0">
                  <a:pos x="10" y="7"/>
                </a:cxn>
                <a:cxn ang="0">
                  <a:pos x="12" y="5"/>
                </a:cxn>
                <a:cxn ang="0">
                  <a:pos x="14" y="2"/>
                </a:cxn>
                <a:cxn ang="0">
                  <a:pos x="17" y="0"/>
                </a:cxn>
              </a:cxnLst>
              <a:rect l="0" t="0" r="r" b="b"/>
              <a:pathLst>
                <a:path w="47" h="72">
                  <a:moveTo>
                    <a:pt x="17" y="0"/>
                  </a:moveTo>
                  <a:lnTo>
                    <a:pt x="19" y="0"/>
                  </a:lnTo>
                  <a:lnTo>
                    <a:pt x="19" y="0"/>
                  </a:lnTo>
                  <a:lnTo>
                    <a:pt x="20" y="0"/>
                  </a:lnTo>
                  <a:lnTo>
                    <a:pt x="20" y="0"/>
                  </a:lnTo>
                  <a:lnTo>
                    <a:pt x="22" y="0"/>
                  </a:lnTo>
                  <a:lnTo>
                    <a:pt x="22" y="0"/>
                  </a:lnTo>
                  <a:lnTo>
                    <a:pt x="24" y="0"/>
                  </a:lnTo>
                  <a:lnTo>
                    <a:pt x="25" y="0"/>
                  </a:lnTo>
                  <a:lnTo>
                    <a:pt x="25" y="0"/>
                  </a:lnTo>
                  <a:lnTo>
                    <a:pt x="27" y="0"/>
                  </a:lnTo>
                  <a:lnTo>
                    <a:pt x="27" y="0"/>
                  </a:lnTo>
                  <a:lnTo>
                    <a:pt x="29" y="0"/>
                  </a:lnTo>
                  <a:lnTo>
                    <a:pt x="29" y="0"/>
                  </a:lnTo>
                  <a:lnTo>
                    <a:pt x="30" y="2"/>
                  </a:lnTo>
                  <a:lnTo>
                    <a:pt x="30" y="2"/>
                  </a:lnTo>
                  <a:lnTo>
                    <a:pt x="30" y="2"/>
                  </a:lnTo>
                  <a:lnTo>
                    <a:pt x="32" y="2"/>
                  </a:lnTo>
                  <a:lnTo>
                    <a:pt x="34" y="2"/>
                  </a:lnTo>
                  <a:lnTo>
                    <a:pt x="34" y="2"/>
                  </a:lnTo>
                  <a:lnTo>
                    <a:pt x="34" y="2"/>
                  </a:lnTo>
                  <a:lnTo>
                    <a:pt x="35" y="4"/>
                  </a:lnTo>
                  <a:lnTo>
                    <a:pt x="35" y="4"/>
                  </a:lnTo>
                  <a:lnTo>
                    <a:pt x="37" y="4"/>
                  </a:lnTo>
                  <a:lnTo>
                    <a:pt x="37" y="4"/>
                  </a:lnTo>
                  <a:lnTo>
                    <a:pt x="37" y="4"/>
                  </a:lnTo>
                  <a:lnTo>
                    <a:pt x="37" y="5"/>
                  </a:lnTo>
                  <a:lnTo>
                    <a:pt x="39" y="5"/>
                  </a:lnTo>
                  <a:lnTo>
                    <a:pt x="39" y="5"/>
                  </a:lnTo>
                  <a:lnTo>
                    <a:pt x="40" y="5"/>
                  </a:lnTo>
                  <a:lnTo>
                    <a:pt x="40" y="5"/>
                  </a:lnTo>
                  <a:lnTo>
                    <a:pt x="40" y="7"/>
                  </a:lnTo>
                  <a:lnTo>
                    <a:pt x="42" y="7"/>
                  </a:lnTo>
                  <a:lnTo>
                    <a:pt x="42" y="7"/>
                  </a:lnTo>
                  <a:lnTo>
                    <a:pt x="42" y="7"/>
                  </a:lnTo>
                  <a:lnTo>
                    <a:pt x="42" y="9"/>
                  </a:lnTo>
                  <a:lnTo>
                    <a:pt x="44" y="9"/>
                  </a:lnTo>
                  <a:lnTo>
                    <a:pt x="44" y="9"/>
                  </a:lnTo>
                  <a:lnTo>
                    <a:pt x="44" y="10"/>
                  </a:lnTo>
                  <a:lnTo>
                    <a:pt x="44" y="10"/>
                  </a:lnTo>
                  <a:lnTo>
                    <a:pt x="44" y="10"/>
                  </a:lnTo>
                  <a:lnTo>
                    <a:pt x="45" y="12"/>
                  </a:lnTo>
                  <a:lnTo>
                    <a:pt x="45" y="12"/>
                  </a:lnTo>
                  <a:lnTo>
                    <a:pt x="45" y="14"/>
                  </a:lnTo>
                  <a:lnTo>
                    <a:pt x="45" y="14"/>
                  </a:lnTo>
                  <a:lnTo>
                    <a:pt x="45" y="14"/>
                  </a:lnTo>
                  <a:lnTo>
                    <a:pt x="45" y="15"/>
                  </a:lnTo>
                  <a:lnTo>
                    <a:pt x="45" y="15"/>
                  </a:lnTo>
                  <a:lnTo>
                    <a:pt x="45" y="17"/>
                  </a:lnTo>
                  <a:lnTo>
                    <a:pt x="45" y="17"/>
                  </a:lnTo>
                  <a:lnTo>
                    <a:pt x="47" y="17"/>
                  </a:lnTo>
                  <a:lnTo>
                    <a:pt x="47" y="19"/>
                  </a:lnTo>
                  <a:lnTo>
                    <a:pt x="47" y="19"/>
                  </a:lnTo>
                  <a:lnTo>
                    <a:pt x="47" y="19"/>
                  </a:lnTo>
                  <a:lnTo>
                    <a:pt x="47" y="20"/>
                  </a:lnTo>
                  <a:lnTo>
                    <a:pt x="47" y="20"/>
                  </a:lnTo>
                  <a:lnTo>
                    <a:pt x="47" y="22"/>
                  </a:lnTo>
                  <a:lnTo>
                    <a:pt x="47" y="22"/>
                  </a:lnTo>
                  <a:lnTo>
                    <a:pt x="47" y="24"/>
                  </a:lnTo>
                  <a:lnTo>
                    <a:pt x="47" y="25"/>
                  </a:lnTo>
                  <a:lnTo>
                    <a:pt x="47" y="25"/>
                  </a:lnTo>
                  <a:lnTo>
                    <a:pt x="47" y="25"/>
                  </a:lnTo>
                  <a:lnTo>
                    <a:pt x="47" y="27"/>
                  </a:lnTo>
                  <a:lnTo>
                    <a:pt x="47" y="29"/>
                  </a:lnTo>
                  <a:lnTo>
                    <a:pt x="47" y="29"/>
                  </a:lnTo>
                  <a:lnTo>
                    <a:pt x="47" y="29"/>
                  </a:lnTo>
                  <a:lnTo>
                    <a:pt x="47" y="30"/>
                  </a:lnTo>
                  <a:lnTo>
                    <a:pt x="45" y="30"/>
                  </a:lnTo>
                  <a:lnTo>
                    <a:pt x="45" y="32"/>
                  </a:lnTo>
                  <a:lnTo>
                    <a:pt x="45" y="34"/>
                  </a:lnTo>
                  <a:lnTo>
                    <a:pt x="45" y="34"/>
                  </a:lnTo>
                  <a:lnTo>
                    <a:pt x="45" y="35"/>
                  </a:lnTo>
                  <a:lnTo>
                    <a:pt x="45" y="37"/>
                  </a:lnTo>
                  <a:lnTo>
                    <a:pt x="45" y="37"/>
                  </a:lnTo>
                  <a:lnTo>
                    <a:pt x="45" y="39"/>
                  </a:lnTo>
                  <a:lnTo>
                    <a:pt x="44" y="39"/>
                  </a:lnTo>
                  <a:lnTo>
                    <a:pt x="44" y="40"/>
                  </a:lnTo>
                  <a:lnTo>
                    <a:pt x="44" y="42"/>
                  </a:lnTo>
                  <a:lnTo>
                    <a:pt x="44" y="42"/>
                  </a:lnTo>
                  <a:lnTo>
                    <a:pt x="44" y="44"/>
                  </a:lnTo>
                  <a:lnTo>
                    <a:pt x="44" y="44"/>
                  </a:lnTo>
                  <a:lnTo>
                    <a:pt x="42" y="45"/>
                  </a:lnTo>
                  <a:lnTo>
                    <a:pt x="42" y="47"/>
                  </a:lnTo>
                  <a:lnTo>
                    <a:pt x="42" y="49"/>
                  </a:lnTo>
                  <a:lnTo>
                    <a:pt x="40" y="49"/>
                  </a:lnTo>
                  <a:lnTo>
                    <a:pt x="40" y="50"/>
                  </a:lnTo>
                  <a:lnTo>
                    <a:pt x="40" y="52"/>
                  </a:lnTo>
                  <a:lnTo>
                    <a:pt x="39" y="52"/>
                  </a:lnTo>
                  <a:lnTo>
                    <a:pt x="39" y="54"/>
                  </a:lnTo>
                  <a:lnTo>
                    <a:pt x="39" y="55"/>
                  </a:lnTo>
                  <a:lnTo>
                    <a:pt x="37" y="55"/>
                  </a:lnTo>
                  <a:lnTo>
                    <a:pt x="37" y="57"/>
                  </a:lnTo>
                  <a:lnTo>
                    <a:pt x="37" y="59"/>
                  </a:lnTo>
                  <a:lnTo>
                    <a:pt x="35" y="60"/>
                  </a:lnTo>
                  <a:lnTo>
                    <a:pt x="35" y="62"/>
                  </a:lnTo>
                  <a:lnTo>
                    <a:pt x="34" y="64"/>
                  </a:lnTo>
                  <a:lnTo>
                    <a:pt x="34" y="64"/>
                  </a:lnTo>
                  <a:lnTo>
                    <a:pt x="34" y="65"/>
                  </a:lnTo>
                  <a:lnTo>
                    <a:pt x="32" y="67"/>
                  </a:lnTo>
                  <a:lnTo>
                    <a:pt x="30" y="69"/>
                  </a:lnTo>
                  <a:lnTo>
                    <a:pt x="32" y="69"/>
                  </a:lnTo>
                  <a:lnTo>
                    <a:pt x="30" y="69"/>
                  </a:lnTo>
                  <a:lnTo>
                    <a:pt x="30" y="69"/>
                  </a:lnTo>
                  <a:lnTo>
                    <a:pt x="30" y="69"/>
                  </a:lnTo>
                  <a:lnTo>
                    <a:pt x="30" y="69"/>
                  </a:lnTo>
                  <a:lnTo>
                    <a:pt x="29" y="69"/>
                  </a:lnTo>
                  <a:lnTo>
                    <a:pt x="29" y="69"/>
                  </a:lnTo>
                  <a:lnTo>
                    <a:pt x="29" y="69"/>
                  </a:lnTo>
                  <a:lnTo>
                    <a:pt x="29" y="69"/>
                  </a:lnTo>
                  <a:lnTo>
                    <a:pt x="29" y="69"/>
                  </a:lnTo>
                  <a:lnTo>
                    <a:pt x="27" y="69"/>
                  </a:lnTo>
                  <a:lnTo>
                    <a:pt x="27" y="69"/>
                  </a:lnTo>
                  <a:lnTo>
                    <a:pt x="27" y="69"/>
                  </a:lnTo>
                  <a:lnTo>
                    <a:pt x="27" y="70"/>
                  </a:lnTo>
                  <a:lnTo>
                    <a:pt x="25" y="70"/>
                  </a:lnTo>
                  <a:lnTo>
                    <a:pt x="25" y="70"/>
                  </a:lnTo>
                  <a:lnTo>
                    <a:pt x="25" y="70"/>
                  </a:lnTo>
                  <a:lnTo>
                    <a:pt x="25" y="70"/>
                  </a:lnTo>
                  <a:lnTo>
                    <a:pt x="25" y="70"/>
                  </a:lnTo>
                  <a:lnTo>
                    <a:pt x="24" y="70"/>
                  </a:lnTo>
                  <a:lnTo>
                    <a:pt x="24" y="70"/>
                  </a:lnTo>
                  <a:lnTo>
                    <a:pt x="22" y="70"/>
                  </a:lnTo>
                  <a:lnTo>
                    <a:pt x="22" y="70"/>
                  </a:lnTo>
                  <a:lnTo>
                    <a:pt x="22" y="70"/>
                  </a:lnTo>
                  <a:lnTo>
                    <a:pt x="22" y="72"/>
                  </a:lnTo>
                  <a:lnTo>
                    <a:pt x="22" y="72"/>
                  </a:lnTo>
                  <a:lnTo>
                    <a:pt x="22" y="72"/>
                  </a:lnTo>
                  <a:lnTo>
                    <a:pt x="20" y="72"/>
                  </a:lnTo>
                  <a:lnTo>
                    <a:pt x="20" y="72"/>
                  </a:lnTo>
                  <a:lnTo>
                    <a:pt x="20" y="72"/>
                  </a:lnTo>
                  <a:lnTo>
                    <a:pt x="20" y="72"/>
                  </a:lnTo>
                  <a:lnTo>
                    <a:pt x="19" y="72"/>
                  </a:lnTo>
                  <a:lnTo>
                    <a:pt x="19" y="72"/>
                  </a:lnTo>
                  <a:lnTo>
                    <a:pt x="19" y="72"/>
                  </a:lnTo>
                  <a:lnTo>
                    <a:pt x="19" y="72"/>
                  </a:lnTo>
                  <a:lnTo>
                    <a:pt x="19" y="72"/>
                  </a:lnTo>
                  <a:lnTo>
                    <a:pt x="19" y="72"/>
                  </a:lnTo>
                  <a:lnTo>
                    <a:pt x="17" y="72"/>
                  </a:lnTo>
                  <a:lnTo>
                    <a:pt x="17" y="72"/>
                  </a:lnTo>
                  <a:lnTo>
                    <a:pt x="17" y="72"/>
                  </a:lnTo>
                  <a:lnTo>
                    <a:pt x="17" y="70"/>
                  </a:lnTo>
                  <a:lnTo>
                    <a:pt x="15" y="70"/>
                  </a:lnTo>
                  <a:lnTo>
                    <a:pt x="15" y="70"/>
                  </a:lnTo>
                  <a:lnTo>
                    <a:pt x="15" y="70"/>
                  </a:lnTo>
                  <a:lnTo>
                    <a:pt x="15" y="70"/>
                  </a:lnTo>
                  <a:lnTo>
                    <a:pt x="15" y="70"/>
                  </a:lnTo>
                  <a:lnTo>
                    <a:pt x="14" y="70"/>
                  </a:lnTo>
                  <a:lnTo>
                    <a:pt x="14" y="70"/>
                  </a:lnTo>
                  <a:lnTo>
                    <a:pt x="14" y="70"/>
                  </a:lnTo>
                  <a:lnTo>
                    <a:pt x="14" y="70"/>
                  </a:lnTo>
                  <a:lnTo>
                    <a:pt x="14" y="70"/>
                  </a:lnTo>
                  <a:lnTo>
                    <a:pt x="14" y="69"/>
                  </a:lnTo>
                  <a:lnTo>
                    <a:pt x="14" y="69"/>
                  </a:lnTo>
                  <a:lnTo>
                    <a:pt x="12" y="69"/>
                  </a:lnTo>
                  <a:lnTo>
                    <a:pt x="12" y="69"/>
                  </a:lnTo>
                  <a:lnTo>
                    <a:pt x="12" y="69"/>
                  </a:lnTo>
                  <a:lnTo>
                    <a:pt x="12" y="69"/>
                  </a:lnTo>
                  <a:lnTo>
                    <a:pt x="12" y="69"/>
                  </a:lnTo>
                  <a:lnTo>
                    <a:pt x="10" y="69"/>
                  </a:lnTo>
                  <a:lnTo>
                    <a:pt x="10" y="69"/>
                  </a:lnTo>
                  <a:lnTo>
                    <a:pt x="10" y="69"/>
                  </a:lnTo>
                  <a:lnTo>
                    <a:pt x="10" y="69"/>
                  </a:lnTo>
                  <a:lnTo>
                    <a:pt x="10" y="69"/>
                  </a:lnTo>
                  <a:lnTo>
                    <a:pt x="10" y="67"/>
                  </a:lnTo>
                  <a:lnTo>
                    <a:pt x="10" y="67"/>
                  </a:lnTo>
                  <a:lnTo>
                    <a:pt x="9" y="67"/>
                  </a:lnTo>
                  <a:lnTo>
                    <a:pt x="9" y="67"/>
                  </a:lnTo>
                  <a:lnTo>
                    <a:pt x="9" y="67"/>
                  </a:lnTo>
                  <a:lnTo>
                    <a:pt x="9" y="67"/>
                  </a:lnTo>
                  <a:lnTo>
                    <a:pt x="7" y="67"/>
                  </a:lnTo>
                  <a:lnTo>
                    <a:pt x="7" y="67"/>
                  </a:lnTo>
                  <a:lnTo>
                    <a:pt x="7" y="65"/>
                  </a:lnTo>
                  <a:lnTo>
                    <a:pt x="7" y="65"/>
                  </a:lnTo>
                  <a:lnTo>
                    <a:pt x="7" y="65"/>
                  </a:lnTo>
                  <a:lnTo>
                    <a:pt x="7" y="65"/>
                  </a:lnTo>
                  <a:lnTo>
                    <a:pt x="7" y="65"/>
                  </a:lnTo>
                  <a:lnTo>
                    <a:pt x="7" y="65"/>
                  </a:lnTo>
                  <a:lnTo>
                    <a:pt x="5" y="64"/>
                  </a:lnTo>
                  <a:lnTo>
                    <a:pt x="5" y="64"/>
                  </a:lnTo>
                  <a:lnTo>
                    <a:pt x="5" y="64"/>
                  </a:lnTo>
                  <a:lnTo>
                    <a:pt x="5" y="64"/>
                  </a:lnTo>
                  <a:lnTo>
                    <a:pt x="5" y="64"/>
                  </a:lnTo>
                  <a:lnTo>
                    <a:pt x="5" y="64"/>
                  </a:lnTo>
                  <a:lnTo>
                    <a:pt x="5" y="62"/>
                  </a:lnTo>
                  <a:lnTo>
                    <a:pt x="5" y="62"/>
                  </a:lnTo>
                  <a:lnTo>
                    <a:pt x="5" y="62"/>
                  </a:lnTo>
                  <a:lnTo>
                    <a:pt x="4" y="62"/>
                  </a:lnTo>
                  <a:lnTo>
                    <a:pt x="4" y="60"/>
                  </a:lnTo>
                  <a:lnTo>
                    <a:pt x="4" y="60"/>
                  </a:lnTo>
                  <a:lnTo>
                    <a:pt x="4" y="60"/>
                  </a:lnTo>
                  <a:lnTo>
                    <a:pt x="4" y="60"/>
                  </a:lnTo>
                  <a:lnTo>
                    <a:pt x="4" y="60"/>
                  </a:lnTo>
                  <a:lnTo>
                    <a:pt x="4" y="59"/>
                  </a:lnTo>
                  <a:lnTo>
                    <a:pt x="4" y="59"/>
                  </a:lnTo>
                  <a:lnTo>
                    <a:pt x="2" y="59"/>
                  </a:lnTo>
                  <a:lnTo>
                    <a:pt x="2" y="57"/>
                  </a:lnTo>
                  <a:lnTo>
                    <a:pt x="2" y="57"/>
                  </a:lnTo>
                  <a:lnTo>
                    <a:pt x="2" y="57"/>
                  </a:lnTo>
                  <a:lnTo>
                    <a:pt x="2" y="57"/>
                  </a:lnTo>
                  <a:lnTo>
                    <a:pt x="2" y="57"/>
                  </a:lnTo>
                  <a:lnTo>
                    <a:pt x="2" y="55"/>
                  </a:lnTo>
                  <a:lnTo>
                    <a:pt x="2" y="55"/>
                  </a:lnTo>
                  <a:lnTo>
                    <a:pt x="2" y="55"/>
                  </a:lnTo>
                  <a:lnTo>
                    <a:pt x="2" y="55"/>
                  </a:lnTo>
                  <a:lnTo>
                    <a:pt x="2" y="54"/>
                  </a:lnTo>
                  <a:lnTo>
                    <a:pt x="2" y="54"/>
                  </a:lnTo>
                  <a:lnTo>
                    <a:pt x="2" y="52"/>
                  </a:lnTo>
                  <a:lnTo>
                    <a:pt x="2" y="52"/>
                  </a:lnTo>
                  <a:lnTo>
                    <a:pt x="2" y="52"/>
                  </a:lnTo>
                  <a:lnTo>
                    <a:pt x="2" y="50"/>
                  </a:lnTo>
                  <a:lnTo>
                    <a:pt x="0" y="50"/>
                  </a:lnTo>
                  <a:lnTo>
                    <a:pt x="0" y="49"/>
                  </a:lnTo>
                  <a:lnTo>
                    <a:pt x="0" y="49"/>
                  </a:lnTo>
                  <a:lnTo>
                    <a:pt x="0" y="49"/>
                  </a:lnTo>
                  <a:lnTo>
                    <a:pt x="0" y="47"/>
                  </a:lnTo>
                  <a:lnTo>
                    <a:pt x="0" y="47"/>
                  </a:lnTo>
                  <a:lnTo>
                    <a:pt x="0" y="45"/>
                  </a:lnTo>
                  <a:lnTo>
                    <a:pt x="0" y="45"/>
                  </a:lnTo>
                  <a:lnTo>
                    <a:pt x="0" y="45"/>
                  </a:lnTo>
                  <a:lnTo>
                    <a:pt x="0" y="44"/>
                  </a:lnTo>
                  <a:lnTo>
                    <a:pt x="0" y="44"/>
                  </a:lnTo>
                  <a:lnTo>
                    <a:pt x="0" y="44"/>
                  </a:lnTo>
                  <a:lnTo>
                    <a:pt x="0" y="42"/>
                  </a:lnTo>
                  <a:lnTo>
                    <a:pt x="0" y="42"/>
                  </a:lnTo>
                  <a:lnTo>
                    <a:pt x="0" y="42"/>
                  </a:lnTo>
                  <a:lnTo>
                    <a:pt x="0" y="40"/>
                  </a:lnTo>
                  <a:lnTo>
                    <a:pt x="0" y="40"/>
                  </a:lnTo>
                  <a:lnTo>
                    <a:pt x="0" y="40"/>
                  </a:lnTo>
                  <a:lnTo>
                    <a:pt x="0" y="39"/>
                  </a:lnTo>
                  <a:lnTo>
                    <a:pt x="0" y="39"/>
                  </a:lnTo>
                  <a:lnTo>
                    <a:pt x="0" y="37"/>
                  </a:lnTo>
                  <a:lnTo>
                    <a:pt x="0" y="37"/>
                  </a:lnTo>
                  <a:lnTo>
                    <a:pt x="0" y="37"/>
                  </a:lnTo>
                  <a:lnTo>
                    <a:pt x="0" y="35"/>
                  </a:lnTo>
                  <a:lnTo>
                    <a:pt x="0" y="35"/>
                  </a:lnTo>
                  <a:lnTo>
                    <a:pt x="0" y="34"/>
                  </a:lnTo>
                  <a:lnTo>
                    <a:pt x="0" y="34"/>
                  </a:lnTo>
                  <a:lnTo>
                    <a:pt x="2" y="34"/>
                  </a:lnTo>
                  <a:lnTo>
                    <a:pt x="2" y="32"/>
                  </a:lnTo>
                  <a:lnTo>
                    <a:pt x="2" y="32"/>
                  </a:lnTo>
                  <a:lnTo>
                    <a:pt x="2" y="32"/>
                  </a:lnTo>
                  <a:lnTo>
                    <a:pt x="2" y="30"/>
                  </a:lnTo>
                  <a:lnTo>
                    <a:pt x="2" y="30"/>
                  </a:lnTo>
                  <a:lnTo>
                    <a:pt x="2" y="30"/>
                  </a:lnTo>
                  <a:lnTo>
                    <a:pt x="2" y="29"/>
                  </a:lnTo>
                  <a:lnTo>
                    <a:pt x="2" y="29"/>
                  </a:lnTo>
                  <a:lnTo>
                    <a:pt x="2" y="29"/>
                  </a:lnTo>
                  <a:lnTo>
                    <a:pt x="2" y="27"/>
                  </a:lnTo>
                  <a:lnTo>
                    <a:pt x="2" y="27"/>
                  </a:lnTo>
                  <a:lnTo>
                    <a:pt x="2" y="27"/>
                  </a:lnTo>
                  <a:lnTo>
                    <a:pt x="2" y="25"/>
                  </a:lnTo>
                  <a:lnTo>
                    <a:pt x="2" y="25"/>
                  </a:lnTo>
                  <a:lnTo>
                    <a:pt x="2" y="25"/>
                  </a:lnTo>
                  <a:lnTo>
                    <a:pt x="4" y="24"/>
                  </a:lnTo>
                  <a:lnTo>
                    <a:pt x="4" y="24"/>
                  </a:lnTo>
                  <a:lnTo>
                    <a:pt x="4" y="22"/>
                  </a:lnTo>
                  <a:lnTo>
                    <a:pt x="4" y="22"/>
                  </a:lnTo>
                  <a:lnTo>
                    <a:pt x="4" y="22"/>
                  </a:lnTo>
                  <a:lnTo>
                    <a:pt x="4" y="20"/>
                  </a:lnTo>
                  <a:lnTo>
                    <a:pt x="4" y="20"/>
                  </a:lnTo>
                  <a:lnTo>
                    <a:pt x="4" y="20"/>
                  </a:lnTo>
                  <a:lnTo>
                    <a:pt x="5" y="19"/>
                  </a:lnTo>
                  <a:lnTo>
                    <a:pt x="5" y="19"/>
                  </a:lnTo>
                  <a:lnTo>
                    <a:pt x="5" y="19"/>
                  </a:lnTo>
                  <a:lnTo>
                    <a:pt x="5" y="19"/>
                  </a:lnTo>
                  <a:lnTo>
                    <a:pt x="5" y="17"/>
                  </a:lnTo>
                  <a:lnTo>
                    <a:pt x="5" y="17"/>
                  </a:lnTo>
                  <a:lnTo>
                    <a:pt x="5" y="17"/>
                  </a:lnTo>
                  <a:lnTo>
                    <a:pt x="5" y="15"/>
                  </a:lnTo>
                  <a:lnTo>
                    <a:pt x="7" y="15"/>
                  </a:lnTo>
                  <a:lnTo>
                    <a:pt x="7" y="15"/>
                  </a:lnTo>
                  <a:lnTo>
                    <a:pt x="7" y="14"/>
                  </a:lnTo>
                  <a:lnTo>
                    <a:pt x="7" y="14"/>
                  </a:lnTo>
                  <a:lnTo>
                    <a:pt x="7" y="14"/>
                  </a:lnTo>
                  <a:lnTo>
                    <a:pt x="7" y="12"/>
                  </a:lnTo>
                  <a:lnTo>
                    <a:pt x="7" y="12"/>
                  </a:lnTo>
                  <a:lnTo>
                    <a:pt x="9" y="10"/>
                  </a:lnTo>
                  <a:lnTo>
                    <a:pt x="9" y="10"/>
                  </a:lnTo>
                  <a:lnTo>
                    <a:pt x="9" y="10"/>
                  </a:lnTo>
                  <a:lnTo>
                    <a:pt x="9" y="10"/>
                  </a:lnTo>
                  <a:lnTo>
                    <a:pt x="10" y="9"/>
                  </a:lnTo>
                  <a:lnTo>
                    <a:pt x="10" y="9"/>
                  </a:lnTo>
                  <a:lnTo>
                    <a:pt x="10" y="9"/>
                  </a:lnTo>
                  <a:lnTo>
                    <a:pt x="10" y="7"/>
                  </a:lnTo>
                  <a:lnTo>
                    <a:pt x="10" y="7"/>
                  </a:lnTo>
                  <a:lnTo>
                    <a:pt x="10" y="7"/>
                  </a:lnTo>
                  <a:lnTo>
                    <a:pt x="12" y="5"/>
                  </a:lnTo>
                  <a:lnTo>
                    <a:pt x="12" y="5"/>
                  </a:lnTo>
                  <a:lnTo>
                    <a:pt x="12" y="5"/>
                  </a:lnTo>
                  <a:lnTo>
                    <a:pt x="12" y="5"/>
                  </a:lnTo>
                  <a:lnTo>
                    <a:pt x="14" y="4"/>
                  </a:lnTo>
                  <a:lnTo>
                    <a:pt x="14" y="4"/>
                  </a:lnTo>
                  <a:lnTo>
                    <a:pt x="14" y="4"/>
                  </a:lnTo>
                  <a:lnTo>
                    <a:pt x="14" y="2"/>
                  </a:lnTo>
                  <a:lnTo>
                    <a:pt x="14" y="2"/>
                  </a:lnTo>
                  <a:lnTo>
                    <a:pt x="15" y="2"/>
                  </a:lnTo>
                  <a:lnTo>
                    <a:pt x="15" y="2"/>
                  </a:lnTo>
                  <a:lnTo>
                    <a:pt x="15" y="0"/>
                  </a:lnTo>
                  <a:lnTo>
                    <a:pt x="17" y="0"/>
                  </a:lnTo>
                  <a:lnTo>
                    <a:pt x="17" y="0"/>
                  </a:lnTo>
                  <a:lnTo>
                    <a:pt x="17" y="0"/>
                  </a:lnTo>
                  <a:close/>
                </a:path>
              </a:pathLst>
            </a:custGeom>
            <a:solidFill>
              <a:srgbClr val="94310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589" name="Freeform 21"/>
            <p:cNvSpPr>
              <a:spLocks/>
            </p:cNvSpPr>
            <p:nvPr/>
          </p:nvSpPr>
          <p:spPr bwMode="auto">
            <a:xfrm>
              <a:off x="2894" y="2181"/>
              <a:ext cx="48" cy="60"/>
            </a:xfrm>
            <a:custGeom>
              <a:avLst/>
              <a:gdLst/>
              <a:ahLst/>
              <a:cxnLst>
                <a:cxn ang="0">
                  <a:pos x="38" y="5"/>
                </a:cxn>
                <a:cxn ang="0">
                  <a:pos x="40" y="8"/>
                </a:cxn>
                <a:cxn ang="0">
                  <a:pos x="42" y="10"/>
                </a:cxn>
                <a:cxn ang="0">
                  <a:pos x="43" y="13"/>
                </a:cxn>
                <a:cxn ang="0">
                  <a:pos x="45" y="15"/>
                </a:cxn>
                <a:cxn ang="0">
                  <a:pos x="45" y="18"/>
                </a:cxn>
                <a:cxn ang="0">
                  <a:pos x="47" y="22"/>
                </a:cxn>
                <a:cxn ang="0">
                  <a:pos x="47" y="23"/>
                </a:cxn>
                <a:cxn ang="0">
                  <a:pos x="47" y="25"/>
                </a:cxn>
                <a:cxn ang="0">
                  <a:pos x="47" y="28"/>
                </a:cxn>
                <a:cxn ang="0">
                  <a:pos x="48" y="32"/>
                </a:cxn>
                <a:cxn ang="0">
                  <a:pos x="47" y="33"/>
                </a:cxn>
                <a:cxn ang="0">
                  <a:pos x="47" y="37"/>
                </a:cxn>
                <a:cxn ang="0">
                  <a:pos x="47" y="38"/>
                </a:cxn>
                <a:cxn ang="0">
                  <a:pos x="47" y="42"/>
                </a:cxn>
                <a:cxn ang="0">
                  <a:pos x="45" y="45"/>
                </a:cxn>
                <a:cxn ang="0">
                  <a:pos x="45" y="47"/>
                </a:cxn>
                <a:cxn ang="0">
                  <a:pos x="43" y="50"/>
                </a:cxn>
                <a:cxn ang="0">
                  <a:pos x="42" y="52"/>
                </a:cxn>
                <a:cxn ang="0">
                  <a:pos x="40" y="55"/>
                </a:cxn>
                <a:cxn ang="0">
                  <a:pos x="38" y="57"/>
                </a:cxn>
                <a:cxn ang="0">
                  <a:pos x="37" y="57"/>
                </a:cxn>
                <a:cxn ang="0">
                  <a:pos x="35" y="58"/>
                </a:cxn>
                <a:cxn ang="0">
                  <a:pos x="33" y="58"/>
                </a:cxn>
                <a:cxn ang="0">
                  <a:pos x="32" y="60"/>
                </a:cxn>
                <a:cxn ang="0">
                  <a:pos x="30" y="60"/>
                </a:cxn>
                <a:cxn ang="0">
                  <a:pos x="28" y="60"/>
                </a:cxn>
                <a:cxn ang="0">
                  <a:pos x="27" y="60"/>
                </a:cxn>
                <a:cxn ang="0">
                  <a:pos x="23" y="60"/>
                </a:cxn>
                <a:cxn ang="0">
                  <a:pos x="22" y="60"/>
                </a:cxn>
                <a:cxn ang="0">
                  <a:pos x="20" y="60"/>
                </a:cxn>
                <a:cxn ang="0">
                  <a:pos x="18" y="60"/>
                </a:cxn>
                <a:cxn ang="0">
                  <a:pos x="15" y="58"/>
                </a:cxn>
                <a:cxn ang="0">
                  <a:pos x="13" y="57"/>
                </a:cxn>
                <a:cxn ang="0">
                  <a:pos x="12" y="57"/>
                </a:cxn>
                <a:cxn ang="0">
                  <a:pos x="10" y="55"/>
                </a:cxn>
                <a:cxn ang="0">
                  <a:pos x="7" y="55"/>
                </a:cxn>
                <a:cxn ang="0">
                  <a:pos x="5" y="53"/>
                </a:cxn>
                <a:cxn ang="0">
                  <a:pos x="3" y="52"/>
                </a:cxn>
                <a:cxn ang="0">
                  <a:pos x="0" y="48"/>
                </a:cxn>
                <a:cxn ang="0">
                  <a:pos x="0" y="43"/>
                </a:cxn>
                <a:cxn ang="0">
                  <a:pos x="2" y="38"/>
                </a:cxn>
                <a:cxn ang="0">
                  <a:pos x="2" y="32"/>
                </a:cxn>
                <a:cxn ang="0">
                  <a:pos x="3" y="27"/>
                </a:cxn>
                <a:cxn ang="0">
                  <a:pos x="5" y="22"/>
                </a:cxn>
                <a:cxn ang="0">
                  <a:pos x="5" y="18"/>
                </a:cxn>
                <a:cxn ang="0">
                  <a:pos x="7" y="15"/>
                </a:cxn>
                <a:cxn ang="0">
                  <a:pos x="8" y="12"/>
                </a:cxn>
                <a:cxn ang="0">
                  <a:pos x="10" y="8"/>
                </a:cxn>
                <a:cxn ang="0">
                  <a:pos x="12" y="5"/>
                </a:cxn>
                <a:cxn ang="0">
                  <a:pos x="13" y="3"/>
                </a:cxn>
                <a:cxn ang="0">
                  <a:pos x="15" y="2"/>
                </a:cxn>
                <a:cxn ang="0">
                  <a:pos x="18" y="0"/>
                </a:cxn>
                <a:cxn ang="0">
                  <a:pos x="20" y="0"/>
                </a:cxn>
                <a:cxn ang="0">
                  <a:pos x="23" y="0"/>
                </a:cxn>
                <a:cxn ang="0">
                  <a:pos x="25" y="0"/>
                </a:cxn>
                <a:cxn ang="0">
                  <a:pos x="28" y="0"/>
                </a:cxn>
                <a:cxn ang="0">
                  <a:pos x="32" y="0"/>
                </a:cxn>
                <a:cxn ang="0">
                  <a:pos x="35" y="2"/>
                </a:cxn>
                <a:cxn ang="0">
                  <a:pos x="38" y="3"/>
                </a:cxn>
              </a:cxnLst>
              <a:rect l="0" t="0" r="r" b="b"/>
              <a:pathLst>
                <a:path w="48" h="60">
                  <a:moveTo>
                    <a:pt x="37" y="3"/>
                  </a:moveTo>
                  <a:lnTo>
                    <a:pt x="38" y="3"/>
                  </a:lnTo>
                  <a:lnTo>
                    <a:pt x="38" y="5"/>
                  </a:lnTo>
                  <a:lnTo>
                    <a:pt x="38" y="5"/>
                  </a:lnTo>
                  <a:lnTo>
                    <a:pt x="38" y="5"/>
                  </a:lnTo>
                  <a:lnTo>
                    <a:pt x="38" y="7"/>
                  </a:lnTo>
                  <a:lnTo>
                    <a:pt x="40" y="7"/>
                  </a:lnTo>
                  <a:lnTo>
                    <a:pt x="40" y="7"/>
                  </a:lnTo>
                  <a:lnTo>
                    <a:pt x="40" y="7"/>
                  </a:lnTo>
                  <a:lnTo>
                    <a:pt x="40" y="8"/>
                  </a:lnTo>
                  <a:lnTo>
                    <a:pt x="42" y="8"/>
                  </a:lnTo>
                  <a:lnTo>
                    <a:pt x="42" y="8"/>
                  </a:lnTo>
                  <a:lnTo>
                    <a:pt x="42" y="10"/>
                  </a:lnTo>
                  <a:lnTo>
                    <a:pt x="42" y="10"/>
                  </a:lnTo>
                  <a:lnTo>
                    <a:pt x="42" y="10"/>
                  </a:lnTo>
                  <a:lnTo>
                    <a:pt x="43" y="12"/>
                  </a:lnTo>
                  <a:lnTo>
                    <a:pt x="43" y="12"/>
                  </a:lnTo>
                  <a:lnTo>
                    <a:pt x="43" y="12"/>
                  </a:lnTo>
                  <a:lnTo>
                    <a:pt x="43" y="13"/>
                  </a:lnTo>
                  <a:lnTo>
                    <a:pt x="43" y="13"/>
                  </a:lnTo>
                  <a:lnTo>
                    <a:pt x="43" y="13"/>
                  </a:lnTo>
                  <a:lnTo>
                    <a:pt x="43" y="13"/>
                  </a:lnTo>
                  <a:lnTo>
                    <a:pt x="43" y="15"/>
                  </a:lnTo>
                  <a:lnTo>
                    <a:pt x="45" y="15"/>
                  </a:lnTo>
                  <a:lnTo>
                    <a:pt x="45" y="15"/>
                  </a:lnTo>
                  <a:lnTo>
                    <a:pt x="45" y="17"/>
                  </a:lnTo>
                  <a:lnTo>
                    <a:pt x="45" y="17"/>
                  </a:lnTo>
                  <a:lnTo>
                    <a:pt x="45" y="17"/>
                  </a:lnTo>
                  <a:lnTo>
                    <a:pt x="45" y="17"/>
                  </a:lnTo>
                  <a:lnTo>
                    <a:pt x="45" y="18"/>
                  </a:lnTo>
                  <a:lnTo>
                    <a:pt x="47" y="18"/>
                  </a:lnTo>
                  <a:lnTo>
                    <a:pt x="47" y="18"/>
                  </a:lnTo>
                  <a:lnTo>
                    <a:pt x="47" y="20"/>
                  </a:lnTo>
                  <a:lnTo>
                    <a:pt x="47" y="20"/>
                  </a:lnTo>
                  <a:lnTo>
                    <a:pt x="47" y="22"/>
                  </a:lnTo>
                  <a:lnTo>
                    <a:pt x="47" y="22"/>
                  </a:lnTo>
                  <a:lnTo>
                    <a:pt x="47" y="22"/>
                  </a:lnTo>
                  <a:lnTo>
                    <a:pt x="47" y="22"/>
                  </a:lnTo>
                  <a:lnTo>
                    <a:pt x="47" y="23"/>
                  </a:lnTo>
                  <a:lnTo>
                    <a:pt x="47" y="23"/>
                  </a:lnTo>
                  <a:lnTo>
                    <a:pt x="47" y="23"/>
                  </a:lnTo>
                  <a:lnTo>
                    <a:pt x="47" y="25"/>
                  </a:lnTo>
                  <a:lnTo>
                    <a:pt x="47" y="25"/>
                  </a:lnTo>
                  <a:lnTo>
                    <a:pt x="47" y="25"/>
                  </a:lnTo>
                  <a:lnTo>
                    <a:pt x="47" y="25"/>
                  </a:lnTo>
                  <a:lnTo>
                    <a:pt x="47" y="27"/>
                  </a:lnTo>
                  <a:lnTo>
                    <a:pt x="47" y="27"/>
                  </a:lnTo>
                  <a:lnTo>
                    <a:pt x="47" y="27"/>
                  </a:lnTo>
                  <a:lnTo>
                    <a:pt x="47" y="28"/>
                  </a:lnTo>
                  <a:lnTo>
                    <a:pt x="47" y="28"/>
                  </a:lnTo>
                  <a:lnTo>
                    <a:pt x="48" y="28"/>
                  </a:lnTo>
                  <a:lnTo>
                    <a:pt x="48" y="30"/>
                  </a:lnTo>
                  <a:lnTo>
                    <a:pt x="48" y="30"/>
                  </a:lnTo>
                  <a:lnTo>
                    <a:pt x="48" y="30"/>
                  </a:lnTo>
                  <a:lnTo>
                    <a:pt x="48" y="32"/>
                  </a:lnTo>
                  <a:lnTo>
                    <a:pt x="48" y="32"/>
                  </a:lnTo>
                  <a:lnTo>
                    <a:pt x="48" y="32"/>
                  </a:lnTo>
                  <a:lnTo>
                    <a:pt x="48" y="33"/>
                  </a:lnTo>
                  <a:lnTo>
                    <a:pt x="48" y="33"/>
                  </a:lnTo>
                  <a:lnTo>
                    <a:pt x="47" y="33"/>
                  </a:lnTo>
                  <a:lnTo>
                    <a:pt x="47" y="33"/>
                  </a:lnTo>
                  <a:lnTo>
                    <a:pt x="47" y="35"/>
                  </a:lnTo>
                  <a:lnTo>
                    <a:pt x="47" y="35"/>
                  </a:lnTo>
                  <a:lnTo>
                    <a:pt x="47" y="35"/>
                  </a:lnTo>
                  <a:lnTo>
                    <a:pt x="47" y="37"/>
                  </a:lnTo>
                  <a:lnTo>
                    <a:pt x="47" y="37"/>
                  </a:lnTo>
                  <a:lnTo>
                    <a:pt x="47" y="37"/>
                  </a:lnTo>
                  <a:lnTo>
                    <a:pt x="47" y="38"/>
                  </a:lnTo>
                  <a:lnTo>
                    <a:pt x="47" y="38"/>
                  </a:lnTo>
                  <a:lnTo>
                    <a:pt x="47" y="38"/>
                  </a:lnTo>
                  <a:lnTo>
                    <a:pt x="47" y="40"/>
                  </a:lnTo>
                  <a:lnTo>
                    <a:pt x="47" y="40"/>
                  </a:lnTo>
                  <a:lnTo>
                    <a:pt x="47" y="40"/>
                  </a:lnTo>
                  <a:lnTo>
                    <a:pt x="47" y="42"/>
                  </a:lnTo>
                  <a:lnTo>
                    <a:pt x="47" y="42"/>
                  </a:lnTo>
                  <a:lnTo>
                    <a:pt x="47" y="42"/>
                  </a:lnTo>
                  <a:lnTo>
                    <a:pt x="47" y="42"/>
                  </a:lnTo>
                  <a:lnTo>
                    <a:pt x="47" y="43"/>
                  </a:lnTo>
                  <a:lnTo>
                    <a:pt x="45" y="43"/>
                  </a:lnTo>
                  <a:lnTo>
                    <a:pt x="45" y="45"/>
                  </a:lnTo>
                  <a:lnTo>
                    <a:pt x="45" y="45"/>
                  </a:lnTo>
                  <a:lnTo>
                    <a:pt x="45" y="45"/>
                  </a:lnTo>
                  <a:lnTo>
                    <a:pt x="45" y="45"/>
                  </a:lnTo>
                  <a:lnTo>
                    <a:pt x="45" y="47"/>
                  </a:lnTo>
                  <a:lnTo>
                    <a:pt x="45" y="47"/>
                  </a:lnTo>
                  <a:lnTo>
                    <a:pt x="43" y="47"/>
                  </a:lnTo>
                  <a:lnTo>
                    <a:pt x="43" y="48"/>
                  </a:lnTo>
                  <a:lnTo>
                    <a:pt x="43" y="48"/>
                  </a:lnTo>
                  <a:lnTo>
                    <a:pt x="43" y="48"/>
                  </a:lnTo>
                  <a:lnTo>
                    <a:pt x="43" y="50"/>
                  </a:lnTo>
                  <a:lnTo>
                    <a:pt x="43" y="50"/>
                  </a:lnTo>
                  <a:lnTo>
                    <a:pt x="43" y="52"/>
                  </a:lnTo>
                  <a:lnTo>
                    <a:pt x="43" y="52"/>
                  </a:lnTo>
                  <a:lnTo>
                    <a:pt x="42" y="52"/>
                  </a:lnTo>
                  <a:lnTo>
                    <a:pt x="42" y="52"/>
                  </a:lnTo>
                  <a:lnTo>
                    <a:pt x="42" y="53"/>
                  </a:lnTo>
                  <a:lnTo>
                    <a:pt x="42" y="53"/>
                  </a:lnTo>
                  <a:lnTo>
                    <a:pt x="42" y="53"/>
                  </a:lnTo>
                  <a:lnTo>
                    <a:pt x="40" y="55"/>
                  </a:lnTo>
                  <a:lnTo>
                    <a:pt x="40" y="55"/>
                  </a:lnTo>
                  <a:lnTo>
                    <a:pt x="40" y="55"/>
                  </a:lnTo>
                  <a:lnTo>
                    <a:pt x="40" y="55"/>
                  </a:lnTo>
                  <a:lnTo>
                    <a:pt x="40" y="55"/>
                  </a:lnTo>
                  <a:lnTo>
                    <a:pt x="38" y="55"/>
                  </a:lnTo>
                  <a:lnTo>
                    <a:pt x="38" y="57"/>
                  </a:lnTo>
                  <a:lnTo>
                    <a:pt x="38" y="57"/>
                  </a:lnTo>
                  <a:lnTo>
                    <a:pt x="38" y="57"/>
                  </a:lnTo>
                  <a:lnTo>
                    <a:pt x="38" y="57"/>
                  </a:lnTo>
                  <a:lnTo>
                    <a:pt x="38" y="57"/>
                  </a:lnTo>
                  <a:lnTo>
                    <a:pt x="37" y="57"/>
                  </a:lnTo>
                  <a:lnTo>
                    <a:pt x="37" y="57"/>
                  </a:lnTo>
                  <a:lnTo>
                    <a:pt x="37" y="57"/>
                  </a:lnTo>
                  <a:lnTo>
                    <a:pt x="37" y="57"/>
                  </a:lnTo>
                  <a:lnTo>
                    <a:pt x="35" y="58"/>
                  </a:lnTo>
                  <a:lnTo>
                    <a:pt x="35" y="58"/>
                  </a:lnTo>
                  <a:lnTo>
                    <a:pt x="35" y="58"/>
                  </a:lnTo>
                  <a:lnTo>
                    <a:pt x="35" y="58"/>
                  </a:lnTo>
                  <a:lnTo>
                    <a:pt x="35" y="58"/>
                  </a:lnTo>
                  <a:lnTo>
                    <a:pt x="33" y="58"/>
                  </a:lnTo>
                  <a:lnTo>
                    <a:pt x="33" y="58"/>
                  </a:lnTo>
                  <a:lnTo>
                    <a:pt x="33" y="58"/>
                  </a:lnTo>
                  <a:lnTo>
                    <a:pt x="33" y="58"/>
                  </a:lnTo>
                  <a:lnTo>
                    <a:pt x="32" y="58"/>
                  </a:lnTo>
                  <a:lnTo>
                    <a:pt x="32" y="60"/>
                  </a:lnTo>
                  <a:lnTo>
                    <a:pt x="32" y="60"/>
                  </a:lnTo>
                  <a:lnTo>
                    <a:pt x="32" y="60"/>
                  </a:lnTo>
                  <a:lnTo>
                    <a:pt x="30" y="60"/>
                  </a:lnTo>
                  <a:lnTo>
                    <a:pt x="30" y="60"/>
                  </a:lnTo>
                  <a:lnTo>
                    <a:pt x="30" y="60"/>
                  </a:lnTo>
                  <a:lnTo>
                    <a:pt x="30" y="60"/>
                  </a:lnTo>
                  <a:lnTo>
                    <a:pt x="28" y="60"/>
                  </a:lnTo>
                  <a:lnTo>
                    <a:pt x="28" y="60"/>
                  </a:lnTo>
                  <a:lnTo>
                    <a:pt x="28" y="60"/>
                  </a:lnTo>
                  <a:lnTo>
                    <a:pt x="28" y="60"/>
                  </a:lnTo>
                  <a:lnTo>
                    <a:pt x="28" y="60"/>
                  </a:lnTo>
                  <a:lnTo>
                    <a:pt x="27" y="60"/>
                  </a:lnTo>
                  <a:lnTo>
                    <a:pt x="27" y="60"/>
                  </a:lnTo>
                  <a:lnTo>
                    <a:pt x="27" y="60"/>
                  </a:lnTo>
                  <a:lnTo>
                    <a:pt x="27" y="60"/>
                  </a:lnTo>
                  <a:lnTo>
                    <a:pt x="27" y="60"/>
                  </a:lnTo>
                  <a:lnTo>
                    <a:pt x="25" y="60"/>
                  </a:lnTo>
                  <a:lnTo>
                    <a:pt x="25" y="60"/>
                  </a:lnTo>
                  <a:lnTo>
                    <a:pt x="25" y="60"/>
                  </a:lnTo>
                  <a:lnTo>
                    <a:pt x="25" y="60"/>
                  </a:lnTo>
                  <a:lnTo>
                    <a:pt x="23" y="60"/>
                  </a:lnTo>
                  <a:lnTo>
                    <a:pt x="23" y="60"/>
                  </a:lnTo>
                  <a:lnTo>
                    <a:pt x="23" y="60"/>
                  </a:lnTo>
                  <a:lnTo>
                    <a:pt x="23" y="60"/>
                  </a:lnTo>
                  <a:lnTo>
                    <a:pt x="22" y="60"/>
                  </a:lnTo>
                  <a:lnTo>
                    <a:pt x="22" y="60"/>
                  </a:lnTo>
                  <a:lnTo>
                    <a:pt x="22" y="60"/>
                  </a:lnTo>
                  <a:lnTo>
                    <a:pt x="20" y="60"/>
                  </a:lnTo>
                  <a:lnTo>
                    <a:pt x="20" y="60"/>
                  </a:lnTo>
                  <a:lnTo>
                    <a:pt x="20" y="60"/>
                  </a:lnTo>
                  <a:lnTo>
                    <a:pt x="20" y="60"/>
                  </a:lnTo>
                  <a:lnTo>
                    <a:pt x="20" y="60"/>
                  </a:lnTo>
                  <a:lnTo>
                    <a:pt x="18" y="60"/>
                  </a:lnTo>
                  <a:lnTo>
                    <a:pt x="18" y="60"/>
                  </a:lnTo>
                  <a:lnTo>
                    <a:pt x="18" y="60"/>
                  </a:lnTo>
                  <a:lnTo>
                    <a:pt x="18" y="60"/>
                  </a:lnTo>
                  <a:lnTo>
                    <a:pt x="17" y="58"/>
                  </a:lnTo>
                  <a:lnTo>
                    <a:pt x="17" y="58"/>
                  </a:lnTo>
                  <a:lnTo>
                    <a:pt x="17" y="58"/>
                  </a:lnTo>
                  <a:lnTo>
                    <a:pt x="15" y="58"/>
                  </a:lnTo>
                  <a:lnTo>
                    <a:pt x="15" y="58"/>
                  </a:lnTo>
                  <a:lnTo>
                    <a:pt x="15" y="58"/>
                  </a:lnTo>
                  <a:lnTo>
                    <a:pt x="15" y="58"/>
                  </a:lnTo>
                  <a:lnTo>
                    <a:pt x="15" y="58"/>
                  </a:lnTo>
                  <a:lnTo>
                    <a:pt x="13" y="58"/>
                  </a:lnTo>
                  <a:lnTo>
                    <a:pt x="13" y="57"/>
                  </a:lnTo>
                  <a:lnTo>
                    <a:pt x="13" y="57"/>
                  </a:lnTo>
                  <a:lnTo>
                    <a:pt x="12" y="57"/>
                  </a:lnTo>
                  <a:lnTo>
                    <a:pt x="12" y="57"/>
                  </a:lnTo>
                  <a:lnTo>
                    <a:pt x="12" y="57"/>
                  </a:lnTo>
                  <a:lnTo>
                    <a:pt x="12" y="57"/>
                  </a:lnTo>
                  <a:lnTo>
                    <a:pt x="12" y="57"/>
                  </a:lnTo>
                  <a:lnTo>
                    <a:pt x="10" y="57"/>
                  </a:lnTo>
                  <a:lnTo>
                    <a:pt x="10" y="57"/>
                  </a:lnTo>
                  <a:lnTo>
                    <a:pt x="10" y="55"/>
                  </a:lnTo>
                  <a:lnTo>
                    <a:pt x="10" y="55"/>
                  </a:lnTo>
                  <a:lnTo>
                    <a:pt x="8" y="55"/>
                  </a:lnTo>
                  <a:lnTo>
                    <a:pt x="8" y="55"/>
                  </a:lnTo>
                  <a:lnTo>
                    <a:pt x="8" y="55"/>
                  </a:lnTo>
                  <a:lnTo>
                    <a:pt x="7" y="55"/>
                  </a:lnTo>
                  <a:lnTo>
                    <a:pt x="7" y="55"/>
                  </a:lnTo>
                  <a:lnTo>
                    <a:pt x="7" y="53"/>
                  </a:lnTo>
                  <a:lnTo>
                    <a:pt x="5" y="53"/>
                  </a:lnTo>
                  <a:lnTo>
                    <a:pt x="5" y="53"/>
                  </a:lnTo>
                  <a:lnTo>
                    <a:pt x="5" y="53"/>
                  </a:lnTo>
                  <a:lnTo>
                    <a:pt x="5" y="53"/>
                  </a:lnTo>
                  <a:lnTo>
                    <a:pt x="5" y="52"/>
                  </a:lnTo>
                  <a:lnTo>
                    <a:pt x="3" y="52"/>
                  </a:lnTo>
                  <a:lnTo>
                    <a:pt x="3" y="52"/>
                  </a:lnTo>
                  <a:lnTo>
                    <a:pt x="3" y="52"/>
                  </a:lnTo>
                  <a:lnTo>
                    <a:pt x="3" y="52"/>
                  </a:lnTo>
                  <a:lnTo>
                    <a:pt x="2" y="52"/>
                  </a:lnTo>
                  <a:lnTo>
                    <a:pt x="2" y="50"/>
                  </a:lnTo>
                  <a:lnTo>
                    <a:pt x="2" y="50"/>
                  </a:lnTo>
                  <a:lnTo>
                    <a:pt x="0" y="48"/>
                  </a:lnTo>
                  <a:lnTo>
                    <a:pt x="0" y="48"/>
                  </a:lnTo>
                  <a:lnTo>
                    <a:pt x="0" y="48"/>
                  </a:lnTo>
                  <a:lnTo>
                    <a:pt x="0" y="48"/>
                  </a:lnTo>
                  <a:lnTo>
                    <a:pt x="0" y="47"/>
                  </a:lnTo>
                  <a:lnTo>
                    <a:pt x="0" y="45"/>
                  </a:lnTo>
                  <a:lnTo>
                    <a:pt x="0" y="43"/>
                  </a:lnTo>
                  <a:lnTo>
                    <a:pt x="2" y="43"/>
                  </a:lnTo>
                  <a:lnTo>
                    <a:pt x="2" y="42"/>
                  </a:lnTo>
                  <a:lnTo>
                    <a:pt x="2" y="40"/>
                  </a:lnTo>
                  <a:lnTo>
                    <a:pt x="2" y="38"/>
                  </a:lnTo>
                  <a:lnTo>
                    <a:pt x="2" y="38"/>
                  </a:lnTo>
                  <a:lnTo>
                    <a:pt x="2" y="37"/>
                  </a:lnTo>
                  <a:lnTo>
                    <a:pt x="2" y="35"/>
                  </a:lnTo>
                  <a:lnTo>
                    <a:pt x="2" y="35"/>
                  </a:lnTo>
                  <a:lnTo>
                    <a:pt x="2" y="33"/>
                  </a:lnTo>
                  <a:lnTo>
                    <a:pt x="2" y="32"/>
                  </a:lnTo>
                  <a:lnTo>
                    <a:pt x="3" y="32"/>
                  </a:lnTo>
                  <a:lnTo>
                    <a:pt x="3" y="30"/>
                  </a:lnTo>
                  <a:lnTo>
                    <a:pt x="3" y="28"/>
                  </a:lnTo>
                  <a:lnTo>
                    <a:pt x="3" y="28"/>
                  </a:lnTo>
                  <a:lnTo>
                    <a:pt x="3" y="27"/>
                  </a:lnTo>
                  <a:lnTo>
                    <a:pt x="3" y="27"/>
                  </a:lnTo>
                  <a:lnTo>
                    <a:pt x="3" y="25"/>
                  </a:lnTo>
                  <a:lnTo>
                    <a:pt x="3" y="25"/>
                  </a:lnTo>
                  <a:lnTo>
                    <a:pt x="3" y="23"/>
                  </a:lnTo>
                  <a:lnTo>
                    <a:pt x="5" y="22"/>
                  </a:lnTo>
                  <a:lnTo>
                    <a:pt x="5" y="22"/>
                  </a:lnTo>
                  <a:lnTo>
                    <a:pt x="5" y="22"/>
                  </a:lnTo>
                  <a:lnTo>
                    <a:pt x="5" y="20"/>
                  </a:lnTo>
                  <a:lnTo>
                    <a:pt x="5" y="18"/>
                  </a:lnTo>
                  <a:lnTo>
                    <a:pt x="5" y="18"/>
                  </a:lnTo>
                  <a:lnTo>
                    <a:pt x="5" y="17"/>
                  </a:lnTo>
                  <a:lnTo>
                    <a:pt x="5" y="17"/>
                  </a:lnTo>
                  <a:lnTo>
                    <a:pt x="7" y="17"/>
                  </a:lnTo>
                  <a:lnTo>
                    <a:pt x="7" y="15"/>
                  </a:lnTo>
                  <a:lnTo>
                    <a:pt x="7" y="15"/>
                  </a:lnTo>
                  <a:lnTo>
                    <a:pt x="7" y="13"/>
                  </a:lnTo>
                  <a:lnTo>
                    <a:pt x="7" y="13"/>
                  </a:lnTo>
                  <a:lnTo>
                    <a:pt x="8" y="12"/>
                  </a:lnTo>
                  <a:lnTo>
                    <a:pt x="8" y="12"/>
                  </a:lnTo>
                  <a:lnTo>
                    <a:pt x="8" y="12"/>
                  </a:lnTo>
                  <a:lnTo>
                    <a:pt x="8" y="10"/>
                  </a:lnTo>
                  <a:lnTo>
                    <a:pt x="8" y="10"/>
                  </a:lnTo>
                  <a:lnTo>
                    <a:pt x="10" y="8"/>
                  </a:lnTo>
                  <a:lnTo>
                    <a:pt x="10" y="8"/>
                  </a:lnTo>
                  <a:lnTo>
                    <a:pt x="10" y="8"/>
                  </a:lnTo>
                  <a:lnTo>
                    <a:pt x="10" y="7"/>
                  </a:lnTo>
                  <a:lnTo>
                    <a:pt x="12" y="7"/>
                  </a:lnTo>
                  <a:lnTo>
                    <a:pt x="12" y="7"/>
                  </a:lnTo>
                  <a:lnTo>
                    <a:pt x="12" y="5"/>
                  </a:lnTo>
                  <a:lnTo>
                    <a:pt x="12" y="5"/>
                  </a:lnTo>
                  <a:lnTo>
                    <a:pt x="12" y="5"/>
                  </a:lnTo>
                  <a:lnTo>
                    <a:pt x="12" y="3"/>
                  </a:lnTo>
                  <a:lnTo>
                    <a:pt x="13" y="3"/>
                  </a:lnTo>
                  <a:lnTo>
                    <a:pt x="13" y="3"/>
                  </a:lnTo>
                  <a:lnTo>
                    <a:pt x="13" y="3"/>
                  </a:lnTo>
                  <a:lnTo>
                    <a:pt x="15" y="3"/>
                  </a:lnTo>
                  <a:lnTo>
                    <a:pt x="15" y="2"/>
                  </a:lnTo>
                  <a:lnTo>
                    <a:pt x="15" y="2"/>
                  </a:lnTo>
                  <a:lnTo>
                    <a:pt x="15" y="2"/>
                  </a:lnTo>
                  <a:lnTo>
                    <a:pt x="15" y="2"/>
                  </a:lnTo>
                  <a:lnTo>
                    <a:pt x="17" y="2"/>
                  </a:lnTo>
                  <a:lnTo>
                    <a:pt x="17" y="2"/>
                  </a:lnTo>
                  <a:lnTo>
                    <a:pt x="17" y="2"/>
                  </a:lnTo>
                  <a:lnTo>
                    <a:pt x="18" y="0"/>
                  </a:lnTo>
                  <a:lnTo>
                    <a:pt x="18" y="0"/>
                  </a:lnTo>
                  <a:lnTo>
                    <a:pt x="18" y="0"/>
                  </a:lnTo>
                  <a:lnTo>
                    <a:pt x="18" y="0"/>
                  </a:lnTo>
                  <a:lnTo>
                    <a:pt x="20" y="0"/>
                  </a:lnTo>
                  <a:lnTo>
                    <a:pt x="20" y="0"/>
                  </a:lnTo>
                  <a:lnTo>
                    <a:pt x="20" y="0"/>
                  </a:lnTo>
                  <a:lnTo>
                    <a:pt x="20" y="0"/>
                  </a:lnTo>
                  <a:lnTo>
                    <a:pt x="22" y="0"/>
                  </a:lnTo>
                  <a:lnTo>
                    <a:pt x="22" y="0"/>
                  </a:lnTo>
                  <a:lnTo>
                    <a:pt x="22" y="0"/>
                  </a:lnTo>
                  <a:lnTo>
                    <a:pt x="23" y="0"/>
                  </a:lnTo>
                  <a:lnTo>
                    <a:pt x="23" y="0"/>
                  </a:lnTo>
                  <a:lnTo>
                    <a:pt x="23" y="0"/>
                  </a:lnTo>
                  <a:lnTo>
                    <a:pt x="25" y="0"/>
                  </a:lnTo>
                  <a:lnTo>
                    <a:pt x="25" y="0"/>
                  </a:lnTo>
                  <a:lnTo>
                    <a:pt x="25" y="0"/>
                  </a:lnTo>
                  <a:lnTo>
                    <a:pt x="27" y="0"/>
                  </a:lnTo>
                  <a:lnTo>
                    <a:pt x="27" y="0"/>
                  </a:lnTo>
                  <a:lnTo>
                    <a:pt x="27" y="0"/>
                  </a:lnTo>
                  <a:lnTo>
                    <a:pt x="28" y="0"/>
                  </a:lnTo>
                  <a:lnTo>
                    <a:pt x="28" y="0"/>
                  </a:lnTo>
                  <a:lnTo>
                    <a:pt x="28" y="0"/>
                  </a:lnTo>
                  <a:lnTo>
                    <a:pt x="28" y="0"/>
                  </a:lnTo>
                  <a:lnTo>
                    <a:pt x="30" y="0"/>
                  </a:lnTo>
                  <a:lnTo>
                    <a:pt x="30" y="0"/>
                  </a:lnTo>
                  <a:lnTo>
                    <a:pt x="32" y="0"/>
                  </a:lnTo>
                  <a:lnTo>
                    <a:pt x="32" y="2"/>
                  </a:lnTo>
                  <a:lnTo>
                    <a:pt x="32" y="2"/>
                  </a:lnTo>
                  <a:lnTo>
                    <a:pt x="33" y="2"/>
                  </a:lnTo>
                  <a:lnTo>
                    <a:pt x="33" y="2"/>
                  </a:lnTo>
                  <a:lnTo>
                    <a:pt x="35" y="2"/>
                  </a:lnTo>
                  <a:lnTo>
                    <a:pt x="35" y="2"/>
                  </a:lnTo>
                  <a:lnTo>
                    <a:pt x="35" y="2"/>
                  </a:lnTo>
                  <a:lnTo>
                    <a:pt x="37" y="3"/>
                  </a:lnTo>
                  <a:lnTo>
                    <a:pt x="37" y="3"/>
                  </a:lnTo>
                  <a:lnTo>
                    <a:pt x="38" y="3"/>
                  </a:lnTo>
                  <a:lnTo>
                    <a:pt x="38" y="3"/>
                  </a:lnTo>
                  <a:lnTo>
                    <a:pt x="37" y="3"/>
                  </a:lnTo>
                  <a:close/>
                </a:path>
              </a:pathLst>
            </a:custGeom>
            <a:solidFill>
              <a:srgbClr val="94310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590" name="Freeform 22"/>
            <p:cNvSpPr>
              <a:spLocks/>
            </p:cNvSpPr>
            <p:nvPr/>
          </p:nvSpPr>
          <p:spPr bwMode="auto">
            <a:xfrm>
              <a:off x="2945" y="2211"/>
              <a:ext cx="42" cy="57"/>
            </a:xfrm>
            <a:custGeom>
              <a:avLst/>
              <a:gdLst/>
              <a:ahLst/>
              <a:cxnLst>
                <a:cxn ang="0">
                  <a:pos x="39" y="3"/>
                </a:cxn>
                <a:cxn ang="0">
                  <a:pos x="39" y="7"/>
                </a:cxn>
                <a:cxn ang="0">
                  <a:pos x="40" y="10"/>
                </a:cxn>
                <a:cxn ang="0">
                  <a:pos x="40" y="12"/>
                </a:cxn>
                <a:cxn ang="0">
                  <a:pos x="42" y="15"/>
                </a:cxn>
                <a:cxn ang="0">
                  <a:pos x="42" y="18"/>
                </a:cxn>
                <a:cxn ang="0">
                  <a:pos x="42" y="22"/>
                </a:cxn>
                <a:cxn ang="0">
                  <a:pos x="42" y="23"/>
                </a:cxn>
                <a:cxn ang="0">
                  <a:pos x="42" y="27"/>
                </a:cxn>
                <a:cxn ang="0">
                  <a:pos x="42" y="30"/>
                </a:cxn>
                <a:cxn ang="0">
                  <a:pos x="40" y="32"/>
                </a:cxn>
                <a:cxn ang="0">
                  <a:pos x="40" y="35"/>
                </a:cxn>
                <a:cxn ang="0">
                  <a:pos x="39" y="37"/>
                </a:cxn>
                <a:cxn ang="0">
                  <a:pos x="39" y="40"/>
                </a:cxn>
                <a:cxn ang="0">
                  <a:pos x="37" y="42"/>
                </a:cxn>
                <a:cxn ang="0">
                  <a:pos x="35" y="45"/>
                </a:cxn>
                <a:cxn ang="0">
                  <a:pos x="34" y="48"/>
                </a:cxn>
                <a:cxn ang="0">
                  <a:pos x="32" y="50"/>
                </a:cxn>
                <a:cxn ang="0">
                  <a:pos x="30" y="52"/>
                </a:cxn>
                <a:cxn ang="0">
                  <a:pos x="27" y="55"/>
                </a:cxn>
                <a:cxn ang="0">
                  <a:pos x="27" y="55"/>
                </a:cxn>
                <a:cxn ang="0">
                  <a:pos x="27" y="55"/>
                </a:cxn>
                <a:cxn ang="0">
                  <a:pos x="25" y="55"/>
                </a:cxn>
                <a:cxn ang="0">
                  <a:pos x="25" y="57"/>
                </a:cxn>
                <a:cxn ang="0">
                  <a:pos x="24" y="57"/>
                </a:cxn>
                <a:cxn ang="0">
                  <a:pos x="24" y="57"/>
                </a:cxn>
                <a:cxn ang="0">
                  <a:pos x="22" y="57"/>
                </a:cxn>
                <a:cxn ang="0">
                  <a:pos x="20" y="57"/>
                </a:cxn>
                <a:cxn ang="0">
                  <a:pos x="19" y="57"/>
                </a:cxn>
                <a:cxn ang="0">
                  <a:pos x="19" y="57"/>
                </a:cxn>
                <a:cxn ang="0">
                  <a:pos x="17" y="55"/>
                </a:cxn>
                <a:cxn ang="0">
                  <a:pos x="15" y="55"/>
                </a:cxn>
                <a:cxn ang="0">
                  <a:pos x="14" y="55"/>
                </a:cxn>
                <a:cxn ang="0">
                  <a:pos x="12" y="55"/>
                </a:cxn>
                <a:cxn ang="0">
                  <a:pos x="10" y="53"/>
                </a:cxn>
                <a:cxn ang="0">
                  <a:pos x="9" y="53"/>
                </a:cxn>
                <a:cxn ang="0">
                  <a:pos x="7" y="53"/>
                </a:cxn>
                <a:cxn ang="0">
                  <a:pos x="5" y="52"/>
                </a:cxn>
                <a:cxn ang="0">
                  <a:pos x="4" y="50"/>
                </a:cxn>
                <a:cxn ang="0">
                  <a:pos x="0" y="50"/>
                </a:cxn>
                <a:cxn ang="0">
                  <a:pos x="0" y="45"/>
                </a:cxn>
                <a:cxn ang="0">
                  <a:pos x="0" y="40"/>
                </a:cxn>
                <a:cxn ang="0">
                  <a:pos x="2" y="35"/>
                </a:cxn>
                <a:cxn ang="0">
                  <a:pos x="2" y="30"/>
                </a:cxn>
                <a:cxn ang="0">
                  <a:pos x="2" y="25"/>
                </a:cxn>
                <a:cxn ang="0">
                  <a:pos x="4" y="22"/>
                </a:cxn>
                <a:cxn ang="0">
                  <a:pos x="5" y="17"/>
                </a:cxn>
                <a:cxn ang="0">
                  <a:pos x="5" y="13"/>
                </a:cxn>
                <a:cxn ang="0">
                  <a:pos x="7" y="10"/>
                </a:cxn>
                <a:cxn ang="0">
                  <a:pos x="10" y="8"/>
                </a:cxn>
                <a:cxn ang="0">
                  <a:pos x="10" y="5"/>
                </a:cxn>
                <a:cxn ang="0">
                  <a:pos x="14" y="3"/>
                </a:cxn>
                <a:cxn ang="0">
                  <a:pos x="15" y="2"/>
                </a:cxn>
                <a:cxn ang="0">
                  <a:pos x="19" y="0"/>
                </a:cxn>
                <a:cxn ang="0">
                  <a:pos x="20" y="0"/>
                </a:cxn>
                <a:cxn ang="0">
                  <a:pos x="24" y="0"/>
                </a:cxn>
                <a:cxn ang="0">
                  <a:pos x="27" y="0"/>
                </a:cxn>
                <a:cxn ang="0">
                  <a:pos x="30" y="0"/>
                </a:cxn>
                <a:cxn ang="0">
                  <a:pos x="34" y="0"/>
                </a:cxn>
                <a:cxn ang="0">
                  <a:pos x="37" y="2"/>
                </a:cxn>
              </a:cxnLst>
              <a:rect l="0" t="0" r="r" b="b"/>
              <a:pathLst>
                <a:path w="42" h="57">
                  <a:moveTo>
                    <a:pt x="37" y="2"/>
                  </a:moveTo>
                  <a:lnTo>
                    <a:pt x="37" y="2"/>
                  </a:lnTo>
                  <a:lnTo>
                    <a:pt x="37" y="3"/>
                  </a:lnTo>
                  <a:lnTo>
                    <a:pt x="37" y="3"/>
                  </a:lnTo>
                  <a:lnTo>
                    <a:pt x="39" y="3"/>
                  </a:lnTo>
                  <a:lnTo>
                    <a:pt x="39" y="5"/>
                  </a:lnTo>
                  <a:lnTo>
                    <a:pt x="39" y="5"/>
                  </a:lnTo>
                  <a:lnTo>
                    <a:pt x="39" y="5"/>
                  </a:lnTo>
                  <a:lnTo>
                    <a:pt x="39" y="7"/>
                  </a:lnTo>
                  <a:lnTo>
                    <a:pt x="39" y="7"/>
                  </a:lnTo>
                  <a:lnTo>
                    <a:pt x="39" y="7"/>
                  </a:lnTo>
                  <a:lnTo>
                    <a:pt x="39" y="8"/>
                  </a:lnTo>
                  <a:lnTo>
                    <a:pt x="39" y="8"/>
                  </a:lnTo>
                  <a:lnTo>
                    <a:pt x="40" y="8"/>
                  </a:lnTo>
                  <a:lnTo>
                    <a:pt x="40" y="10"/>
                  </a:lnTo>
                  <a:lnTo>
                    <a:pt x="40" y="10"/>
                  </a:lnTo>
                  <a:lnTo>
                    <a:pt x="40" y="12"/>
                  </a:lnTo>
                  <a:lnTo>
                    <a:pt x="40" y="12"/>
                  </a:lnTo>
                  <a:lnTo>
                    <a:pt x="40" y="12"/>
                  </a:lnTo>
                  <a:lnTo>
                    <a:pt x="40" y="12"/>
                  </a:lnTo>
                  <a:lnTo>
                    <a:pt x="40" y="13"/>
                  </a:lnTo>
                  <a:lnTo>
                    <a:pt x="40" y="13"/>
                  </a:lnTo>
                  <a:lnTo>
                    <a:pt x="42" y="15"/>
                  </a:lnTo>
                  <a:lnTo>
                    <a:pt x="42" y="15"/>
                  </a:lnTo>
                  <a:lnTo>
                    <a:pt x="42" y="15"/>
                  </a:lnTo>
                  <a:lnTo>
                    <a:pt x="42" y="15"/>
                  </a:lnTo>
                  <a:lnTo>
                    <a:pt x="42" y="17"/>
                  </a:lnTo>
                  <a:lnTo>
                    <a:pt x="42" y="17"/>
                  </a:lnTo>
                  <a:lnTo>
                    <a:pt x="42" y="18"/>
                  </a:lnTo>
                  <a:lnTo>
                    <a:pt x="42" y="18"/>
                  </a:lnTo>
                  <a:lnTo>
                    <a:pt x="42" y="18"/>
                  </a:lnTo>
                  <a:lnTo>
                    <a:pt x="42" y="20"/>
                  </a:lnTo>
                  <a:lnTo>
                    <a:pt x="42" y="20"/>
                  </a:lnTo>
                  <a:lnTo>
                    <a:pt x="42" y="20"/>
                  </a:lnTo>
                  <a:lnTo>
                    <a:pt x="42" y="22"/>
                  </a:lnTo>
                  <a:lnTo>
                    <a:pt x="42" y="22"/>
                  </a:lnTo>
                  <a:lnTo>
                    <a:pt x="42" y="22"/>
                  </a:lnTo>
                  <a:lnTo>
                    <a:pt x="42" y="23"/>
                  </a:lnTo>
                  <a:lnTo>
                    <a:pt x="42" y="23"/>
                  </a:lnTo>
                  <a:lnTo>
                    <a:pt x="42" y="23"/>
                  </a:lnTo>
                  <a:lnTo>
                    <a:pt x="42" y="25"/>
                  </a:lnTo>
                  <a:lnTo>
                    <a:pt x="42" y="25"/>
                  </a:lnTo>
                  <a:lnTo>
                    <a:pt x="42" y="25"/>
                  </a:lnTo>
                  <a:lnTo>
                    <a:pt x="42" y="27"/>
                  </a:lnTo>
                  <a:lnTo>
                    <a:pt x="42" y="27"/>
                  </a:lnTo>
                  <a:lnTo>
                    <a:pt x="42" y="27"/>
                  </a:lnTo>
                  <a:lnTo>
                    <a:pt x="42" y="27"/>
                  </a:lnTo>
                  <a:lnTo>
                    <a:pt x="42" y="28"/>
                  </a:lnTo>
                  <a:lnTo>
                    <a:pt x="42" y="28"/>
                  </a:lnTo>
                  <a:lnTo>
                    <a:pt x="42" y="30"/>
                  </a:lnTo>
                  <a:lnTo>
                    <a:pt x="42" y="30"/>
                  </a:lnTo>
                  <a:lnTo>
                    <a:pt x="42" y="30"/>
                  </a:lnTo>
                  <a:lnTo>
                    <a:pt x="42" y="30"/>
                  </a:lnTo>
                  <a:lnTo>
                    <a:pt x="42" y="32"/>
                  </a:lnTo>
                  <a:lnTo>
                    <a:pt x="40" y="32"/>
                  </a:lnTo>
                  <a:lnTo>
                    <a:pt x="40" y="33"/>
                  </a:lnTo>
                  <a:lnTo>
                    <a:pt x="40" y="33"/>
                  </a:lnTo>
                  <a:lnTo>
                    <a:pt x="40" y="33"/>
                  </a:lnTo>
                  <a:lnTo>
                    <a:pt x="40" y="33"/>
                  </a:lnTo>
                  <a:lnTo>
                    <a:pt x="40" y="35"/>
                  </a:lnTo>
                  <a:lnTo>
                    <a:pt x="40" y="35"/>
                  </a:lnTo>
                  <a:lnTo>
                    <a:pt x="40" y="35"/>
                  </a:lnTo>
                  <a:lnTo>
                    <a:pt x="40" y="37"/>
                  </a:lnTo>
                  <a:lnTo>
                    <a:pt x="40" y="37"/>
                  </a:lnTo>
                  <a:lnTo>
                    <a:pt x="39" y="37"/>
                  </a:lnTo>
                  <a:lnTo>
                    <a:pt x="39" y="38"/>
                  </a:lnTo>
                  <a:lnTo>
                    <a:pt x="39" y="38"/>
                  </a:lnTo>
                  <a:lnTo>
                    <a:pt x="39" y="38"/>
                  </a:lnTo>
                  <a:lnTo>
                    <a:pt x="39" y="38"/>
                  </a:lnTo>
                  <a:lnTo>
                    <a:pt x="39" y="40"/>
                  </a:lnTo>
                  <a:lnTo>
                    <a:pt x="39" y="40"/>
                  </a:lnTo>
                  <a:lnTo>
                    <a:pt x="39" y="42"/>
                  </a:lnTo>
                  <a:lnTo>
                    <a:pt x="37" y="42"/>
                  </a:lnTo>
                  <a:lnTo>
                    <a:pt x="37" y="42"/>
                  </a:lnTo>
                  <a:lnTo>
                    <a:pt x="37" y="42"/>
                  </a:lnTo>
                  <a:lnTo>
                    <a:pt x="37" y="43"/>
                  </a:lnTo>
                  <a:lnTo>
                    <a:pt x="37" y="43"/>
                  </a:lnTo>
                  <a:lnTo>
                    <a:pt x="37" y="43"/>
                  </a:lnTo>
                  <a:lnTo>
                    <a:pt x="35" y="45"/>
                  </a:lnTo>
                  <a:lnTo>
                    <a:pt x="35" y="45"/>
                  </a:lnTo>
                  <a:lnTo>
                    <a:pt x="35" y="45"/>
                  </a:lnTo>
                  <a:lnTo>
                    <a:pt x="35" y="45"/>
                  </a:lnTo>
                  <a:lnTo>
                    <a:pt x="34" y="47"/>
                  </a:lnTo>
                  <a:lnTo>
                    <a:pt x="34" y="47"/>
                  </a:lnTo>
                  <a:lnTo>
                    <a:pt x="34" y="48"/>
                  </a:lnTo>
                  <a:lnTo>
                    <a:pt x="34" y="48"/>
                  </a:lnTo>
                  <a:lnTo>
                    <a:pt x="34" y="48"/>
                  </a:lnTo>
                  <a:lnTo>
                    <a:pt x="34" y="48"/>
                  </a:lnTo>
                  <a:lnTo>
                    <a:pt x="32" y="50"/>
                  </a:lnTo>
                  <a:lnTo>
                    <a:pt x="32" y="50"/>
                  </a:lnTo>
                  <a:lnTo>
                    <a:pt x="32" y="50"/>
                  </a:lnTo>
                  <a:lnTo>
                    <a:pt x="32" y="50"/>
                  </a:lnTo>
                  <a:lnTo>
                    <a:pt x="30" y="52"/>
                  </a:lnTo>
                  <a:lnTo>
                    <a:pt x="30" y="52"/>
                  </a:lnTo>
                  <a:lnTo>
                    <a:pt x="30" y="52"/>
                  </a:lnTo>
                  <a:lnTo>
                    <a:pt x="30" y="53"/>
                  </a:lnTo>
                  <a:lnTo>
                    <a:pt x="29" y="53"/>
                  </a:lnTo>
                  <a:lnTo>
                    <a:pt x="29" y="53"/>
                  </a:lnTo>
                  <a:lnTo>
                    <a:pt x="27" y="53"/>
                  </a:lnTo>
                  <a:lnTo>
                    <a:pt x="27" y="55"/>
                  </a:lnTo>
                  <a:lnTo>
                    <a:pt x="27" y="55"/>
                  </a:lnTo>
                  <a:lnTo>
                    <a:pt x="27" y="55"/>
                  </a:lnTo>
                  <a:lnTo>
                    <a:pt x="27" y="55"/>
                  </a:lnTo>
                  <a:lnTo>
                    <a:pt x="27" y="55"/>
                  </a:lnTo>
                  <a:lnTo>
                    <a:pt x="27" y="55"/>
                  </a:lnTo>
                  <a:lnTo>
                    <a:pt x="27" y="55"/>
                  </a:lnTo>
                  <a:lnTo>
                    <a:pt x="27" y="55"/>
                  </a:lnTo>
                  <a:lnTo>
                    <a:pt x="27" y="55"/>
                  </a:lnTo>
                  <a:lnTo>
                    <a:pt x="27" y="55"/>
                  </a:lnTo>
                  <a:lnTo>
                    <a:pt x="27" y="55"/>
                  </a:lnTo>
                  <a:lnTo>
                    <a:pt x="27" y="55"/>
                  </a:lnTo>
                  <a:lnTo>
                    <a:pt x="27" y="55"/>
                  </a:lnTo>
                  <a:lnTo>
                    <a:pt x="25" y="55"/>
                  </a:lnTo>
                  <a:lnTo>
                    <a:pt x="25" y="55"/>
                  </a:lnTo>
                  <a:lnTo>
                    <a:pt x="25" y="55"/>
                  </a:lnTo>
                  <a:lnTo>
                    <a:pt x="25" y="55"/>
                  </a:lnTo>
                  <a:lnTo>
                    <a:pt x="25" y="55"/>
                  </a:lnTo>
                  <a:lnTo>
                    <a:pt x="25" y="55"/>
                  </a:lnTo>
                  <a:lnTo>
                    <a:pt x="25" y="55"/>
                  </a:lnTo>
                  <a:lnTo>
                    <a:pt x="25" y="57"/>
                  </a:lnTo>
                  <a:lnTo>
                    <a:pt x="25" y="57"/>
                  </a:lnTo>
                  <a:lnTo>
                    <a:pt x="24" y="57"/>
                  </a:lnTo>
                  <a:lnTo>
                    <a:pt x="24" y="57"/>
                  </a:lnTo>
                  <a:lnTo>
                    <a:pt x="24" y="57"/>
                  </a:lnTo>
                  <a:lnTo>
                    <a:pt x="24" y="57"/>
                  </a:lnTo>
                  <a:lnTo>
                    <a:pt x="24" y="57"/>
                  </a:lnTo>
                  <a:lnTo>
                    <a:pt x="24" y="57"/>
                  </a:lnTo>
                  <a:lnTo>
                    <a:pt x="24" y="57"/>
                  </a:lnTo>
                  <a:lnTo>
                    <a:pt x="24" y="57"/>
                  </a:lnTo>
                  <a:lnTo>
                    <a:pt x="24" y="57"/>
                  </a:lnTo>
                  <a:lnTo>
                    <a:pt x="24" y="57"/>
                  </a:lnTo>
                  <a:lnTo>
                    <a:pt x="22" y="57"/>
                  </a:lnTo>
                  <a:lnTo>
                    <a:pt x="22" y="57"/>
                  </a:lnTo>
                  <a:lnTo>
                    <a:pt x="22" y="57"/>
                  </a:lnTo>
                  <a:lnTo>
                    <a:pt x="22" y="57"/>
                  </a:lnTo>
                  <a:lnTo>
                    <a:pt x="22" y="57"/>
                  </a:lnTo>
                  <a:lnTo>
                    <a:pt x="22" y="57"/>
                  </a:lnTo>
                  <a:lnTo>
                    <a:pt x="22" y="57"/>
                  </a:lnTo>
                  <a:lnTo>
                    <a:pt x="20" y="57"/>
                  </a:lnTo>
                  <a:lnTo>
                    <a:pt x="20" y="57"/>
                  </a:lnTo>
                  <a:lnTo>
                    <a:pt x="20" y="57"/>
                  </a:lnTo>
                  <a:lnTo>
                    <a:pt x="20" y="57"/>
                  </a:lnTo>
                  <a:lnTo>
                    <a:pt x="20" y="57"/>
                  </a:lnTo>
                  <a:lnTo>
                    <a:pt x="20" y="57"/>
                  </a:lnTo>
                  <a:lnTo>
                    <a:pt x="19" y="57"/>
                  </a:lnTo>
                  <a:lnTo>
                    <a:pt x="19" y="57"/>
                  </a:lnTo>
                  <a:lnTo>
                    <a:pt x="19" y="57"/>
                  </a:lnTo>
                  <a:lnTo>
                    <a:pt x="19" y="57"/>
                  </a:lnTo>
                  <a:lnTo>
                    <a:pt x="19" y="57"/>
                  </a:lnTo>
                  <a:lnTo>
                    <a:pt x="19" y="57"/>
                  </a:lnTo>
                  <a:lnTo>
                    <a:pt x="19" y="57"/>
                  </a:lnTo>
                  <a:lnTo>
                    <a:pt x="19" y="57"/>
                  </a:lnTo>
                  <a:lnTo>
                    <a:pt x="17" y="55"/>
                  </a:lnTo>
                  <a:lnTo>
                    <a:pt x="17" y="55"/>
                  </a:lnTo>
                  <a:lnTo>
                    <a:pt x="17" y="55"/>
                  </a:lnTo>
                  <a:lnTo>
                    <a:pt x="17" y="55"/>
                  </a:lnTo>
                  <a:lnTo>
                    <a:pt x="17" y="55"/>
                  </a:lnTo>
                  <a:lnTo>
                    <a:pt x="15" y="55"/>
                  </a:lnTo>
                  <a:lnTo>
                    <a:pt x="15" y="55"/>
                  </a:lnTo>
                  <a:lnTo>
                    <a:pt x="15" y="55"/>
                  </a:lnTo>
                  <a:lnTo>
                    <a:pt x="15" y="55"/>
                  </a:lnTo>
                  <a:lnTo>
                    <a:pt x="15" y="55"/>
                  </a:lnTo>
                  <a:lnTo>
                    <a:pt x="14" y="55"/>
                  </a:lnTo>
                  <a:lnTo>
                    <a:pt x="14" y="55"/>
                  </a:lnTo>
                  <a:lnTo>
                    <a:pt x="14" y="55"/>
                  </a:lnTo>
                  <a:lnTo>
                    <a:pt x="14" y="55"/>
                  </a:lnTo>
                  <a:lnTo>
                    <a:pt x="12" y="55"/>
                  </a:lnTo>
                  <a:lnTo>
                    <a:pt x="12" y="55"/>
                  </a:lnTo>
                  <a:lnTo>
                    <a:pt x="12" y="55"/>
                  </a:lnTo>
                  <a:lnTo>
                    <a:pt x="12" y="55"/>
                  </a:lnTo>
                  <a:lnTo>
                    <a:pt x="12" y="55"/>
                  </a:lnTo>
                  <a:lnTo>
                    <a:pt x="12" y="53"/>
                  </a:lnTo>
                  <a:lnTo>
                    <a:pt x="10" y="53"/>
                  </a:lnTo>
                  <a:lnTo>
                    <a:pt x="10" y="53"/>
                  </a:lnTo>
                  <a:lnTo>
                    <a:pt x="10" y="53"/>
                  </a:lnTo>
                  <a:lnTo>
                    <a:pt x="10" y="53"/>
                  </a:lnTo>
                  <a:lnTo>
                    <a:pt x="10" y="53"/>
                  </a:lnTo>
                  <a:lnTo>
                    <a:pt x="10" y="53"/>
                  </a:lnTo>
                  <a:lnTo>
                    <a:pt x="9" y="53"/>
                  </a:lnTo>
                  <a:lnTo>
                    <a:pt x="9" y="53"/>
                  </a:lnTo>
                  <a:lnTo>
                    <a:pt x="9" y="53"/>
                  </a:lnTo>
                  <a:lnTo>
                    <a:pt x="9" y="53"/>
                  </a:lnTo>
                  <a:lnTo>
                    <a:pt x="7" y="53"/>
                  </a:lnTo>
                  <a:lnTo>
                    <a:pt x="7" y="53"/>
                  </a:lnTo>
                  <a:lnTo>
                    <a:pt x="7" y="53"/>
                  </a:lnTo>
                  <a:lnTo>
                    <a:pt x="7" y="53"/>
                  </a:lnTo>
                  <a:lnTo>
                    <a:pt x="5" y="52"/>
                  </a:lnTo>
                  <a:lnTo>
                    <a:pt x="5" y="52"/>
                  </a:lnTo>
                  <a:lnTo>
                    <a:pt x="5" y="52"/>
                  </a:lnTo>
                  <a:lnTo>
                    <a:pt x="5" y="52"/>
                  </a:lnTo>
                  <a:lnTo>
                    <a:pt x="4" y="52"/>
                  </a:lnTo>
                  <a:lnTo>
                    <a:pt x="4" y="52"/>
                  </a:lnTo>
                  <a:lnTo>
                    <a:pt x="4" y="52"/>
                  </a:lnTo>
                  <a:lnTo>
                    <a:pt x="4" y="52"/>
                  </a:lnTo>
                  <a:lnTo>
                    <a:pt x="4" y="50"/>
                  </a:lnTo>
                  <a:lnTo>
                    <a:pt x="2" y="50"/>
                  </a:lnTo>
                  <a:lnTo>
                    <a:pt x="2" y="50"/>
                  </a:lnTo>
                  <a:lnTo>
                    <a:pt x="2" y="50"/>
                  </a:lnTo>
                  <a:lnTo>
                    <a:pt x="0" y="50"/>
                  </a:lnTo>
                  <a:lnTo>
                    <a:pt x="0" y="50"/>
                  </a:lnTo>
                  <a:lnTo>
                    <a:pt x="0" y="50"/>
                  </a:lnTo>
                  <a:lnTo>
                    <a:pt x="0" y="48"/>
                  </a:lnTo>
                  <a:lnTo>
                    <a:pt x="0" y="48"/>
                  </a:lnTo>
                  <a:lnTo>
                    <a:pt x="0" y="47"/>
                  </a:lnTo>
                  <a:lnTo>
                    <a:pt x="0" y="45"/>
                  </a:lnTo>
                  <a:lnTo>
                    <a:pt x="0" y="43"/>
                  </a:lnTo>
                  <a:lnTo>
                    <a:pt x="0" y="43"/>
                  </a:lnTo>
                  <a:lnTo>
                    <a:pt x="0" y="42"/>
                  </a:lnTo>
                  <a:lnTo>
                    <a:pt x="0" y="42"/>
                  </a:lnTo>
                  <a:lnTo>
                    <a:pt x="0" y="40"/>
                  </a:lnTo>
                  <a:lnTo>
                    <a:pt x="0" y="38"/>
                  </a:lnTo>
                  <a:lnTo>
                    <a:pt x="0" y="38"/>
                  </a:lnTo>
                  <a:lnTo>
                    <a:pt x="0" y="37"/>
                  </a:lnTo>
                  <a:lnTo>
                    <a:pt x="2" y="35"/>
                  </a:lnTo>
                  <a:lnTo>
                    <a:pt x="2" y="35"/>
                  </a:lnTo>
                  <a:lnTo>
                    <a:pt x="2" y="33"/>
                  </a:lnTo>
                  <a:lnTo>
                    <a:pt x="2" y="32"/>
                  </a:lnTo>
                  <a:lnTo>
                    <a:pt x="2" y="32"/>
                  </a:lnTo>
                  <a:lnTo>
                    <a:pt x="2" y="30"/>
                  </a:lnTo>
                  <a:lnTo>
                    <a:pt x="2" y="30"/>
                  </a:lnTo>
                  <a:lnTo>
                    <a:pt x="2" y="28"/>
                  </a:lnTo>
                  <a:lnTo>
                    <a:pt x="2" y="27"/>
                  </a:lnTo>
                  <a:lnTo>
                    <a:pt x="2" y="27"/>
                  </a:lnTo>
                  <a:lnTo>
                    <a:pt x="2" y="25"/>
                  </a:lnTo>
                  <a:lnTo>
                    <a:pt x="2" y="25"/>
                  </a:lnTo>
                  <a:lnTo>
                    <a:pt x="4" y="25"/>
                  </a:lnTo>
                  <a:lnTo>
                    <a:pt x="4" y="23"/>
                  </a:lnTo>
                  <a:lnTo>
                    <a:pt x="4" y="22"/>
                  </a:lnTo>
                  <a:lnTo>
                    <a:pt x="4" y="22"/>
                  </a:lnTo>
                  <a:lnTo>
                    <a:pt x="4" y="22"/>
                  </a:lnTo>
                  <a:lnTo>
                    <a:pt x="4" y="20"/>
                  </a:lnTo>
                  <a:lnTo>
                    <a:pt x="4" y="20"/>
                  </a:lnTo>
                  <a:lnTo>
                    <a:pt x="4" y="18"/>
                  </a:lnTo>
                  <a:lnTo>
                    <a:pt x="4" y="18"/>
                  </a:lnTo>
                  <a:lnTo>
                    <a:pt x="5" y="17"/>
                  </a:lnTo>
                  <a:lnTo>
                    <a:pt x="5" y="17"/>
                  </a:lnTo>
                  <a:lnTo>
                    <a:pt x="5" y="15"/>
                  </a:lnTo>
                  <a:lnTo>
                    <a:pt x="5" y="15"/>
                  </a:lnTo>
                  <a:lnTo>
                    <a:pt x="5" y="15"/>
                  </a:lnTo>
                  <a:lnTo>
                    <a:pt x="5" y="13"/>
                  </a:lnTo>
                  <a:lnTo>
                    <a:pt x="7" y="13"/>
                  </a:lnTo>
                  <a:lnTo>
                    <a:pt x="7" y="12"/>
                  </a:lnTo>
                  <a:lnTo>
                    <a:pt x="7" y="12"/>
                  </a:lnTo>
                  <a:lnTo>
                    <a:pt x="7" y="12"/>
                  </a:lnTo>
                  <a:lnTo>
                    <a:pt x="7" y="10"/>
                  </a:lnTo>
                  <a:lnTo>
                    <a:pt x="9" y="10"/>
                  </a:lnTo>
                  <a:lnTo>
                    <a:pt x="9" y="10"/>
                  </a:lnTo>
                  <a:lnTo>
                    <a:pt x="9" y="8"/>
                  </a:lnTo>
                  <a:lnTo>
                    <a:pt x="9" y="8"/>
                  </a:lnTo>
                  <a:lnTo>
                    <a:pt x="10" y="8"/>
                  </a:lnTo>
                  <a:lnTo>
                    <a:pt x="10" y="7"/>
                  </a:lnTo>
                  <a:lnTo>
                    <a:pt x="10" y="7"/>
                  </a:lnTo>
                  <a:lnTo>
                    <a:pt x="10" y="7"/>
                  </a:lnTo>
                  <a:lnTo>
                    <a:pt x="10" y="7"/>
                  </a:lnTo>
                  <a:lnTo>
                    <a:pt x="10" y="5"/>
                  </a:lnTo>
                  <a:lnTo>
                    <a:pt x="12" y="5"/>
                  </a:lnTo>
                  <a:lnTo>
                    <a:pt x="12" y="5"/>
                  </a:lnTo>
                  <a:lnTo>
                    <a:pt x="12" y="3"/>
                  </a:lnTo>
                  <a:lnTo>
                    <a:pt x="12" y="3"/>
                  </a:lnTo>
                  <a:lnTo>
                    <a:pt x="14" y="3"/>
                  </a:lnTo>
                  <a:lnTo>
                    <a:pt x="14" y="3"/>
                  </a:lnTo>
                  <a:lnTo>
                    <a:pt x="14" y="3"/>
                  </a:lnTo>
                  <a:lnTo>
                    <a:pt x="14" y="3"/>
                  </a:lnTo>
                  <a:lnTo>
                    <a:pt x="15" y="2"/>
                  </a:lnTo>
                  <a:lnTo>
                    <a:pt x="15" y="2"/>
                  </a:lnTo>
                  <a:lnTo>
                    <a:pt x="15" y="2"/>
                  </a:lnTo>
                  <a:lnTo>
                    <a:pt x="17" y="2"/>
                  </a:lnTo>
                  <a:lnTo>
                    <a:pt x="17" y="2"/>
                  </a:lnTo>
                  <a:lnTo>
                    <a:pt x="17" y="2"/>
                  </a:lnTo>
                  <a:lnTo>
                    <a:pt x="19" y="0"/>
                  </a:lnTo>
                  <a:lnTo>
                    <a:pt x="19" y="0"/>
                  </a:lnTo>
                  <a:lnTo>
                    <a:pt x="19" y="0"/>
                  </a:lnTo>
                  <a:lnTo>
                    <a:pt x="19" y="0"/>
                  </a:lnTo>
                  <a:lnTo>
                    <a:pt x="20" y="0"/>
                  </a:lnTo>
                  <a:lnTo>
                    <a:pt x="20" y="0"/>
                  </a:lnTo>
                  <a:lnTo>
                    <a:pt x="20" y="0"/>
                  </a:lnTo>
                  <a:lnTo>
                    <a:pt x="22" y="0"/>
                  </a:lnTo>
                  <a:lnTo>
                    <a:pt x="22" y="0"/>
                  </a:lnTo>
                  <a:lnTo>
                    <a:pt x="24" y="0"/>
                  </a:lnTo>
                  <a:lnTo>
                    <a:pt x="24" y="0"/>
                  </a:lnTo>
                  <a:lnTo>
                    <a:pt x="24" y="0"/>
                  </a:lnTo>
                  <a:lnTo>
                    <a:pt x="24" y="0"/>
                  </a:lnTo>
                  <a:lnTo>
                    <a:pt x="25" y="0"/>
                  </a:lnTo>
                  <a:lnTo>
                    <a:pt x="25" y="0"/>
                  </a:lnTo>
                  <a:lnTo>
                    <a:pt x="27" y="0"/>
                  </a:lnTo>
                  <a:lnTo>
                    <a:pt x="27" y="0"/>
                  </a:lnTo>
                  <a:lnTo>
                    <a:pt x="27" y="0"/>
                  </a:lnTo>
                  <a:lnTo>
                    <a:pt x="29" y="0"/>
                  </a:lnTo>
                  <a:lnTo>
                    <a:pt x="29" y="0"/>
                  </a:lnTo>
                  <a:lnTo>
                    <a:pt x="30" y="0"/>
                  </a:lnTo>
                  <a:lnTo>
                    <a:pt x="30" y="0"/>
                  </a:lnTo>
                  <a:lnTo>
                    <a:pt x="30" y="0"/>
                  </a:lnTo>
                  <a:lnTo>
                    <a:pt x="32" y="0"/>
                  </a:lnTo>
                  <a:lnTo>
                    <a:pt x="32" y="0"/>
                  </a:lnTo>
                  <a:lnTo>
                    <a:pt x="34" y="0"/>
                  </a:lnTo>
                  <a:lnTo>
                    <a:pt x="34" y="0"/>
                  </a:lnTo>
                  <a:lnTo>
                    <a:pt x="34" y="0"/>
                  </a:lnTo>
                  <a:lnTo>
                    <a:pt x="35" y="2"/>
                  </a:lnTo>
                  <a:lnTo>
                    <a:pt x="35" y="2"/>
                  </a:lnTo>
                  <a:lnTo>
                    <a:pt x="37" y="2"/>
                  </a:lnTo>
                  <a:lnTo>
                    <a:pt x="37" y="2"/>
                  </a:lnTo>
                  <a:close/>
                </a:path>
              </a:pathLst>
            </a:custGeom>
            <a:solidFill>
              <a:srgbClr val="94310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591" name="Freeform 23"/>
            <p:cNvSpPr>
              <a:spLocks/>
            </p:cNvSpPr>
            <p:nvPr/>
          </p:nvSpPr>
          <p:spPr bwMode="auto">
            <a:xfrm>
              <a:off x="2985" y="2258"/>
              <a:ext cx="37" cy="53"/>
            </a:xfrm>
            <a:custGeom>
              <a:avLst/>
              <a:gdLst/>
              <a:ahLst/>
              <a:cxnLst>
                <a:cxn ang="0">
                  <a:pos x="30" y="1"/>
                </a:cxn>
                <a:cxn ang="0">
                  <a:pos x="32" y="3"/>
                </a:cxn>
                <a:cxn ang="0">
                  <a:pos x="32" y="5"/>
                </a:cxn>
                <a:cxn ang="0">
                  <a:pos x="34" y="8"/>
                </a:cxn>
                <a:cxn ang="0">
                  <a:pos x="35" y="10"/>
                </a:cxn>
                <a:cxn ang="0">
                  <a:pos x="35" y="13"/>
                </a:cxn>
                <a:cxn ang="0">
                  <a:pos x="37" y="15"/>
                </a:cxn>
                <a:cxn ang="0">
                  <a:pos x="37" y="16"/>
                </a:cxn>
                <a:cxn ang="0">
                  <a:pos x="37" y="18"/>
                </a:cxn>
                <a:cxn ang="0">
                  <a:pos x="37" y="21"/>
                </a:cxn>
                <a:cxn ang="0">
                  <a:pos x="37" y="23"/>
                </a:cxn>
                <a:cxn ang="0">
                  <a:pos x="37" y="25"/>
                </a:cxn>
                <a:cxn ang="0">
                  <a:pos x="37" y="28"/>
                </a:cxn>
                <a:cxn ang="0">
                  <a:pos x="37" y="30"/>
                </a:cxn>
                <a:cxn ang="0">
                  <a:pos x="35" y="31"/>
                </a:cxn>
                <a:cxn ang="0">
                  <a:pos x="35" y="33"/>
                </a:cxn>
                <a:cxn ang="0">
                  <a:pos x="34" y="36"/>
                </a:cxn>
                <a:cxn ang="0">
                  <a:pos x="34" y="38"/>
                </a:cxn>
                <a:cxn ang="0">
                  <a:pos x="32" y="40"/>
                </a:cxn>
                <a:cxn ang="0">
                  <a:pos x="30" y="41"/>
                </a:cxn>
                <a:cxn ang="0">
                  <a:pos x="29" y="45"/>
                </a:cxn>
                <a:cxn ang="0">
                  <a:pos x="27" y="46"/>
                </a:cxn>
                <a:cxn ang="0">
                  <a:pos x="25" y="48"/>
                </a:cxn>
                <a:cxn ang="0">
                  <a:pos x="24" y="50"/>
                </a:cxn>
                <a:cxn ang="0">
                  <a:pos x="22" y="53"/>
                </a:cxn>
                <a:cxn ang="0">
                  <a:pos x="0" y="40"/>
                </a:cxn>
                <a:cxn ang="0">
                  <a:pos x="0" y="36"/>
                </a:cxn>
                <a:cxn ang="0">
                  <a:pos x="0" y="33"/>
                </a:cxn>
                <a:cxn ang="0">
                  <a:pos x="0" y="30"/>
                </a:cxn>
                <a:cxn ang="0">
                  <a:pos x="0" y="28"/>
                </a:cxn>
                <a:cxn ang="0">
                  <a:pos x="0" y="25"/>
                </a:cxn>
                <a:cxn ang="0">
                  <a:pos x="0" y="23"/>
                </a:cxn>
                <a:cxn ang="0">
                  <a:pos x="0" y="20"/>
                </a:cxn>
                <a:cxn ang="0">
                  <a:pos x="0" y="18"/>
                </a:cxn>
                <a:cxn ang="0">
                  <a:pos x="2" y="16"/>
                </a:cxn>
                <a:cxn ang="0">
                  <a:pos x="2" y="13"/>
                </a:cxn>
                <a:cxn ang="0">
                  <a:pos x="4" y="11"/>
                </a:cxn>
                <a:cxn ang="0">
                  <a:pos x="4" y="10"/>
                </a:cxn>
                <a:cxn ang="0">
                  <a:pos x="5" y="8"/>
                </a:cxn>
                <a:cxn ang="0">
                  <a:pos x="7" y="6"/>
                </a:cxn>
                <a:cxn ang="0">
                  <a:pos x="9" y="5"/>
                </a:cxn>
                <a:cxn ang="0">
                  <a:pos x="10" y="5"/>
                </a:cxn>
                <a:cxn ang="0">
                  <a:pos x="12" y="3"/>
                </a:cxn>
                <a:cxn ang="0">
                  <a:pos x="14" y="3"/>
                </a:cxn>
                <a:cxn ang="0">
                  <a:pos x="15" y="1"/>
                </a:cxn>
                <a:cxn ang="0">
                  <a:pos x="17" y="1"/>
                </a:cxn>
                <a:cxn ang="0">
                  <a:pos x="20" y="0"/>
                </a:cxn>
                <a:cxn ang="0">
                  <a:pos x="22" y="0"/>
                </a:cxn>
                <a:cxn ang="0">
                  <a:pos x="25" y="0"/>
                </a:cxn>
                <a:cxn ang="0">
                  <a:pos x="27" y="0"/>
                </a:cxn>
              </a:cxnLst>
              <a:rect l="0" t="0" r="r" b="b"/>
              <a:pathLst>
                <a:path w="37" h="53">
                  <a:moveTo>
                    <a:pt x="29" y="0"/>
                  </a:moveTo>
                  <a:lnTo>
                    <a:pt x="29" y="0"/>
                  </a:lnTo>
                  <a:lnTo>
                    <a:pt x="29" y="1"/>
                  </a:lnTo>
                  <a:lnTo>
                    <a:pt x="30" y="1"/>
                  </a:lnTo>
                  <a:lnTo>
                    <a:pt x="30" y="1"/>
                  </a:lnTo>
                  <a:lnTo>
                    <a:pt x="30" y="1"/>
                  </a:lnTo>
                  <a:lnTo>
                    <a:pt x="30" y="3"/>
                  </a:lnTo>
                  <a:lnTo>
                    <a:pt x="32" y="3"/>
                  </a:lnTo>
                  <a:lnTo>
                    <a:pt x="32" y="3"/>
                  </a:lnTo>
                  <a:lnTo>
                    <a:pt x="32" y="5"/>
                  </a:lnTo>
                  <a:lnTo>
                    <a:pt x="32" y="5"/>
                  </a:lnTo>
                  <a:lnTo>
                    <a:pt x="32" y="5"/>
                  </a:lnTo>
                  <a:lnTo>
                    <a:pt x="34" y="6"/>
                  </a:lnTo>
                  <a:lnTo>
                    <a:pt x="34" y="6"/>
                  </a:lnTo>
                  <a:lnTo>
                    <a:pt x="34" y="6"/>
                  </a:lnTo>
                  <a:lnTo>
                    <a:pt x="34" y="8"/>
                  </a:lnTo>
                  <a:lnTo>
                    <a:pt x="34" y="8"/>
                  </a:lnTo>
                  <a:lnTo>
                    <a:pt x="34" y="10"/>
                  </a:lnTo>
                  <a:lnTo>
                    <a:pt x="34" y="10"/>
                  </a:lnTo>
                  <a:lnTo>
                    <a:pt x="35" y="10"/>
                  </a:lnTo>
                  <a:lnTo>
                    <a:pt x="35" y="10"/>
                  </a:lnTo>
                  <a:lnTo>
                    <a:pt x="35" y="11"/>
                  </a:lnTo>
                  <a:lnTo>
                    <a:pt x="35" y="11"/>
                  </a:lnTo>
                  <a:lnTo>
                    <a:pt x="35" y="13"/>
                  </a:lnTo>
                  <a:lnTo>
                    <a:pt x="35" y="13"/>
                  </a:lnTo>
                  <a:lnTo>
                    <a:pt x="35" y="13"/>
                  </a:lnTo>
                  <a:lnTo>
                    <a:pt x="35" y="13"/>
                  </a:lnTo>
                  <a:lnTo>
                    <a:pt x="37" y="15"/>
                  </a:lnTo>
                  <a:lnTo>
                    <a:pt x="37" y="15"/>
                  </a:lnTo>
                  <a:lnTo>
                    <a:pt x="37" y="15"/>
                  </a:lnTo>
                  <a:lnTo>
                    <a:pt x="37" y="16"/>
                  </a:lnTo>
                  <a:lnTo>
                    <a:pt x="37" y="16"/>
                  </a:lnTo>
                  <a:lnTo>
                    <a:pt x="37" y="18"/>
                  </a:lnTo>
                  <a:lnTo>
                    <a:pt x="37" y="18"/>
                  </a:lnTo>
                  <a:lnTo>
                    <a:pt x="37" y="18"/>
                  </a:lnTo>
                  <a:lnTo>
                    <a:pt x="37" y="18"/>
                  </a:lnTo>
                  <a:lnTo>
                    <a:pt x="37" y="20"/>
                  </a:lnTo>
                  <a:lnTo>
                    <a:pt x="37" y="20"/>
                  </a:lnTo>
                  <a:lnTo>
                    <a:pt x="37" y="20"/>
                  </a:lnTo>
                  <a:lnTo>
                    <a:pt x="37" y="21"/>
                  </a:lnTo>
                  <a:lnTo>
                    <a:pt x="37" y="21"/>
                  </a:lnTo>
                  <a:lnTo>
                    <a:pt x="37" y="21"/>
                  </a:lnTo>
                  <a:lnTo>
                    <a:pt x="37" y="23"/>
                  </a:lnTo>
                  <a:lnTo>
                    <a:pt x="37" y="23"/>
                  </a:lnTo>
                  <a:lnTo>
                    <a:pt x="37" y="23"/>
                  </a:lnTo>
                  <a:lnTo>
                    <a:pt x="37" y="25"/>
                  </a:lnTo>
                  <a:lnTo>
                    <a:pt x="37" y="25"/>
                  </a:lnTo>
                  <a:lnTo>
                    <a:pt x="37" y="25"/>
                  </a:lnTo>
                  <a:lnTo>
                    <a:pt x="37" y="25"/>
                  </a:lnTo>
                  <a:lnTo>
                    <a:pt x="37" y="26"/>
                  </a:lnTo>
                  <a:lnTo>
                    <a:pt x="37" y="26"/>
                  </a:lnTo>
                  <a:lnTo>
                    <a:pt x="37" y="28"/>
                  </a:lnTo>
                  <a:lnTo>
                    <a:pt x="37" y="28"/>
                  </a:lnTo>
                  <a:lnTo>
                    <a:pt x="37" y="28"/>
                  </a:lnTo>
                  <a:lnTo>
                    <a:pt x="37" y="30"/>
                  </a:lnTo>
                  <a:lnTo>
                    <a:pt x="37" y="30"/>
                  </a:lnTo>
                  <a:lnTo>
                    <a:pt x="37" y="30"/>
                  </a:lnTo>
                  <a:lnTo>
                    <a:pt x="37" y="30"/>
                  </a:lnTo>
                  <a:lnTo>
                    <a:pt x="35" y="31"/>
                  </a:lnTo>
                  <a:lnTo>
                    <a:pt x="35" y="31"/>
                  </a:lnTo>
                  <a:lnTo>
                    <a:pt x="35" y="31"/>
                  </a:lnTo>
                  <a:lnTo>
                    <a:pt x="35" y="33"/>
                  </a:lnTo>
                  <a:lnTo>
                    <a:pt x="35" y="33"/>
                  </a:lnTo>
                  <a:lnTo>
                    <a:pt x="35" y="33"/>
                  </a:lnTo>
                  <a:lnTo>
                    <a:pt x="35" y="35"/>
                  </a:lnTo>
                  <a:lnTo>
                    <a:pt x="35" y="35"/>
                  </a:lnTo>
                  <a:lnTo>
                    <a:pt x="34" y="36"/>
                  </a:lnTo>
                  <a:lnTo>
                    <a:pt x="34" y="36"/>
                  </a:lnTo>
                  <a:lnTo>
                    <a:pt x="34" y="36"/>
                  </a:lnTo>
                  <a:lnTo>
                    <a:pt x="34" y="36"/>
                  </a:lnTo>
                  <a:lnTo>
                    <a:pt x="34" y="38"/>
                  </a:lnTo>
                  <a:lnTo>
                    <a:pt x="34" y="38"/>
                  </a:lnTo>
                  <a:lnTo>
                    <a:pt x="34" y="38"/>
                  </a:lnTo>
                  <a:lnTo>
                    <a:pt x="32" y="40"/>
                  </a:lnTo>
                  <a:lnTo>
                    <a:pt x="32" y="40"/>
                  </a:lnTo>
                  <a:lnTo>
                    <a:pt x="32" y="40"/>
                  </a:lnTo>
                  <a:lnTo>
                    <a:pt x="32" y="40"/>
                  </a:lnTo>
                  <a:lnTo>
                    <a:pt x="32" y="41"/>
                  </a:lnTo>
                  <a:lnTo>
                    <a:pt x="30" y="41"/>
                  </a:lnTo>
                  <a:lnTo>
                    <a:pt x="30" y="41"/>
                  </a:lnTo>
                  <a:lnTo>
                    <a:pt x="30" y="43"/>
                  </a:lnTo>
                  <a:lnTo>
                    <a:pt x="30" y="43"/>
                  </a:lnTo>
                  <a:lnTo>
                    <a:pt x="29" y="45"/>
                  </a:lnTo>
                  <a:lnTo>
                    <a:pt x="29" y="45"/>
                  </a:lnTo>
                  <a:lnTo>
                    <a:pt x="29" y="45"/>
                  </a:lnTo>
                  <a:lnTo>
                    <a:pt x="29" y="45"/>
                  </a:lnTo>
                  <a:lnTo>
                    <a:pt x="29" y="46"/>
                  </a:lnTo>
                  <a:lnTo>
                    <a:pt x="27" y="46"/>
                  </a:lnTo>
                  <a:lnTo>
                    <a:pt x="27" y="46"/>
                  </a:lnTo>
                  <a:lnTo>
                    <a:pt x="27" y="48"/>
                  </a:lnTo>
                  <a:lnTo>
                    <a:pt x="25" y="48"/>
                  </a:lnTo>
                  <a:lnTo>
                    <a:pt x="25" y="48"/>
                  </a:lnTo>
                  <a:lnTo>
                    <a:pt x="25" y="48"/>
                  </a:lnTo>
                  <a:lnTo>
                    <a:pt x="24" y="50"/>
                  </a:lnTo>
                  <a:lnTo>
                    <a:pt x="24" y="50"/>
                  </a:lnTo>
                  <a:lnTo>
                    <a:pt x="24" y="50"/>
                  </a:lnTo>
                  <a:lnTo>
                    <a:pt x="22" y="51"/>
                  </a:lnTo>
                  <a:lnTo>
                    <a:pt x="22" y="51"/>
                  </a:lnTo>
                  <a:lnTo>
                    <a:pt x="22" y="51"/>
                  </a:lnTo>
                  <a:lnTo>
                    <a:pt x="22" y="53"/>
                  </a:lnTo>
                  <a:lnTo>
                    <a:pt x="22" y="53"/>
                  </a:lnTo>
                  <a:lnTo>
                    <a:pt x="0" y="41"/>
                  </a:lnTo>
                  <a:lnTo>
                    <a:pt x="0" y="40"/>
                  </a:lnTo>
                  <a:lnTo>
                    <a:pt x="0" y="40"/>
                  </a:lnTo>
                  <a:lnTo>
                    <a:pt x="0" y="40"/>
                  </a:lnTo>
                  <a:lnTo>
                    <a:pt x="0" y="38"/>
                  </a:lnTo>
                  <a:lnTo>
                    <a:pt x="0" y="38"/>
                  </a:lnTo>
                  <a:lnTo>
                    <a:pt x="0" y="36"/>
                  </a:lnTo>
                  <a:lnTo>
                    <a:pt x="0" y="36"/>
                  </a:lnTo>
                  <a:lnTo>
                    <a:pt x="0" y="35"/>
                  </a:lnTo>
                  <a:lnTo>
                    <a:pt x="0" y="35"/>
                  </a:lnTo>
                  <a:lnTo>
                    <a:pt x="0" y="33"/>
                  </a:lnTo>
                  <a:lnTo>
                    <a:pt x="0" y="33"/>
                  </a:lnTo>
                  <a:lnTo>
                    <a:pt x="0" y="31"/>
                  </a:lnTo>
                  <a:lnTo>
                    <a:pt x="0" y="31"/>
                  </a:lnTo>
                  <a:lnTo>
                    <a:pt x="0" y="30"/>
                  </a:lnTo>
                  <a:lnTo>
                    <a:pt x="0" y="30"/>
                  </a:lnTo>
                  <a:lnTo>
                    <a:pt x="0" y="30"/>
                  </a:lnTo>
                  <a:lnTo>
                    <a:pt x="0" y="28"/>
                  </a:lnTo>
                  <a:lnTo>
                    <a:pt x="0" y="28"/>
                  </a:lnTo>
                  <a:lnTo>
                    <a:pt x="0" y="28"/>
                  </a:lnTo>
                  <a:lnTo>
                    <a:pt x="0" y="26"/>
                  </a:lnTo>
                  <a:lnTo>
                    <a:pt x="0" y="25"/>
                  </a:lnTo>
                  <a:lnTo>
                    <a:pt x="0" y="25"/>
                  </a:lnTo>
                  <a:lnTo>
                    <a:pt x="0" y="25"/>
                  </a:lnTo>
                  <a:lnTo>
                    <a:pt x="0" y="23"/>
                  </a:lnTo>
                  <a:lnTo>
                    <a:pt x="0" y="23"/>
                  </a:lnTo>
                  <a:lnTo>
                    <a:pt x="0" y="23"/>
                  </a:lnTo>
                  <a:lnTo>
                    <a:pt x="0" y="21"/>
                  </a:lnTo>
                  <a:lnTo>
                    <a:pt x="0" y="21"/>
                  </a:lnTo>
                  <a:lnTo>
                    <a:pt x="0" y="21"/>
                  </a:lnTo>
                  <a:lnTo>
                    <a:pt x="0" y="20"/>
                  </a:lnTo>
                  <a:lnTo>
                    <a:pt x="0" y="20"/>
                  </a:lnTo>
                  <a:lnTo>
                    <a:pt x="0" y="18"/>
                  </a:lnTo>
                  <a:lnTo>
                    <a:pt x="0" y="18"/>
                  </a:lnTo>
                  <a:lnTo>
                    <a:pt x="0" y="18"/>
                  </a:lnTo>
                  <a:lnTo>
                    <a:pt x="0" y="18"/>
                  </a:lnTo>
                  <a:lnTo>
                    <a:pt x="2" y="16"/>
                  </a:lnTo>
                  <a:lnTo>
                    <a:pt x="2" y="16"/>
                  </a:lnTo>
                  <a:lnTo>
                    <a:pt x="2" y="16"/>
                  </a:lnTo>
                  <a:lnTo>
                    <a:pt x="2" y="15"/>
                  </a:lnTo>
                  <a:lnTo>
                    <a:pt x="2" y="15"/>
                  </a:lnTo>
                  <a:lnTo>
                    <a:pt x="2" y="15"/>
                  </a:lnTo>
                  <a:lnTo>
                    <a:pt x="2" y="13"/>
                  </a:lnTo>
                  <a:lnTo>
                    <a:pt x="2" y="13"/>
                  </a:lnTo>
                  <a:lnTo>
                    <a:pt x="2" y="13"/>
                  </a:lnTo>
                  <a:lnTo>
                    <a:pt x="2" y="13"/>
                  </a:lnTo>
                  <a:lnTo>
                    <a:pt x="4" y="11"/>
                  </a:lnTo>
                  <a:lnTo>
                    <a:pt x="4" y="11"/>
                  </a:lnTo>
                  <a:lnTo>
                    <a:pt x="4" y="11"/>
                  </a:lnTo>
                  <a:lnTo>
                    <a:pt x="4" y="10"/>
                  </a:lnTo>
                  <a:lnTo>
                    <a:pt x="4" y="10"/>
                  </a:lnTo>
                  <a:lnTo>
                    <a:pt x="5" y="10"/>
                  </a:lnTo>
                  <a:lnTo>
                    <a:pt x="5" y="10"/>
                  </a:lnTo>
                  <a:lnTo>
                    <a:pt x="5" y="10"/>
                  </a:lnTo>
                  <a:lnTo>
                    <a:pt x="5" y="8"/>
                  </a:lnTo>
                  <a:lnTo>
                    <a:pt x="5" y="8"/>
                  </a:lnTo>
                  <a:lnTo>
                    <a:pt x="7" y="6"/>
                  </a:lnTo>
                  <a:lnTo>
                    <a:pt x="7" y="6"/>
                  </a:lnTo>
                  <a:lnTo>
                    <a:pt x="7" y="6"/>
                  </a:lnTo>
                  <a:lnTo>
                    <a:pt x="7" y="6"/>
                  </a:lnTo>
                  <a:lnTo>
                    <a:pt x="7" y="6"/>
                  </a:lnTo>
                  <a:lnTo>
                    <a:pt x="7" y="6"/>
                  </a:lnTo>
                  <a:lnTo>
                    <a:pt x="9" y="5"/>
                  </a:lnTo>
                  <a:lnTo>
                    <a:pt x="9" y="5"/>
                  </a:lnTo>
                  <a:lnTo>
                    <a:pt x="9" y="5"/>
                  </a:lnTo>
                  <a:lnTo>
                    <a:pt x="9" y="5"/>
                  </a:lnTo>
                  <a:lnTo>
                    <a:pt x="10" y="5"/>
                  </a:lnTo>
                  <a:lnTo>
                    <a:pt x="10" y="3"/>
                  </a:lnTo>
                  <a:lnTo>
                    <a:pt x="10" y="3"/>
                  </a:lnTo>
                  <a:lnTo>
                    <a:pt x="10" y="3"/>
                  </a:lnTo>
                  <a:lnTo>
                    <a:pt x="12" y="3"/>
                  </a:lnTo>
                  <a:lnTo>
                    <a:pt x="12" y="3"/>
                  </a:lnTo>
                  <a:lnTo>
                    <a:pt x="12" y="3"/>
                  </a:lnTo>
                  <a:lnTo>
                    <a:pt x="14" y="3"/>
                  </a:lnTo>
                  <a:lnTo>
                    <a:pt x="14" y="3"/>
                  </a:lnTo>
                  <a:lnTo>
                    <a:pt x="14" y="1"/>
                  </a:lnTo>
                  <a:lnTo>
                    <a:pt x="14" y="1"/>
                  </a:lnTo>
                  <a:lnTo>
                    <a:pt x="15" y="1"/>
                  </a:lnTo>
                  <a:lnTo>
                    <a:pt x="15" y="1"/>
                  </a:lnTo>
                  <a:lnTo>
                    <a:pt x="15" y="1"/>
                  </a:lnTo>
                  <a:lnTo>
                    <a:pt x="17" y="1"/>
                  </a:lnTo>
                  <a:lnTo>
                    <a:pt x="17" y="1"/>
                  </a:lnTo>
                  <a:lnTo>
                    <a:pt x="17" y="1"/>
                  </a:lnTo>
                  <a:lnTo>
                    <a:pt x="17" y="1"/>
                  </a:lnTo>
                  <a:lnTo>
                    <a:pt x="19" y="1"/>
                  </a:lnTo>
                  <a:lnTo>
                    <a:pt x="19" y="1"/>
                  </a:lnTo>
                  <a:lnTo>
                    <a:pt x="20" y="0"/>
                  </a:lnTo>
                  <a:lnTo>
                    <a:pt x="20" y="0"/>
                  </a:lnTo>
                  <a:lnTo>
                    <a:pt x="20" y="0"/>
                  </a:lnTo>
                  <a:lnTo>
                    <a:pt x="22" y="0"/>
                  </a:lnTo>
                  <a:lnTo>
                    <a:pt x="22" y="0"/>
                  </a:lnTo>
                  <a:lnTo>
                    <a:pt x="22" y="0"/>
                  </a:lnTo>
                  <a:lnTo>
                    <a:pt x="24" y="0"/>
                  </a:lnTo>
                  <a:lnTo>
                    <a:pt x="24" y="0"/>
                  </a:lnTo>
                  <a:lnTo>
                    <a:pt x="25" y="0"/>
                  </a:lnTo>
                  <a:lnTo>
                    <a:pt x="25" y="0"/>
                  </a:lnTo>
                  <a:lnTo>
                    <a:pt x="25" y="0"/>
                  </a:lnTo>
                  <a:lnTo>
                    <a:pt x="27" y="0"/>
                  </a:lnTo>
                  <a:lnTo>
                    <a:pt x="27" y="0"/>
                  </a:lnTo>
                  <a:lnTo>
                    <a:pt x="29" y="0"/>
                  </a:lnTo>
                  <a:lnTo>
                    <a:pt x="29" y="0"/>
                  </a:lnTo>
                  <a:lnTo>
                    <a:pt x="29" y="0"/>
                  </a:lnTo>
                  <a:close/>
                </a:path>
              </a:pathLst>
            </a:custGeom>
            <a:solidFill>
              <a:srgbClr val="94310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592" name="Rectangle 24"/>
            <p:cNvSpPr>
              <a:spLocks noChangeArrowheads="1"/>
            </p:cNvSpPr>
            <p:nvPr/>
          </p:nvSpPr>
          <p:spPr bwMode="auto">
            <a:xfrm>
              <a:off x="2623" y="2109"/>
              <a:ext cx="516" cy="6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09593" name="Freeform 25"/>
            <p:cNvSpPr>
              <a:spLocks/>
            </p:cNvSpPr>
            <p:nvPr/>
          </p:nvSpPr>
          <p:spPr bwMode="auto">
            <a:xfrm>
              <a:off x="2614" y="1156"/>
              <a:ext cx="152" cy="343"/>
            </a:xfrm>
            <a:custGeom>
              <a:avLst/>
              <a:gdLst/>
              <a:ahLst/>
              <a:cxnLst>
                <a:cxn ang="0">
                  <a:pos x="0" y="50"/>
                </a:cxn>
                <a:cxn ang="0">
                  <a:pos x="2" y="36"/>
                </a:cxn>
                <a:cxn ang="0">
                  <a:pos x="4" y="26"/>
                </a:cxn>
                <a:cxn ang="0">
                  <a:pos x="9" y="18"/>
                </a:cxn>
                <a:cxn ang="0">
                  <a:pos x="17" y="10"/>
                </a:cxn>
                <a:cxn ang="0">
                  <a:pos x="27" y="5"/>
                </a:cxn>
                <a:cxn ang="0">
                  <a:pos x="40" y="1"/>
                </a:cxn>
                <a:cxn ang="0">
                  <a:pos x="57" y="1"/>
                </a:cxn>
                <a:cxn ang="0">
                  <a:pos x="85" y="10"/>
                </a:cxn>
                <a:cxn ang="0">
                  <a:pos x="107" y="21"/>
                </a:cxn>
                <a:cxn ang="0">
                  <a:pos x="127" y="35"/>
                </a:cxn>
                <a:cxn ang="0">
                  <a:pos x="138" y="50"/>
                </a:cxn>
                <a:cxn ang="0">
                  <a:pos x="148" y="66"/>
                </a:cxn>
                <a:cxn ang="0">
                  <a:pos x="152" y="85"/>
                </a:cxn>
                <a:cxn ang="0">
                  <a:pos x="150" y="106"/>
                </a:cxn>
                <a:cxn ang="0">
                  <a:pos x="143" y="131"/>
                </a:cxn>
                <a:cxn ang="0">
                  <a:pos x="133" y="161"/>
                </a:cxn>
                <a:cxn ang="0">
                  <a:pos x="125" y="189"/>
                </a:cxn>
                <a:cxn ang="0">
                  <a:pos x="118" y="213"/>
                </a:cxn>
                <a:cxn ang="0">
                  <a:pos x="113" y="234"/>
                </a:cxn>
                <a:cxn ang="0">
                  <a:pos x="110" y="253"/>
                </a:cxn>
                <a:cxn ang="0">
                  <a:pos x="108" y="268"/>
                </a:cxn>
                <a:cxn ang="0">
                  <a:pos x="108" y="281"/>
                </a:cxn>
                <a:cxn ang="0">
                  <a:pos x="107" y="286"/>
                </a:cxn>
                <a:cxn ang="0">
                  <a:pos x="107" y="293"/>
                </a:cxn>
                <a:cxn ang="0">
                  <a:pos x="107" y="298"/>
                </a:cxn>
                <a:cxn ang="0">
                  <a:pos x="107" y="303"/>
                </a:cxn>
                <a:cxn ang="0">
                  <a:pos x="105" y="309"/>
                </a:cxn>
                <a:cxn ang="0">
                  <a:pos x="103" y="314"/>
                </a:cxn>
                <a:cxn ang="0">
                  <a:pos x="102" y="319"/>
                </a:cxn>
                <a:cxn ang="0">
                  <a:pos x="98" y="324"/>
                </a:cxn>
                <a:cxn ang="0">
                  <a:pos x="85" y="336"/>
                </a:cxn>
                <a:cxn ang="0">
                  <a:pos x="74" y="341"/>
                </a:cxn>
                <a:cxn ang="0">
                  <a:pos x="62" y="343"/>
                </a:cxn>
                <a:cxn ang="0">
                  <a:pos x="52" y="339"/>
                </a:cxn>
                <a:cxn ang="0">
                  <a:pos x="42" y="333"/>
                </a:cxn>
                <a:cxn ang="0">
                  <a:pos x="34" y="323"/>
                </a:cxn>
                <a:cxn ang="0">
                  <a:pos x="27" y="306"/>
                </a:cxn>
                <a:cxn ang="0">
                  <a:pos x="24" y="288"/>
                </a:cxn>
                <a:cxn ang="0">
                  <a:pos x="27" y="268"/>
                </a:cxn>
                <a:cxn ang="0">
                  <a:pos x="29" y="249"/>
                </a:cxn>
                <a:cxn ang="0">
                  <a:pos x="32" y="233"/>
                </a:cxn>
                <a:cxn ang="0">
                  <a:pos x="35" y="219"/>
                </a:cxn>
                <a:cxn ang="0">
                  <a:pos x="39" y="208"/>
                </a:cxn>
                <a:cxn ang="0">
                  <a:pos x="44" y="199"/>
                </a:cxn>
                <a:cxn ang="0">
                  <a:pos x="49" y="193"/>
                </a:cxn>
                <a:cxn ang="0">
                  <a:pos x="52" y="184"/>
                </a:cxn>
                <a:cxn ang="0">
                  <a:pos x="55" y="176"/>
                </a:cxn>
                <a:cxn ang="0">
                  <a:pos x="57" y="168"/>
                </a:cxn>
                <a:cxn ang="0">
                  <a:pos x="57" y="163"/>
                </a:cxn>
                <a:cxn ang="0">
                  <a:pos x="59" y="156"/>
                </a:cxn>
                <a:cxn ang="0">
                  <a:pos x="59" y="153"/>
                </a:cxn>
                <a:cxn ang="0">
                  <a:pos x="57" y="148"/>
                </a:cxn>
                <a:cxn ang="0">
                  <a:pos x="29" y="125"/>
                </a:cxn>
                <a:cxn ang="0">
                  <a:pos x="24" y="121"/>
                </a:cxn>
                <a:cxn ang="0">
                  <a:pos x="20" y="118"/>
                </a:cxn>
                <a:cxn ang="0">
                  <a:pos x="15" y="113"/>
                </a:cxn>
                <a:cxn ang="0">
                  <a:pos x="12" y="106"/>
                </a:cxn>
                <a:cxn ang="0">
                  <a:pos x="9" y="96"/>
                </a:cxn>
                <a:cxn ang="0">
                  <a:pos x="7" y="86"/>
                </a:cxn>
                <a:cxn ang="0">
                  <a:pos x="4" y="73"/>
                </a:cxn>
              </a:cxnLst>
              <a:rect l="0" t="0" r="r" b="b"/>
              <a:pathLst>
                <a:path w="152" h="343">
                  <a:moveTo>
                    <a:pt x="4" y="63"/>
                  </a:moveTo>
                  <a:lnTo>
                    <a:pt x="2" y="61"/>
                  </a:lnTo>
                  <a:lnTo>
                    <a:pt x="2" y="61"/>
                  </a:lnTo>
                  <a:lnTo>
                    <a:pt x="2" y="60"/>
                  </a:lnTo>
                  <a:lnTo>
                    <a:pt x="2" y="58"/>
                  </a:lnTo>
                  <a:lnTo>
                    <a:pt x="2" y="56"/>
                  </a:lnTo>
                  <a:lnTo>
                    <a:pt x="2" y="56"/>
                  </a:lnTo>
                  <a:lnTo>
                    <a:pt x="2" y="55"/>
                  </a:lnTo>
                  <a:lnTo>
                    <a:pt x="2" y="55"/>
                  </a:lnTo>
                  <a:lnTo>
                    <a:pt x="0" y="53"/>
                  </a:lnTo>
                  <a:lnTo>
                    <a:pt x="0" y="51"/>
                  </a:lnTo>
                  <a:lnTo>
                    <a:pt x="0" y="51"/>
                  </a:lnTo>
                  <a:lnTo>
                    <a:pt x="0" y="50"/>
                  </a:lnTo>
                  <a:lnTo>
                    <a:pt x="0" y="48"/>
                  </a:lnTo>
                  <a:lnTo>
                    <a:pt x="0" y="48"/>
                  </a:lnTo>
                  <a:lnTo>
                    <a:pt x="0" y="46"/>
                  </a:lnTo>
                  <a:lnTo>
                    <a:pt x="0" y="45"/>
                  </a:lnTo>
                  <a:lnTo>
                    <a:pt x="0" y="45"/>
                  </a:lnTo>
                  <a:lnTo>
                    <a:pt x="0" y="43"/>
                  </a:lnTo>
                  <a:lnTo>
                    <a:pt x="0" y="43"/>
                  </a:lnTo>
                  <a:lnTo>
                    <a:pt x="0" y="41"/>
                  </a:lnTo>
                  <a:lnTo>
                    <a:pt x="0" y="41"/>
                  </a:lnTo>
                  <a:lnTo>
                    <a:pt x="0" y="40"/>
                  </a:lnTo>
                  <a:lnTo>
                    <a:pt x="0" y="40"/>
                  </a:lnTo>
                  <a:lnTo>
                    <a:pt x="0" y="38"/>
                  </a:lnTo>
                  <a:lnTo>
                    <a:pt x="2" y="36"/>
                  </a:lnTo>
                  <a:lnTo>
                    <a:pt x="0" y="36"/>
                  </a:lnTo>
                  <a:lnTo>
                    <a:pt x="2" y="35"/>
                  </a:lnTo>
                  <a:lnTo>
                    <a:pt x="2" y="35"/>
                  </a:lnTo>
                  <a:lnTo>
                    <a:pt x="2" y="33"/>
                  </a:lnTo>
                  <a:lnTo>
                    <a:pt x="2" y="33"/>
                  </a:lnTo>
                  <a:lnTo>
                    <a:pt x="2" y="31"/>
                  </a:lnTo>
                  <a:lnTo>
                    <a:pt x="2" y="31"/>
                  </a:lnTo>
                  <a:lnTo>
                    <a:pt x="2" y="30"/>
                  </a:lnTo>
                  <a:lnTo>
                    <a:pt x="2" y="30"/>
                  </a:lnTo>
                  <a:lnTo>
                    <a:pt x="4" y="28"/>
                  </a:lnTo>
                  <a:lnTo>
                    <a:pt x="4" y="28"/>
                  </a:lnTo>
                  <a:lnTo>
                    <a:pt x="4" y="26"/>
                  </a:lnTo>
                  <a:lnTo>
                    <a:pt x="4" y="26"/>
                  </a:lnTo>
                  <a:lnTo>
                    <a:pt x="4" y="26"/>
                  </a:lnTo>
                  <a:lnTo>
                    <a:pt x="4" y="25"/>
                  </a:lnTo>
                  <a:lnTo>
                    <a:pt x="5" y="25"/>
                  </a:lnTo>
                  <a:lnTo>
                    <a:pt x="5" y="23"/>
                  </a:lnTo>
                  <a:lnTo>
                    <a:pt x="5" y="23"/>
                  </a:lnTo>
                  <a:lnTo>
                    <a:pt x="5" y="21"/>
                  </a:lnTo>
                  <a:lnTo>
                    <a:pt x="7" y="21"/>
                  </a:lnTo>
                  <a:lnTo>
                    <a:pt x="7" y="20"/>
                  </a:lnTo>
                  <a:lnTo>
                    <a:pt x="7" y="20"/>
                  </a:lnTo>
                  <a:lnTo>
                    <a:pt x="7" y="20"/>
                  </a:lnTo>
                  <a:lnTo>
                    <a:pt x="9" y="18"/>
                  </a:lnTo>
                  <a:lnTo>
                    <a:pt x="9" y="18"/>
                  </a:lnTo>
                  <a:lnTo>
                    <a:pt x="9" y="18"/>
                  </a:lnTo>
                  <a:lnTo>
                    <a:pt x="10" y="16"/>
                  </a:lnTo>
                  <a:lnTo>
                    <a:pt x="10" y="16"/>
                  </a:lnTo>
                  <a:lnTo>
                    <a:pt x="10" y="15"/>
                  </a:lnTo>
                  <a:lnTo>
                    <a:pt x="12" y="15"/>
                  </a:lnTo>
                  <a:lnTo>
                    <a:pt x="12" y="15"/>
                  </a:lnTo>
                  <a:lnTo>
                    <a:pt x="12" y="13"/>
                  </a:lnTo>
                  <a:lnTo>
                    <a:pt x="14" y="13"/>
                  </a:lnTo>
                  <a:lnTo>
                    <a:pt x="14" y="13"/>
                  </a:lnTo>
                  <a:lnTo>
                    <a:pt x="14" y="11"/>
                  </a:lnTo>
                  <a:lnTo>
                    <a:pt x="15" y="11"/>
                  </a:lnTo>
                  <a:lnTo>
                    <a:pt x="15" y="11"/>
                  </a:lnTo>
                  <a:lnTo>
                    <a:pt x="15" y="11"/>
                  </a:lnTo>
                  <a:lnTo>
                    <a:pt x="17" y="10"/>
                  </a:lnTo>
                  <a:lnTo>
                    <a:pt x="17" y="10"/>
                  </a:lnTo>
                  <a:lnTo>
                    <a:pt x="19" y="8"/>
                  </a:lnTo>
                  <a:lnTo>
                    <a:pt x="19" y="8"/>
                  </a:lnTo>
                  <a:lnTo>
                    <a:pt x="20" y="8"/>
                  </a:lnTo>
                  <a:lnTo>
                    <a:pt x="20" y="8"/>
                  </a:lnTo>
                  <a:lnTo>
                    <a:pt x="22" y="8"/>
                  </a:lnTo>
                  <a:lnTo>
                    <a:pt x="22" y="6"/>
                  </a:lnTo>
                  <a:lnTo>
                    <a:pt x="24" y="6"/>
                  </a:lnTo>
                  <a:lnTo>
                    <a:pt x="24" y="6"/>
                  </a:lnTo>
                  <a:lnTo>
                    <a:pt x="24" y="6"/>
                  </a:lnTo>
                  <a:lnTo>
                    <a:pt x="25" y="5"/>
                  </a:lnTo>
                  <a:lnTo>
                    <a:pt x="25" y="5"/>
                  </a:lnTo>
                  <a:lnTo>
                    <a:pt x="27" y="5"/>
                  </a:lnTo>
                  <a:lnTo>
                    <a:pt x="27" y="5"/>
                  </a:lnTo>
                  <a:lnTo>
                    <a:pt x="29" y="3"/>
                  </a:lnTo>
                  <a:lnTo>
                    <a:pt x="30" y="3"/>
                  </a:lnTo>
                  <a:lnTo>
                    <a:pt x="30" y="3"/>
                  </a:lnTo>
                  <a:lnTo>
                    <a:pt x="32" y="3"/>
                  </a:lnTo>
                  <a:lnTo>
                    <a:pt x="32" y="3"/>
                  </a:lnTo>
                  <a:lnTo>
                    <a:pt x="34" y="3"/>
                  </a:lnTo>
                  <a:lnTo>
                    <a:pt x="34" y="1"/>
                  </a:lnTo>
                  <a:lnTo>
                    <a:pt x="35" y="1"/>
                  </a:lnTo>
                  <a:lnTo>
                    <a:pt x="37" y="1"/>
                  </a:lnTo>
                  <a:lnTo>
                    <a:pt x="37" y="1"/>
                  </a:lnTo>
                  <a:lnTo>
                    <a:pt x="39" y="1"/>
                  </a:lnTo>
                  <a:lnTo>
                    <a:pt x="40" y="1"/>
                  </a:lnTo>
                  <a:lnTo>
                    <a:pt x="40" y="1"/>
                  </a:lnTo>
                  <a:lnTo>
                    <a:pt x="42" y="0"/>
                  </a:lnTo>
                  <a:lnTo>
                    <a:pt x="42" y="0"/>
                  </a:lnTo>
                  <a:lnTo>
                    <a:pt x="44" y="0"/>
                  </a:lnTo>
                  <a:lnTo>
                    <a:pt x="45" y="0"/>
                  </a:lnTo>
                  <a:lnTo>
                    <a:pt x="47" y="0"/>
                  </a:lnTo>
                  <a:lnTo>
                    <a:pt x="47" y="0"/>
                  </a:lnTo>
                  <a:lnTo>
                    <a:pt x="49" y="0"/>
                  </a:lnTo>
                  <a:lnTo>
                    <a:pt x="50" y="0"/>
                  </a:lnTo>
                  <a:lnTo>
                    <a:pt x="50" y="0"/>
                  </a:lnTo>
                  <a:lnTo>
                    <a:pt x="52" y="0"/>
                  </a:lnTo>
                  <a:lnTo>
                    <a:pt x="55" y="1"/>
                  </a:lnTo>
                  <a:lnTo>
                    <a:pt x="57" y="1"/>
                  </a:lnTo>
                  <a:lnTo>
                    <a:pt x="59" y="1"/>
                  </a:lnTo>
                  <a:lnTo>
                    <a:pt x="62" y="3"/>
                  </a:lnTo>
                  <a:lnTo>
                    <a:pt x="64" y="3"/>
                  </a:lnTo>
                  <a:lnTo>
                    <a:pt x="65" y="3"/>
                  </a:lnTo>
                  <a:lnTo>
                    <a:pt x="69" y="5"/>
                  </a:lnTo>
                  <a:lnTo>
                    <a:pt x="70" y="5"/>
                  </a:lnTo>
                  <a:lnTo>
                    <a:pt x="72" y="6"/>
                  </a:lnTo>
                  <a:lnTo>
                    <a:pt x="75" y="6"/>
                  </a:lnTo>
                  <a:lnTo>
                    <a:pt x="77" y="6"/>
                  </a:lnTo>
                  <a:lnTo>
                    <a:pt x="79" y="8"/>
                  </a:lnTo>
                  <a:lnTo>
                    <a:pt x="80" y="8"/>
                  </a:lnTo>
                  <a:lnTo>
                    <a:pt x="83" y="10"/>
                  </a:lnTo>
                  <a:lnTo>
                    <a:pt x="85" y="10"/>
                  </a:lnTo>
                  <a:lnTo>
                    <a:pt x="87" y="11"/>
                  </a:lnTo>
                  <a:lnTo>
                    <a:pt x="88" y="11"/>
                  </a:lnTo>
                  <a:lnTo>
                    <a:pt x="90" y="11"/>
                  </a:lnTo>
                  <a:lnTo>
                    <a:pt x="92" y="13"/>
                  </a:lnTo>
                  <a:lnTo>
                    <a:pt x="93" y="15"/>
                  </a:lnTo>
                  <a:lnTo>
                    <a:pt x="95" y="15"/>
                  </a:lnTo>
                  <a:lnTo>
                    <a:pt x="97" y="15"/>
                  </a:lnTo>
                  <a:lnTo>
                    <a:pt x="98" y="16"/>
                  </a:lnTo>
                  <a:lnTo>
                    <a:pt x="100" y="18"/>
                  </a:lnTo>
                  <a:lnTo>
                    <a:pt x="102" y="18"/>
                  </a:lnTo>
                  <a:lnTo>
                    <a:pt x="105" y="20"/>
                  </a:lnTo>
                  <a:lnTo>
                    <a:pt x="105" y="20"/>
                  </a:lnTo>
                  <a:lnTo>
                    <a:pt x="107" y="21"/>
                  </a:lnTo>
                  <a:lnTo>
                    <a:pt x="108" y="21"/>
                  </a:lnTo>
                  <a:lnTo>
                    <a:pt x="110" y="23"/>
                  </a:lnTo>
                  <a:lnTo>
                    <a:pt x="112" y="23"/>
                  </a:lnTo>
                  <a:lnTo>
                    <a:pt x="113" y="25"/>
                  </a:lnTo>
                  <a:lnTo>
                    <a:pt x="115" y="26"/>
                  </a:lnTo>
                  <a:lnTo>
                    <a:pt x="117" y="26"/>
                  </a:lnTo>
                  <a:lnTo>
                    <a:pt x="118" y="28"/>
                  </a:lnTo>
                  <a:lnTo>
                    <a:pt x="120" y="30"/>
                  </a:lnTo>
                  <a:lnTo>
                    <a:pt x="120" y="30"/>
                  </a:lnTo>
                  <a:lnTo>
                    <a:pt x="122" y="31"/>
                  </a:lnTo>
                  <a:lnTo>
                    <a:pt x="123" y="31"/>
                  </a:lnTo>
                  <a:lnTo>
                    <a:pt x="125" y="33"/>
                  </a:lnTo>
                  <a:lnTo>
                    <a:pt x="127" y="35"/>
                  </a:lnTo>
                  <a:lnTo>
                    <a:pt x="127" y="35"/>
                  </a:lnTo>
                  <a:lnTo>
                    <a:pt x="128" y="36"/>
                  </a:lnTo>
                  <a:lnTo>
                    <a:pt x="130" y="36"/>
                  </a:lnTo>
                  <a:lnTo>
                    <a:pt x="130" y="38"/>
                  </a:lnTo>
                  <a:lnTo>
                    <a:pt x="132" y="40"/>
                  </a:lnTo>
                  <a:lnTo>
                    <a:pt x="132" y="41"/>
                  </a:lnTo>
                  <a:lnTo>
                    <a:pt x="133" y="41"/>
                  </a:lnTo>
                  <a:lnTo>
                    <a:pt x="135" y="43"/>
                  </a:lnTo>
                  <a:lnTo>
                    <a:pt x="135" y="45"/>
                  </a:lnTo>
                  <a:lnTo>
                    <a:pt x="137" y="45"/>
                  </a:lnTo>
                  <a:lnTo>
                    <a:pt x="137" y="46"/>
                  </a:lnTo>
                  <a:lnTo>
                    <a:pt x="138" y="48"/>
                  </a:lnTo>
                  <a:lnTo>
                    <a:pt x="138" y="50"/>
                  </a:lnTo>
                  <a:lnTo>
                    <a:pt x="140" y="50"/>
                  </a:lnTo>
                  <a:lnTo>
                    <a:pt x="140" y="51"/>
                  </a:lnTo>
                  <a:lnTo>
                    <a:pt x="142" y="53"/>
                  </a:lnTo>
                  <a:lnTo>
                    <a:pt x="142" y="55"/>
                  </a:lnTo>
                  <a:lnTo>
                    <a:pt x="143" y="55"/>
                  </a:lnTo>
                  <a:lnTo>
                    <a:pt x="143" y="56"/>
                  </a:lnTo>
                  <a:lnTo>
                    <a:pt x="145" y="58"/>
                  </a:lnTo>
                  <a:lnTo>
                    <a:pt x="145" y="58"/>
                  </a:lnTo>
                  <a:lnTo>
                    <a:pt x="147" y="60"/>
                  </a:lnTo>
                  <a:lnTo>
                    <a:pt x="147" y="61"/>
                  </a:lnTo>
                  <a:lnTo>
                    <a:pt x="147" y="63"/>
                  </a:lnTo>
                  <a:lnTo>
                    <a:pt x="147" y="65"/>
                  </a:lnTo>
                  <a:lnTo>
                    <a:pt x="148" y="66"/>
                  </a:lnTo>
                  <a:lnTo>
                    <a:pt x="148" y="68"/>
                  </a:lnTo>
                  <a:lnTo>
                    <a:pt x="148" y="70"/>
                  </a:lnTo>
                  <a:lnTo>
                    <a:pt x="148" y="70"/>
                  </a:lnTo>
                  <a:lnTo>
                    <a:pt x="150" y="71"/>
                  </a:lnTo>
                  <a:lnTo>
                    <a:pt x="150" y="73"/>
                  </a:lnTo>
                  <a:lnTo>
                    <a:pt x="150" y="75"/>
                  </a:lnTo>
                  <a:lnTo>
                    <a:pt x="150" y="76"/>
                  </a:lnTo>
                  <a:lnTo>
                    <a:pt x="150" y="78"/>
                  </a:lnTo>
                  <a:lnTo>
                    <a:pt x="152" y="80"/>
                  </a:lnTo>
                  <a:lnTo>
                    <a:pt x="152" y="80"/>
                  </a:lnTo>
                  <a:lnTo>
                    <a:pt x="152" y="81"/>
                  </a:lnTo>
                  <a:lnTo>
                    <a:pt x="152" y="83"/>
                  </a:lnTo>
                  <a:lnTo>
                    <a:pt x="152" y="85"/>
                  </a:lnTo>
                  <a:lnTo>
                    <a:pt x="152" y="86"/>
                  </a:lnTo>
                  <a:lnTo>
                    <a:pt x="152" y="88"/>
                  </a:lnTo>
                  <a:lnTo>
                    <a:pt x="152" y="90"/>
                  </a:lnTo>
                  <a:lnTo>
                    <a:pt x="152" y="91"/>
                  </a:lnTo>
                  <a:lnTo>
                    <a:pt x="152" y="93"/>
                  </a:lnTo>
                  <a:lnTo>
                    <a:pt x="152" y="95"/>
                  </a:lnTo>
                  <a:lnTo>
                    <a:pt x="152" y="96"/>
                  </a:lnTo>
                  <a:lnTo>
                    <a:pt x="152" y="98"/>
                  </a:lnTo>
                  <a:lnTo>
                    <a:pt x="152" y="100"/>
                  </a:lnTo>
                  <a:lnTo>
                    <a:pt x="152" y="101"/>
                  </a:lnTo>
                  <a:lnTo>
                    <a:pt x="152" y="103"/>
                  </a:lnTo>
                  <a:lnTo>
                    <a:pt x="150" y="105"/>
                  </a:lnTo>
                  <a:lnTo>
                    <a:pt x="150" y="106"/>
                  </a:lnTo>
                  <a:lnTo>
                    <a:pt x="150" y="108"/>
                  </a:lnTo>
                  <a:lnTo>
                    <a:pt x="150" y="110"/>
                  </a:lnTo>
                  <a:lnTo>
                    <a:pt x="150" y="111"/>
                  </a:lnTo>
                  <a:lnTo>
                    <a:pt x="150" y="113"/>
                  </a:lnTo>
                  <a:lnTo>
                    <a:pt x="150" y="115"/>
                  </a:lnTo>
                  <a:lnTo>
                    <a:pt x="150" y="115"/>
                  </a:lnTo>
                  <a:lnTo>
                    <a:pt x="148" y="116"/>
                  </a:lnTo>
                  <a:lnTo>
                    <a:pt x="147" y="120"/>
                  </a:lnTo>
                  <a:lnTo>
                    <a:pt x="147" y="121"/>
                  </a:lnTo>
                  <a:lnTo>
                    <a:pt x="145" y="125"/>
                  </a:lnTo>
                  <a:lnTo>
                    <a:pt x="145" y="126"/>
                  </a:lnTo>
                  <a:lnTo>
                    <a:pt x="143" y="130"/>
                  </a:lnTo>
                  <a:lnTo>
                    <a:pt x="143" y="131"/>
                  </a:lnTo>
                  <a:lnTo>
                    <a:pt x="143" y="135"/>
                  </a:lnTo>
                  <a:lnTo>
                    <a:pt x="142" y="136"/>
                  </a:lnTo>
                  <a:lnTo>
                    <a:pt x="140" y="140"/>
                  </a:lnTo>
                  <a:lnTo>
                    <a:pt x="140" y="141"/>
                  </a:lnTo>
                  <a:lnTo>
                    <a:pt x="140" y="145"/>
                  </a:lnTo>
                  <a:lnTo>
                    <a:pt x="138" y="146"/>
                  </a:lnTo>
                  <a:lnTo>
                    <a:pt x="138" y="150"/>
                  </a:lnTo>
                  <a:lnTo>
                    <a:pt x="137" y="151"/>
                  </a:lnTo>
                  <a:lnTo>
                    <a:pt x="137" y="153"/>
                  </a:lnTo>
                  <a:lnTo>
                    <a:pt x="135" y="156"/>
                  </a:lnTo>
                  <a:lnTo>
                    <a:pt x="135" y="158"/>
                  </a:lnTo>
                  <a:lnTo>
                    <a:pt x="133" y="160"/>
                  </a:lnTo>
                  <a:lnTo>
                    <a:pt x="133" y="161"/>
                  </a:lnTo>
                  <a:lnTo>
                    <a:pt x="133" y="165"/>
                  </a:lnTo>
                  <a:lnTo>
                    <a:pt x="132" y="166"/>
                  </a:lnTo>
                  <a:lnTo>
                    <a:pt x="132" y="168"/>
                  </a:lnTo>
                  <a:lnTo>
                    <a:pt x="130" y="171"/>
                  </a:lnTo>
                  <a:lnTo>
                    <a:pt x="130" y="173"/>
                  </a:lnTo>
                  <a:lnTo>
                    <a:pt x="130" y="174"/>
                  </a:lnTo>
                  <a:lnTo>
                    <a:pt x="128" y="178"/>
                  </a:lnTo>
                  <a:lnTo>
                    <a:pt x="128" y="179"/>
                  </a:lnTo>
                  <a:lnTo>
                    <a:pt x="127" y="181"/>
                  </a:lnTo>
                  <a:lnTo>
                    <a:pt x="127" y="183"/>
                  </a:lnTo>
                  <a:lnTo>
                    <a:pt x="127" y="184"/>
                  </a:lnTo>
                  <a:lnTo>
                    <a:pt x="127" y="188"/>
                  </a:lnTo>
                  <a:lnTo>
                    <a:pt x="125" y="189"/>
                  </a:lnTo>
                  <a:lnTo>
                    <a:pt x="125" y="191"/>
                  </a:lnTo>
                  <a:lnTo>
                    <a:pt x="123" y="193"/>
                  </a:lnTo>
                  <a:lnTo>
                    <a:pt x="123" y="194"/>
                  </a:lnTo>
                  <a:lnTo>
                    <a:pt x="123" y="196"/>
                  </a:lnTo>
                  <a:lnTo>
                    <a:pt x="122" y="199"/>
                  </a:lnTo>
                  <a:lnTo>
                    <a:pt x="122" y="201"/>
                  </a:lnTo>
                  <a:lnTo>
                    <a:pt x="122" y="203"/>
                  </a:lnTo>
                  <a:lnTo>
                    <a:pt x="122" y="204"/>
                  </a:lnTo>
                  <a:lnTo>
                    <a:pt x="120" y="206"/>
                  </a:lnTo>
                  <a:lnTo>
                    <a:pt x="120" y="208"/>
                  </a:lnTo>
                  <a:lnTo>
                    <a:pt x="120" y="209"/>
                  </a:lnTo>
                  <a:lnTo>
                    <a:pt x="120" y="211"/>
                  </a:lnTo>
                  <a:lnTo>
                    <a:pt x="118" y="213"/>
                  </a:lnTo>
                  <a:lnTo>
                    <a:pt x="118" y="216"/>
                  </a:lnTo>
                  <a:lnTo>
                    <a:pt x="118" y="216"/>
                  </a:lnTo>
                  <a:lnTo>
                    <a:pt x="117" y="219"/>
                  </a:lnTo>
                  <a:lnTo>
                    <a:pt x="117" y="219"/>
                  </a:lnTo>
                  <a:lnTo>
                    <a:pt x="117" y="221"/>
                  </a:lnTo>
                  <a:lnTo>
                    <a:pt x="117" y="224"/>
                  </a:lnTo>
                  <a:lnTo>
                    <a:pt x="117" y="226"/>
                  </a:lnTo>
                  <a:lnTo>
                    <a:pt x="115" y="226"/>
                  </a:lnTo>
                  <a:lnTo>
                    <a:pt x="115" y="228"/>
                  </a:lnTo>
                  <a:lnTo>
                    <a:pt x="115" y="229"/>
                  </a:lnTo>
                  <a:lnTo>
                    <a:pt x="113" y="231"/>
                  </a:lnTo>
                  <a:lnTo>
                    <a:pt x="113" y="233"/>
                  </a:lnTo>
                  <a:lnTo>
                    <a:pt x="113" y="234"/>
                  </a:lnTo>
                  <a:lnTo>
                    <a:pt x="113" y="236"/>
                  </a:lnTo>
                  <a:lnTo>
                    <a:pt x="113" y="238"/>
                  </a:lnTo>
                  <a:lnTo>
                    <a:pt x="113" y="239"/>
                  </a:lnTo>
                  <a:lnTo>
                    <a:pt x="112" y="241"/>
                  </a:lnTo>
                  <a:lnTo>
                    <a:pt x="112" y="243"/>
                  </a:lnTo>
                  <a:lnTo>
                    <a:pt x="112" y="244"/>
                  </a:lnTo>
                  <a:lnTo>
                    <a:pt x="112" y="244"/>
                  </a:lnTo>
                  <a:lnTo>
                    <a:pt x="110" y="246"/>
                  </a:lnTo>
                  <a:lnTo>
                    <a:pt x="110" y="248"/>
                  </a:lnTo>
                  <a:lnTo>
                    <a:pt x="110" y="249"/>
                  </a:lnTo>
                  <a:lnTo>
                    <a:pt x="110" y="251"/>
                  </a:lnTo>
                  <a:lnTo>
                    <a:pt x="110" y="251"/>
                  </a:lnTo>
                  <a:lnTo>
                    <a:pt x="110" y="253"/>
                  </a:lnTo>
                  <a:lnTo>
                    <a:pt x="110" y="254"/>
                  </a:lnTo>
                  <a:lnTo>
                    <a:pt x="110" y="256"/>
                  </a:lnTo>
                  <a:lnTo>
                    <a:pt x="110" y="256"/>
                  </a:lnTo>
                  <a:lnTo>
                    <a:pt x="110" y="258"/>
                  </a:lnTo>
                  <a:lnTo>
                    <a:pt x="108" y="259"/>
                  </a:lnTo>
                  <a:lnTo>
                    <a:pt x="108" y="261"/>
                  </a:lnTo>
                  <a:lnTo>
                    <a:pt x="108" y="261"/>
                  </a:lnTo>
                  <a:lnTo>
                    <a:pt x="108" y="263"/>
                  </a:lnTo>
                  <a:lnTo>
                    <a:pt x="108" y="264"/>
                  </a:lnTo>
                  <a:lnTo>
                    <a:pt x="108" y="266"/>
                  </a:lnTo>
                  <a:lnTo>
                    <a:pt x="108" y="266"/>
                  </a:lnTo>
                  <a:lnTo>
                    <a:pt x="108" y="268"/>
                  </a:lnTo>
                  <a:lnTo>
                    <a:pt x="108" y="268"/>
                  </a:lnTo>
                  <a:lnTo>
                    <a:pt x="108" y="269"/>
                  </a:lnTo>
                  <a:lnTo>
                    <a:pt x="108" y="271"/>
                  </a:lnTo>
                  <a:lnTo>
                    <a:pt x="108" y="271"/>
                  </a:lnTo>
                  <a:lnTo>
                    <a:pt x="108" y="273"/>
                  </a:lnTo>
                  <a:lnTo>
                    <a:pt x="108" y="273"/>
                  </a:lnTo>
                  <a:lnTo>
                    <a:pt x="108" y="274"/>
                  </a:lnTo>
                  <a:lnTo>
                    <a:pt x="107" y="276"/>
                  </a:lnTo>
                  <a:lnTo>
                    <a:pt x="107" y="276"/>
                  </a:lnTo>
                  <a:lnTo>
                    <a:pt x="108" y="278"/>
                  </a:lnTo>
                  <a:lnTo>
                    <a:pt x="107" y="278"/>
                  </a:lnTo>
                  <a:lnTo>
                    <a:pt x="107" y="279"/>
                  </a:lnTo>
                  <a:lnTo>
                    <a:pt x="108" y="279"/>
                  </a:lnTo>
                  <a:lnTo>
                    <a:pt x="108" y="281"/>
                  </a:lnTo>
                  <a:lnTo>
                    <a:pt x="108" y="281"/>
                  </a:lnTo>
                  <a:lnTo>
                    <a:pt x="108" y="281"/>
                  </a:lnTo>
                  <a:lnTo>
                    <a:pt x="108" y="283"/>
                  </a:lnTo>
                  <a:lnTo>
                    <a:pt x="107" y="283"/>
                  </a:lnTo>
                  <a:lnTo>
                    <a:pt x="108" y="283"/>
                  </a:lnTo>
                  <a:lnTo>
                    <a:pt x="108" y="283"/>
                  </a:lnTo>
                  <a:lnTo>
                    <a:pt x="107" y="284"/>
                  </a:lnTo>
                  <a:lnTo>
                    <a:pt x="108" y="284"/>
                  </a:lnTo>
                  <a:lnTo>
                    <a:pt x="108" y="284"/>
                  </a:lnTo>
                  <a:lnTo>
                    <a:pt x="107" y="284"/>
                  </a:lnTo>
                  <a:lnTo>
                    <a:pt x="108" y="286"/>
                  </a:lnTo>
                  <a:lnTo>
                    <a:pt x="108" y="286"/>
                  </a:lnTo>
                  <a:lnTo>
                    <a:pt x="107" y="286"/>
                  </a:lnTo>
                  <a:lnTo>
                    <a:pt x="108" y="288"/>
                  </a:lnTo>
                  <a:lnTo>
                    <a:pt x="107" y="288"/>
                  </a:lnTo>
                  <a:lnTo>
                    <a:pt x="107" y="288"/>
                  </a:lnTo>
                  <a:lnTo>
                    <a:pt x="107" y="288"/>
                  </a:lnTo>
                  <a:lnTo>
                    <a:pt x="107" y="289"/>
                  </a:lnTo>
                  <a:lnTo>
                    <a:pt x="107" y="289"/>
                  </a:lnTo>
                  <a:lnTo>
                    <a:pt x="107" y="289"/>
                  </a:lnTo>
                  <a:lnTo>
                    <a:pt x="107" y="289"/>
                  </a:lnTo>
                  <a:lnTo>
                    <a:pt x="107" y="291"/>
                  </a:lnTo>
                  <a:lnTo>
                    <a:pt x="107" y="291"/>
                  </a:lnTo>
                  <a:lnTo>
                    <a:pt x="107" y="291"/>
                  </a:lnTo>
                  <a:lnTo>
                    <a:pt x="107" y="293"/>
                  </a:lnTo>
                  <a:lnTo>
                    <a:pt x="107" y="293"/>
                  </a:lnTo>
                  <a:lnTo>
                    <a:pt x="107" y="293"/>
                  </a:lnTo>
                  <a:lnTo>
                    <a:pt x="107" y="293"/>
                  </a:lnTo>
                  <a:lnTo>
                    <a:pt x="107" y="294"/>
                  </a:lnTo>
                  <a:lnTo>
                    <a:pt x="107" y="294"/>
                  </a:lnTo>
                  <a:lnTo>
                    <a:pt x="107" y="294"/>
                  </a:lnTo>
                  <a:lnTo>
                    <a:pt x="107" y="294"/>
                  </a:lnTo>
                  <a:lnTo>
                    <a:pt x="107" y="296"/>
                  </a:lnTo>
                  <a:lnTo>
                    <a:pt x="107" y="296"/>
                  </a:lnTo>
                  <a:lnTo>
                    <a:pt x="107" y="296"/>
                  </a:lnTo>
                  <a:lnTo>
                    <a:pt x="107" y="296"/>
                  </a:lnTo>
                  <a:lnTo>
                    <a:pt x="107" y="298"/>
                  </a:lnTo>
                  <a:lnTo>
                    <a:pt x="107" y="298"/>
                  </a:lnTo>
                  <a:lnTo>
                    <a:pt x="107" y="298"/>
                  </a:lnTo>
                  <a:lnTo>
                    <a:pt x="107" y="298"/>
                  </a:lnTo>
                  <a:lnTo>
                    <a:pt x="107" y="299"/>
                  </a:lnTo>
                  <a:lnTo>
                    <a:pt x="107" y="299"/>
                  </a:lnTo>
                  <a:lnTo>
                    <a:pt x="107" y="299"/>
                  </a:lnTo>
                  <a:lnTo>
                    <a:pt x="107" y="301"/>
                  </a:lnTo>
                  <a:lnTo>
                    <a:pt x="107" y="301"/>
                  </a:lnTo>
                  <a:lnTo>
                    <a:pt x="107" y="301"/>
                  </a:lnTo>
                  <a:lnTo>
                    <a:pt x="107" y="301"/>
                  </a:lnTo>
                  <a:lnTo>
                    <a:pt x="107" y="301"/>
                  </a:lnTo>
                  <a:lnTo>
                    <a:pt x="107" y="303"/>
                  </a:lnTo>
                  <a:lnTo>
                    <a:pt x="107" y="303"/>
                  </a:lnTo>
                  <a:lnTo>
                    <a:pt x="105" y="303"/>
                  </a:lnTo>
                  <a:lnTo>
                    <a:pt x="107" y="303"/>
                  </a:lnTo>
                  <a:lnTo>
                    <a:pt x="105" y="304"/>
                  </a:lnTo>
                  <a:lnTo>
                    <a:pt x="105" y="304"/>
                  </a:lnTo>
                  <a:lnTo>
                    <a:pt x="105" y="304"/>
                  </a:lnTo>
                  <a:lnTo>
                    <a:pt x="105" y="304"/>
                  </a:lnTo>
                  <a:lnTo>
                    <a:pt x="105" y="306"/>
                  </a:lnTo>
                  <a:lnTo>
                    <a:pt x="105" y="306"/>
                  </a:lnTo>
                  <a:lnTo>
                    <a:pt x="105" y="306"/>
                  </a:lnTo>
                  <a:lnTo>
                    <a:pt x="105" y="308"/>
                  </a:lnTo>
                  <a:lnTo>
                    <a:pt x="105" y="308"/>
                  </a:lnTo>
                  <a:lnTo>
                    <a:pt x="105" y="308"/>
                  </a:lnTo>
                  <a:lnTo>
                    <a:pt x="105" y="308"/>
                  </a:lnTo>
                  <a:lnTo>
                    <a:pt x="105" y="308"/>
                  </a:lnTo>
                  <a:lnTo>
                    <a:pt x="105" y="309"/>
                  </a:lnTo>
                  <a:lnTo>
                    <a:pt x="105" y="309"/>
                  </a:lnTo>
                  <a:lnTo>
                    <a:pt x="105" y="309"/>
                  </a:lnTo>
                  <a:lnTo>
                    <a:pt x="105" y="309"/>
                  </a:lnTo>
                  <a:lnTo>
                    <a:pt x="103" y="311"/>
                  </a:lnTo>
                  <a:lnTo>
                    <a:pt x="105" y="311"/>
                  </a:lnTo>
                  <a:lnTo>
                    <a:pt x="103" y="311"/>
                  </a:lnTo>
                  <a:lnTo>
                    <a:pt x="103" y="311"/>
                  </a:lnTo>
                  <a:lnTo>
                    <a:pt x="103" y="311"/>
                  </a:lnTo>
                  <a:lnTo>
                    <a:pt x="103" y="313"/>
                  </a:lnTo>
                  <a:lnTo>
                    <a:pt x="103" y="313"/>
                  </a:lnTo>
                  <a:lnTo>
                    <a:pt x="103" y="313"/>
                  </a:lnTo>
                  <a:lnTo>
                    <a:pt x="103" y="314"/>
                  </a:lnTo>
                  <a:lnTo>
                    <a:pt x="103" y="314"/>
                  </a:lnTo>
                  <a:lnTo>
                    <a:pt x="103" y="314"/>
                  </a:lnTo>
                  <a:lnTo>
                    <a:pt x="103" y="314"/>
                  </a:lnTo>
                  <a:lnTo>
                    <a:pt x="103" y="316"/>
                  </a:lnTo>
                  <a:lnTo>
                    <a:pt x="103" y="316"/>
                  </a:lnTo>
                  <a:lnTo>
                    <a:pt x="103" y="316"/>
                  </a:lnTo>
                  <a:lnTo>
                    <a:pt x="103" y="316"/>
                  </a:lnTo>
                  <a:lnTo>
                    <a:pt x="102" y="318"/>
                  </a:lnTo>
                  <a:lnTo>
                    <a:pt x="102" y="318"/>
                  </a:lnTo>
                  <a:lnTo>
                    <a:pt x="102" y="318"/>
                  </a:lnTo>
                  <a:lnTo>
                    <a:pt x="102" y="318"/>
                  </a:lnTo>
                  <a:lnTo>
                    <a:pt x="102" y="318"/>
                  </a:lnTo>
                  <a:lnTo>
                    <a:pt x="102" y="319"/>
                  </a:lnTo>
                  <a:lnTo>
                    <a:pt x="102" y="319"/>
                  </a:lnTo>
                  <a:lnTo>
                    <a:pt x="102" y="319"/>
                  </a:lnTo>
                  <a:lnTo>
                    <a:pt x="102" y="319"/>
                  </a:lnTo>
                  <a:lnTo>
                    <a:pt x="102" y="321"/>
                  </a:lnTo>
                  <a:lnTo>
                    <a:pt x="102" y="321"/>
                  </a:lnTo>
                  <a:lnTo>
                    <a:pt x="102" y="321"/>
                  </a:lnTo>
                  <a:lnTo>
                    <a:pt x="100" y="321"/>
                  </a:lnTo>
                  <a:lnTo>
                    <a:pt x="100" y="321"/>
                  </a:lnTo>
                  <a:lnTo>
                    <a:pt x="100" y="323"/>
                  </a:lnTo>
                  <a:lnTo>
                    <a:pt x="100" y="323"/>
                  </a:lnTo>
                  <a:lnTo>
                    <a:pt x="100" y="323"/>
                  </a:lnTo>
                  <a:lnTo>
                    <a:pt x="100" y="323"/>
                  </a:lnTo>
                  <a:lnTo>
                    <a:pt x="98" y="324"/>
                  </a:lnTo>
                  <a:lnTo>
                    <a:pt x="98" y="324"/>
                  </a:lnTo>
                  <a:lnTo>
                    <a:pt x="97" y="326"/>
                  </a:lnTo>
                  <a:lnTo>
                    <a:pt x="97" y="326"/>
                  </a:lnTo>
                  <a:lnTo>
                    <a:pt x="95" y="328"/>
                  </a:lnTo>
                  <a:lnTo>
                    <a:pt x="95" y="329"/>
                  </a:lnTo>
                  <a:lnTo>
                    <a:pt x="93" y="329"/>
                  </a:lnTo>
                  <a:lnTo>
                    <a:pt x="92" y="329"/>
                  </a:lnTo>
                  <a:lnTo>
                    <a:pt x="92" y="331"/>
                  </a:lnTo>
                  <a:lnTo>
                    <a:pt x="90" y="333"/>
                  </a:lnTo>
                  <a:lnTo>
                    <a:pt x="90" y="333"/>
                  </a:lnTo>
                  <a:lnTo>
                    <a:pt x="88" y="333"/>
                  </a:lnTo>
                  <a:lnTo>
                    <a:pt x="87" y="334"/>
                  </a:lnTo>
                  <a:lnTo>
                    <a:pt x="87" y="334"/>
                  </a:lnTo>
                  <a:lnTo>
                    <a:pt x="85" y="336"/>
                  </a:lnTo>
                  <a:lnTo>
                    <a:pt x="85" y="336"/>
                  </a:lnTo>
                  <a:lnTo>
                    <a:pt x="83" y="336"/>
                  </a:lnTo>
                  <a:lnTo>
                    <a:pt x="83" y="338"/>
                  </a:lnTo>
                  <a:lnTo>
                    <a:pt x="82" y="338"/>
                  </a:lnTo>
                  <a:lnTo>
                    <a:pt x="80" y="338"/>
                  </a:lnTo>
                  <a:lnTo>
                    <a:pt x="80" y="339"/>
                  </a:lnTo>
                  <a:lnTo>
                    <a:pt x="79" y="339"/>
                  </a:lnTo>
                  <a:lnTo>
                    <a:pt x="79" y="339"/>
                  </a:lnTo>
                  <a:lnTo>
                    <a:pt x="77" y="339"/>
                  </a:lnTo>
                  <a:lnTo>
                    <a:pt x="77" y="341"/>
                  </a:lnTo>
                  <a:lnTo>
                    <a:pt x="75" y="339"/>
                  </a:lnTo>
                  <a:lnTo>
                    <a:pt x="75" y="341"/>
                  </a:lnTo>
                  <a:lnTo>
                    <a:pt x="74" y="341"/>
                  </a:lnTo>
                  <a:lnTo>
                    <a:pt x="72" y="341"/>
                  </a:lnTo>
                  <a:lnTo>
                    <a:pt x="72" y="341"/>
                  </a:lnTo>
                  <a:lnTo>
                    <a:pt x="70" y="341"/>
                  </a:lnTo>
                  <a:lnTo>
                    <a:pt x="70" y="341"/>
                  </a:lnTo>
                  <a:lnTo>
                    <a:pt x="69" y="343"/>
                  </a:lnTo>
                  <a:lnTo>
                    <a:pt x="69" y="343"/>
                  </a:lnTo>
                  <a:lnTo>
                    <a:pt x="67" y="343"/>
                  </a:lnTo>
                  <a:lnTo>
                    <a:pt x="67" y="343"/>
                  </a:lnTo>
                  <a:lnTo>
                    <a:pt x="65" y="343"/>
                  </a:lnTo>
                  <a:lnTo>
                    <a:pt x="65" y="343"/>
                  </a:lnTo>
                  <a:lnTo>
                    <a:pt x="64" y="343"/>
                  </a:lnTo>
                  <a:lnTo>
                    <a:pt x="64" y="343"/>
                  </a:lnTo>
                  <a:lnTo>
                    <a:pt x="62" y="343"/>
                  </a:lnTo>
                  <a:lnTo>
                    <a:pt x="62" y="343"/>
                  </a:lnTo>
                  <a:lnTo>
                    <a:pt x="60" y="343"/>
                  </a:lnTo>
                  <a:lnTo>
                    <a:pt x="60" y="343"/>
                  </a:lnTo>
                  <a:lnTo>
                    <a:pt x="59" y="343"/>
                  </a:lnTo>
                  <a:lnTo>
                    <a:pt x="59" y="343"/>
                  </a:lnTo>
                  <a:lnTo>
                    <a:pt x="57" y="341"/>
                  </a:lnTo>
                  <a:lnTo>
                    <a:pt x="57" y="341"/>
                  </a:lnTo>
                  <a:lnTo>
                    <a:pt x="55" y="341"/>
                  </a:lnTo>
                  <a:lnTo>
                    <a:pt x="55" y="341"/>
                  </a:lnTo>
                  <a:lnTo>
                    <a:pt x="54" y="341"/>
                  </a:lnTo>
                  <a:lnTo>
                    <a:pt x="54" y="341"/>
                  </a:lnTo>
                  <a:lnTo>
                    <a:pt x="52" y="341"/>
                  </a:lnTo>
                  <a:lnTo>
                    <a:pt x="52" y="339"/>
                  </a:lnTo>
                  <a:lnTo>
                    <a:pt x="52" y="339"/>
                  </a:lnTo>
                  <a:lnTo>
                    <a:pt x="50" y="339"/>
                  </a:lnTo>
                  <a:lnTo>
                    <a:pt x="50" y="339"/>
                  </a:lnTo>
                  <a:lnTo>
                    <a:pt x="49" y="338"/>
                  </a:lnTo>
                  <a:lnTo>
                    <a:pt x="49" y="338"/>
                  </a:lnTo>
                  <a:lnTo>
                    <a:pt x="47" y="338"/>
                  </a:lnTo>
                  <a:lnTo>
                    <a:pt x="47" y="336"/>
                  </a:lnTo>
                  <a:lnTo>
                    <a:pt x="47" y="336"/>
                  </a:lnTo>
                  <a:lnTo>
                    <a:pt x="45" y="336"/>
                  </a:lnTo>
                  <a:lnTo>
                    <a:pt x="45" y="334"/>
                  </a:lnTo>
                  <a:lnTo>
                    <a:pt x="44" y="334"/>
                  </a:lnTo>
                  <a:lnTo>
                    <a:pt x="44" y="334"/>
                  </a:lnTo>
                  <a:lnTo>
                    <a:pt x="42" y="333"/>
                  </a:lnTo>
                  <a:lnTo>
                    <a:pt x="42" y="333"/>
                  </a:lnTo>
                  <a:lnTo>
                    <a:pt x="42" y="331"/>
                  </a:lnTo>
                  <a:lnTo>
                    <a:pt x="40" y="331"/>
                  </a:lnTo>
                  <a:lnTo>
                    <a:pt x="40" y="329"/>
                  </a:lnTo>
                  <a:lnTo>
                    <a:pt x="39" y="329"/>
                  </a:lnTo>
                  <a:lnTo>
                    <a:pt x="39" y="329"/>
                  </a:lnTo>
                  <a:lnTo>
                    <a:pt x="37" y="328"/>
                  </a:lnTo>
                  <a:lnTo>
                    <a:pt x="37" y="326"/>
                  </a:lnTo>
                  <a:lnTo>
                    <a:pt x="37" y="326"/>
                  </a:lnTo>
                  <a:lnTo>
                    <a:pt x="35" y="324"/>
                  </a:lnTo>
                  <a:lnTo>
                    <a:pt x="35" y="324"/>
                  </a:lnTo>
                  <a:lnTo>
                    <a:pt x="35" y="323"/>
                  </a:lnTo>
                  <a:lnTo>
                    <a:pt x="34" y="323"/>
                  </a:lnTo>
                  <a:lnTo>
                    <a:pt x="34" y="321"/>
                  </a:lnTo>
                  <a:lnTo>
                    <a:pt x="32" y="319"/>
                  </a:lnTo>
                  <a:lnTo>
                    <a:pt x="32" y="319"/>
                  </a:lnTo>
                  <a:lnTo>
                    <a:pt x="32" y="318"/>
                  </a:lnTo>
                  <a:lnTo>
                    <a:pt x="30" y="316"/>
                  </a:lnTo>
                  <a:lnTo>
                    <a:pt x="30" y="314"/>
                  </a:lnTo>
                  <a:lnTo>
                    <a:pt x="30" y="314"/>
                  </a:lnTo>
                  <a:lnTo>
                    <a:pt x="29" y="313"/>
                  </a:lnTo>
                  <a:lnTo>
                    <a:pt x="29" y="311"/>
                  </a:lnTo>
                  <a:lnTo>
                    <a:pt x="29" y="311"/>
                  </a:lnTo>
                  <a:lnTo>
                    <a:pt x="27" y="309"/>
                  </a:lnTo>
                  <a:lnTo>
                    <a:pt x="27" y="308"/>
                  </a:lnTo>
                  <a:lnTo>
                    <a:pt x="27" y="306"/>
                  </a:lnTo>
                  <a:lnTo>
                    <a:pt x="25" y="306"/>
                  </a:lnTo>
                  <a:lnTo>
                    <a:pt x="25" y="304"/>
                  </a:lnTo>
                  <a:lnTo>
                    <a:pt x="24" y="303"/>
                  </a:lnTo>
                  <a:lnTo>
                    <a:pt x="24" y="301"/>
                  </a:lnTo>
                  <a:lnTo>
                    <a:pt x="24" y="299"/>
                  </a:lnTo>
                  <a:lnTo>
                    <a:pt x="24" y="298"/>
                  </a:lnTo>
                  <a:lnTo>
                    <a:pt x="24" y="298"/>
                  </a:lnTo>
                  <a:lnTo>
                    <a:pt x="24" y="296"/>
                  </a:lnTo>
                  <a:lnTo>
                    <a:pt x="24" y="294"/>
                  </a:lnTo>
                  <a:lnTo>
                    <a:pt x="24" y="293"/>
                  </a:lnTo>
                  <a:lnTo>
                    <a:pt x="24" y="291"/>
                  </a:lnTo>
                  <a:lnTo>
                    <a:pt x="24" y="289"/>
                  </a:lnTo>
                  <a:lnTo>
                    <a:pt x="24" y="288"/>
                  </a:lnTo>
                  <a:lnTo>
                    <a:pt x="24" y="286"/>
                  </a:lnTo>
                  <a:lnTo>
                    <a:pt x="24" y="284"/>
                  </a:lnTo>
                  <a:lnTo>
                    <a:pt x="24" y="283"/>
                  </a:lnTo>
                  <a:lnTo>
                    <a:pt x="24" y="281"/>
                  </a:lnTo>
                  <a:lnTo>
                    <a:pt x="25" y="279"/>
                  </a:lnTo>
                  <a:lnTo>
                    <a:pt x="25" y="278"/>
                  </a:lnTo>
                  <a:lnTo>
                    <a:pt x="25" y="276"/>
                  </a:lnTo>
                  <a:lnTo>
                    <a:pt x="25" y="274"/>
                  </a:lnTo>
                  <a:lnTo>
                    <a:pt x="25" y="273"/>
                  </a:lnTo>
                  <a:lnTo>
                    <a:pt x="25" y="273"/>
                  </a:lnTo>
                  <a:lnTo>
                    <a:pt x="25" y="271"/>
                  </a:lnTo>
                  <a:lnTo>
                    <a:pt x="25" y="269"/>
                  </a:lnTo>
                  <a:lnTo>
                    <a:pt x="27" y="268"/>
                  </a:lnTo>
                  <a:lnTo>
                    <a:pt x="27" y="266"/>
                  </a:lnTo>
                  <a:lnTo>
                    <a:pt x="27" y="264"/>
                  </a:lnTo>
                  <a:lnTo>
                    <a:pt x="27" y="263"/>
                  </a:lnTo>
                  <a:lnTo>
                    <a:pt x="27" y="261"/>
                  </a:lnTo>
                  <a:lnTo>
                    <a:pt x="27" y="259"/>
                  </a:lnTo>
                  <a:lnTo>
                    <a:pt x="27" y="259"/>
                  </a:lnTo>
                  <a:lnTo>
                    <a:pt x="27" y="258"/>
                  </a:lnTo>
                  <a:lnTo>
                    <a:pt x="27" y="256"/>
                  </a:lnTo>
                  <a:lnTo>
                    <a:pt x="29" y="254"/>
                  </a:lnTo>
                  <a:lnTo>
                    <a:pt x="29" y="253"/>
                  </a:lnTo>
                  <a:lnTo>
                    <a:pt x="29" y="251"/>
                  </a:lnTo>
                  <a:lnTo>
                    <a:pt x="29" y="251"/>
                  </a:lnTo>
                  <a:lnTo>
                    <a:pt x="29" y="249"/>
                  </a:lnTo>
                  <a:lnTo>
                    <a:pt x="29" y="248"/>
                  </a:lnTo>
                  <a:lnTo>
                    <a:pt x="29" y="246"/>
                  </a:lnTo>
                  <a:lnTo>
                    <a:pt x="29" y="246"/>
                  </a:lnTo>
                  <a:lnTo>
                    <a:pt x="30" y="244"/>
                  </a:lnTo>
                  <a:lnTo>
                    <a:pt x="30" y="243"/>
                  </a:lnTo>
                  <a:lnTo>
                    <a:pt x="30" y="241"/>
                  </a:lnTo>
                  <a:lnTo>
                    <a:pt x="30" y="241"/>
                  </a:lnTo>
                  <a:lnTo>
                    <a:pt x="30" y="239"/>
                  </a:lnTo>
                  <a:lnTo>
                    <a:pt x="30" y="238"/>
                  </a:lnTo>
                  <a:lnTo>
                    <a:pt x="30" y="236"/>
                  </a:lnTo>
                  <a:lnTo>
                    <a:pt x="32" y="236"/>
                  </a:lnTo>
                  <a:lnTo>
                    <a:pt x="32" y="234"/>
                  </a:lnTo>
                  <a:lnTo>
                    <a:pt x="32" y="233"/>
                  </a:lnTo>
                  <a:lnTo>
                    <a:pt x="32" y="233"/>
                  </a:lnTo>
                  <a:lnTo>
                    <a:pt x="34" y="231"/>
                  </a:lnTo>
                  <a:lnTo>
                    <a:pt x="34" y="229"/>
                  </a:lnTo>
                  <a:lnTo>
                    <a:pt x="34" y="229"/>
                  </a:lnTo>
                  <a:lnTo>
                    <a:pt x="34" y="228"/>
                  </a:lnTo>
                  <a:lnTo>
                    <a:pt x="34" y="226"/>
                  </a:lnTo>
                  <a:lnTo>
                    <a:pt x="34" y="226"/>
                  </a:lnTo>
                  <a:lnTo>
                    <a:pt x="34" y="224"/>
                  </a:lnTo>
                  <a:lnTo>
                    <a:pt x="35" y="223"/>
                  </a:lnTo>
                  <a:lnTo>
                    <a:pt x="35" y="223"/>
                  </a:lnTo>
                  <a:lnTo>
                    <a:pt x="35" y="221"/>
                  </a:lnTo>
                  <a:lnTo>
                    <a:pt x="35" y="221"/>
                  </a:lnTo>
                  <a:lnTo>
                    <a:pt x="35" y="219"/>
                  </a:lnTo>
                  <a:lnTo>
                    <a:pt x="35" y="219"/>
                  </a:lnTo>
                  <a:lnTo>
                    <a:pt x="37" y="218"/>
                  </a:lnTo>
                  <a:lnTo>
                    <a:pt x="37" y="216"/>
                  </a:lnTo>
                  <a:lnTo>
                    <a:pt x="37" y="216"/>
                  </a:lnTo>
                  <a:lnTo>
                    <a:pt x="37" y="214"/>
                  </a:lnTo>
                  <a:lnTo>
                    <a:pt x="37" y="214"/>
                  </a:lnTo>
                  <a:lnTo>
                    <a:pt x="37" y="213"/>
                  </a:lnTo>
                  <a:lnTo>
                    <a:pt x="39" y="213"/>
                  </a:lnTo>
                  <a:lnTo>
                    <a:pt x="39" y="211"/>
                  </a:lnTo>
                  <a:lnTo>
                    <a:pt x="39" y="211"/>
                  </a:lnTo>
                  <a:lnTo>
                    <a:pt x="39" y="209"/>
                  </a:lnTo>
                  <a:lnTo>
                    <a:pt x="39" y="209"/>
                  </a:lnTo>
                  <a:lnTo>
                    <a:pt x="39" y="208"/>
                  </a:lnTo>
                  <a:lnTo>
                    <a:pt x="40" y="208"/>
                  </a:lnTo>
                  <a:lnTo>
                    <a:pt x="40" y="206"/>
                  </a:lnTo>
                  <a:lnTo>
                    <a:pt x="40" y="206"/>
                  </a:lnTo>
                  <a:lnTo>
                    <a:pt x="40" y="206"/>
                  </a:lnTo>
                  <a:lnTo>
                    <a:pt x="40" y="204"/>
                  </a:lnTo>
                  <a:lnTo>
                    <a:pt x="40" y="204"/>
                  </a:lnTo>
                  <a:lnTo>
                    <a:pt x="42" y="203"/>
                  </a:lnTo>
                  <a:lnTo>
                    <a:pt x="42" y="203"/>
                  </a:lnTo>
                  <a:lnTo>
                    <a:pt x="42" y="203"/>
                  </a:lnTo>
                  <a:lnTo>
                    <a:pt x="42" y="201"/>
                  </a:lnTo>
                  <a:lnTo>
                    <a:pt x="44" y="201"/>
                  </a:lnTo>
                  <a:lnTo>
                    <a:pt x="44" y="199"/>
                  </a:lnTo>
                  <a:lnTo>
                    <a:pt x="44" y="199"/>
                  </a:lnTo>
                  <a:lnTo>
                    <a:pt x="44" y="198"/>
                  </a:lnTo>
                  <a:lnTo>
                    <a:pt x="44" y="198"/>
                  </a:lnTo>
                  <a:lnTo>
                    <a:pt x="45" y="198"/>
                  </a:lnTo>
                  <a:lnTo>
                    <a:pt x="45" y="196"/>
                  </a:lnTo>
                  <a:lnTo>
                    <a:pt x="45" y="196"/>
                  </a:lnTo>
                  <a:lnTo>
                    <a:pt x="45" y="196"/>
                  </a:lnTo>
                  <a:lnTo>
                    <a:pt x="47" y="194"/>
                  </a:lnTo>
                  <a:lnTo>
                    <a:pt x="47" y="194"/>
                  </a:lnTo>
                  <a:lnTo>
                    <a:pt x="47" y="194"/>
                  </a:lnTo>
                  <a:lnTo>
                    <a:pt x="47" y="194"/>
                  </a:lnTo>
                  <a:lnTo>
                    <a:pt x="49" y="193"/>
                  </a:lnTo>
                  <a:lnTo>
                    <a:pt x="49" y="193"/>
                  </a:lnTo>
                  <a:lnTo>
                    <a:pt x="49" y="193"/>
                  </a:lnTo>
                  <a:lnTo>
                    <a:pt x="49" y="193"/>
                  </a:lnTo>
                  <a:lnTo>
                    <a:pt x="49" y="191"/>
                  </a:lnTo>
                  <a:lnTo>
                    <a:pt x="49" y="191"/>
                  </a:lnTo>
                  <a:lnTo>
                    <a:pt x="49" y="191"/>
                  </a:lnTo>
                  <a:lnTo>
                    <a:pt x="50" y="189"/>
                  </a:lnTo>
                  <a:lnTo>
                    <a:pt x="50" y="189"/>
                  </a:lnTo>
                  <a:lnTo>
                    <a:pt x="50" y="188"/>
                  </a:lnTo>
                  <a:lnTo>
                    <a:pt x="50" y="188"/>
                  </a:lnTo>
                  <a:lnTo>
                    <a:pt x="50" y="188"/>
                  </a:lnTo>
                  <a:lnTo>
                    <a:pt x="52" y="186"/>
                  </a:lnTo>
                  <a:lnTo>
                    <a:pt x="52" y="186"/>
                  </a:lnTo>
                  <a:lnTo>
                    <a:pt x="52" y="184"/>
                  </a:lnTo>
                  <a:lnTo>
                    <a:pt x="52" y="184"/>
                  </a:lnTo>
                  <a:lnTo>
                    <a:pt x="52" y="184"/>
                  </a:lnTo>
                  <a:lnTo>
                    <a:pt x="52" y="183"/>
                  </a:lnTo>
                  <a:lnTo>
                    <a:pt x="52" y="183"/>
                  </a:lnTo>
                  <a:lnTo>
                    <a:pt x="52" y="181"/>
                  </a:lnTo>
                  <a:lnTo>
                    <a:pt x="54" y="181"/>
                  </a:lnTo>
                  <a:lnTo>
                    <a:pt x="54" y="181"/>
                  </a:lnTo>
                  <a:lnTo>
                    <a:pt x="54" y="179"/>
                  </a:lnTo>
                  <a:lnTo>
                    <a:pt x="54" y="179"/>
                  </a:lnTo>
                  <a:lnTo>
                    <a:pt x="54" y="178"/>
                  </a:lnTo>
                  <a:lnTo>
                    <a:pt x="54" y="178"/>
                  </a:lnTo>
                  <a:lnTo>
                    <a:pt x="54" y="178"/>
                  </a:lnTo>
                  <a:lnTo>
                    <a:pt x="54" y="178"/>
                  </a:lnTo>
                  <a:lnTo>
                    <a:pt x="55" y="176"/>
                  </a:lnTo>
                  <a:lnTo>
                    <a:pt x="55" y="176"/>
                  </a:lnTo>
                  <a:lnTo>
                    <a:pt x="55" y="174"/>
                  </a:lnTo>
                  <a:lnTo>
                    <a:pt x="55" y="174"/>
                  </a:lnTo>
                  <a:lnTo>
                    <a:pt x="55" y="174"/>
                  </a:lnTo>
                  <a:lnTo>
                    <a:pt x="55" y="173"/>
                  </a:lnTo>
                  <a:lnTo>
                    <a:pt x="55" y="173"/>
                  </a:lnTo>
                  <a:lnTo>
                    <a:pt x="55" y="173"/>
                  </a:lnTo>
                  <a:lnTo>
                    <a:pt x="55" y="171"/>
                  </a:lnTo>
                  <a:lnTo>
                    <a:pt x="55" y="171"/>
                  </a:lnTo>
                  <a:lnTo>
                    <a:pt x="55" y="171"/>
                  </a:lnTo>
                  <a:lnTo>
                    <a:pt x="55" y="169"/>
                  </a:lnTo>
                  <a:lnTo>
                    <a:pt x="55" y="169"/>
                  </a:lnTo>
                  <a:lnTo>
                    <a:pt x="57" y="168"/>
                  </a:lnTo>
                  <a:lnTo>
                    <a:pt x="57" y="168"/>
                  </a:lnTo>
                  <a:lnTo>
                    <a:pt x="57" y="168"/>
                  </a:lnTo>
                  <a:lnTo>
                    <a:pt x="57" y="166"/>
                  </a:lnTo>
                  <a:lnTo>
                    <a:pt x="57" y="166"/>
                  </a:lnTo>
                  <a:lnTo>
                    <a:pt x="57" y="166"/>
                  </a:lnTo>
                  <a:lnTo>
                    <a:pt x="57" y="166"/>
                  </a:lnTo>
                  <a:lnTo>
                    <a:pt x="57" y="165"/>
                  </a:lnTo>
                  <a:lnTo>
                    <a:pt x="57" y="165"/>
                  </a:lnTo>
                  <a:lnTo>
                    <a:pt x="57" y="165"/>
                  </a:lnTo>
                  <a:lnTo>
                    <a:pt x="57" y="163"/>
                  </a:lnTo>
                  <a:lnTo>
                    <a:pt x="57" y="163"/>
                  </a:lnTo>
                  <a:lnTo>
                    <a:pt x="57" y="163"/>
                  </a:lnTo>
                  <a:lnTo>
                    <a:pt x="57" y="163"/>
                  </a:lnTo>
                  <a:lnTo>
                    <a:pt x="57" y="161"/>
                  </a:lnTo>
                  <a:lnTo>
                    <a:pt x="57" y="161"/>
                  </a:lnTo>
                  <a:lnTo>
                    <a:pt x="57" y="161"/>
                  </a:lnTo>
                  <a:lnTo>
                    <a:pt x="57" y="160"/>
                  </a:lnTo>
                  <a:lnTo>
                    <a:pt x="57" y="160"/>
                  </a:lnTo>
                  <a:lnTo>
                    <a:pt x="59" y="160"/>
                  </a:lnTo>
                  <a:lnTo>
                    <a:pt x="57" y="160"/>
                  </a:lnTo>
                  <a:lnTo>
                    <a:pt x="59" y="158"/>
                  </a:lnTo>
                  <a:lnTo>
                    <a:pt x="59" y="158"/>
                  </a:lnTo>
                  <a:lnTo>
                    <a:pt x="59" y="158"/>
                  </a:lnTo>
                  <a:lnTo>
                    <a:pt x="59" y="158"/>
                  </a:lnTo>
                  <a:lnTo>
                    <a:pt x="59" y="156"/>
                  </a:lnTo>
                  <a:lnTo>
                    <a:pt x="59" y="156"/>
                  </a:lnTo>
                  <a:lnTo>
                    <a:pt x="59" y="156"/>
                  </a:lnTo>
                  <a:lnTo>
                    <a:pt x="59" y="156"/>
                  </a:lnTo>
                  <a:lnTo>
                    <a:pt x="59" y="156"/>
                  </a:lnTo>
                  <a:lnTo>
                    <a:pt x="59" y="155"/>
                  </a:lnTo>
                  <a:lnTo>
                    <a:pt x="59" y="155"/>
                  </a:lnTo>
                  <a:lnTo>
                    <a:pt x="59" y="155"/>
                  </a:lnTo>
                  <a:lnTo>
                    <a:pt x="59" y="155"/>
                  </a:lnTo>
                  <a:lnTo>
                    <a:pt x="59" y="155"/>
                  </a:lnTo>
                  <a:lnTo>
                    <a:pt x="59" y="153"/>
                  </a:lnTo>
                  <a:lnTo>
                    <a:pt x="59" y="153"/>
                  </a:lnTo>
                  <a:lnTo>
                    <a:pt x="59" y="153"/>
                  </a:lnTo>
                  <a:lnTo>
                    <a:pt x="59" y="153"/>
                  </a:lnTo>
                  <a:lnTo>
                    <a:pt x="59" y="153"/>
                  </a:lnTo>
                  <a:lnTo>
                    <a:pt x="59" y="151"/>
                  </a:lnTo>
                  <a:lnTo>
                    <a:pt x="59" y="151"/>
                  </a:lnTo>
                  <a:lnTo>
                    <a:pt x="57" y="151"/>
                  </a:lnTo>
                  <a:lnTo>
                    <a:pt x="57" y="151"/>
                  </a:lnTo>
                  <a:lnTo>
                    <a:pt x="57" y="151"/>
                  </a:lnTo>
                  <a:lnTo>
                    <a:pt x="57" y="150"/>
                  </a:lnTo>
                  <a:lnTo>
                    <a:pt x="57" y="150"/>
                  </a:lnTo>
                  <a:lnTo>
                    <a:pt x="57" y="150"/>
                  </a:lnTo>
                  <a:lnTo>
                    <a:pt x="57" y="150"/>
                  </a:lnTo>
                  <a:lnTo>
                    <a:pt x="57" y="150"/>
                  </a:lnTo>
                  <a:lnTo>
                    <a:pt x="57" y="150"/>
                  </a:lnTo>
                  <a:lnTo>
                    <a:pt x="57" y="150"/>
                  </a:lnTo>
                  <a:lnTo>
                    <a:pt x="57" y="148"/>
                  </a:lnTo>
                  <a:lnTo>
                    <a:pt x="57" y="148"/>
                  </a:lnTo>
                  <a:lnTo>
                    <a:pt x="57" y="148"/>
                  </a:lnTo>
                  <a:lnTo>
                    <a:pt x="57" y="148"/>
                  </a:lnTo>
                  <a:lnTo>
                    <a:pt x="57" y="148"/>
                  </a:lnTo>
                  <a:lnTo>
                    <a:pt x="57" y="148"/>
                  </a:lnTo>
                  <a:lnTo>
                    <a:pt x="57" y="148"/>
                  </a:lnTo>
                  <a:lnTo>
                    <a:pt x="57" y="146"/>
                  </a:lnTo>
                  <a:lnTo>
                    <a:pt x="57" y="146"/>
                  </a:lnTo>
                  <a:lnTo>
                    <a:pt x="55" y="146"/>
                  </a:lnTo>
                  <a:lnTo>
                    <a:pt x="55" y="146"/>
                  </a:lnTo>
                  <a:lnTo>
                    <a:pt x="55" y="146"/>
                  </a:lnTo>
                  <a:lnTo>
                    <a:pt x="55" y="146"/>
                  </a:lnTo>
                  <a:lnTo>
                    <a:pt x="29" y="125"/>
                  </a:lnTo>
                  <a:lnTo>
                    <a:pt x="29" y="125"/>
                  </a:lnTo>
                  <a:lnTo>
                    <a:pt x="27" y="125"/>
                  </a:lnTo>
                  <a:lnTo>
                    <a:pt x="27" y="125"/>
                  </a:lnTo>
                  <a:lnTo>
                    <a:pt x="27" y="123"/>
                  </a:lnTo>
                  <a:lnTo>
                    <a:pt x="27" y="123"/>
                  </a:lnTo>
                  <a:lnTo>
                    <a:pt x="27" y="123"/>
                  </a:lnTo>
                  <a:lnTo>
                    <a:pt x="25" y="123"/>
                  </a:lnTo>
                  <a:lnTo>
                    <a:pt x="25" y="123"/>
                  </a:lnTo>
                  <a:lnTo>
                    <a:pt x="25" y="123"/>
                  </a:lnTo>
                  <a:lnTo>
                    <a:pt x="25" y="123"/>
                  </a:lnTo>
                  <a:lnTo>
                    <a:pt x="24" y="123"/>
                  </a:lnTo>
                  <a:lnTo>
                    <a:pt x="24" y="123"/>
                  </a:lnTo>
                  <a:lnTo>
                    <a:pt x="24" y="121"/>
                  </a:lnTo>
                  <a:lnTo>
                    <a:pt x="24" y="121"/>
                  </a:lnTo>
                  <a:lnTo>
                    <a:pt x="24" y="121"/>
                  </a:lnTo>
                  <a:lnTo>
                    <a:pt x="22" y="121"/>
                  </a:lnTo>
                  <a:lnTo>
                    <a:pt x="22" y="121"/>
                  </a:lnTo>
                  <a:lnTo>
                    <a:pt x="22" y="121"/>
                  </a:lnTo>
                  <a:lnTo>
                    <a:pt x="22" y="121"/>
                  </a:lnTo>
                  <a:lnTo>
                    <a:pt x="22" y="120"/>
                  </a:lnTo>
                  <a:lnTo>
                    <a:pt x="20" y="120"/>
                  </a:lnTo>
                  <a:lnTo>
                    <a:pt x="20" y="120"/>
                  </a:lnTo>
                  <a:lnTo>
                    <a:pt x="20" y="120"/>
                  </a:lnTo>
                  <a:lnTo>
                    <a:pt x="20" y="120"/>
                  </a:lnTo>
                  <a:lnTo>
                    <a:pt x="20" y="118"/>
                  </a:lnTo>
                  <a:lnTo>
                    <a:pt x="20" y="118"/>
                  </a:lnTo>
                  <a:lnTo>
                    <a:pt x="19" y="118"/>
                  </a:lnTo>
                  <a:lnTo>
                    <a:pt x="19" y="118"/>
                  </a:lnTo>
                  <a:lnTo>
                    <a:pt x="19" y="118"/>
                  </a:lnTo>
                  <a:lnTo>
                    <a:pt x="19" y="118"/>
                  </a:lnTo>
                  <a:lnTo>
                    <a:pt x="17" y="116"/>
                  </a:lnTo>
                  <a:lnTo>
                    <a:pt x="17" y="116"/>
                  </a:lnTo>
                  <a:lnTo>
                    <a:pt x="17" y="116"/>
                  </a:lnTo>
                  <a:lnTo>
                    <a:pt x="17" y="115"/>
                  </a:lnTo>
                  <a:lnTo>
                    <a:pt x="17" y="115"/>
                  </a:lnTo>
                  <a:lnTo>
                    <a:pt x="17" y="115"/>
                  </a:lnTo>
                  <a:lnTo>
                    <a:pt x="15" y="115"/>
                  </a:lnTo>
                  <a:lnTo>
                    <a:pt x="15" y="113"/>
                  </a:lnTo>
                  <a:lnTo>
                    <a:pt x="15" y="113"/>
                  </a:lnTo>
                  <a:lnTo>
                    <a:pt x="15" y="113"/>
                  </a:lnTo>
                  <a:lnTo>
                    <a:pt x="15" y="111"/>
                  </a:lnTo>
                  <a:lnTo>
                    <a:pt x="14" y="111"/>
                  </a:lnTo>
                  <a:lnTo>
                    <a:pt x="14" y="111"/>
                  </a:lnTo>
                  <a:lnTo>
                    <a:pt x="14" y="111"/>
                  </a:lnTo>
                  <a:lnTo>
                    <a:pt x="14" y="110"/>
                  </a:lnTo>
                  <a:lnTo>
                    <a:pt x="14" y="110"/>
                  </a:lnTo>
                  <a:lnTo>
                    <a:pt x="14" y="108"/>
                  </a:lnTo>
                  <a:lnTo>
                    <a:pt x="14" y="108"/>
                  </a:lnTo>
                  <a:lnTo>
                    <a:pt x="12" y="108"/>
                  </a:lnTo>
                  <a:lnTo>
                    <a:pt x="12" y="106"/>
                  </a:lnTo>
                  <a:lnTo>
                    <a:pt x="12" y="106"/>
                  </a:lnTo>
                  <a:lnTo>
                    <a:pt x="12" y="106"/>
                  </a:lnTo>
                  <a:lnTo>
                    <a:pt x="12" y="105"/>
                  </a:lnTo>
                  <a:lnTo>
                    <a:pt x="12" y="105"/>
                  </a:lnTo>
                  <a:lnTo>
                    <a:pt x="10" y="105"/>
                  </a:lnTo>
                  <a:lnTo>
                    <a:pt x="10" y="103"/>
                  </a:lnTo>
                  <a:lnTo>
                    <a:pt x="10" y="103"/>
                  </a:lnTo>
                  <a:lnTo>
                    <a:pt x="10" y="101"/>
                  </a:lnTo>
                  <a:lnTo>
                    <a:pt x="10" y="101"/>
                  </a:lnTo>
                  <a:lnTo>
                    <a:pt x="10" y="100"/>
                  </a:lnTo>
                  <a:lnTo>
                    <a:pt x="10" y="100"/>
                  </a:lnTo>
                  <a:lnTo>
                    <a:pt x="9" y="100"/>
                  </a:lnTo>
                  <a:lnTo>
                    <a:pt x="9" y="98"/>
                  </a:lnTo>
                  <a:lnTo>
                    <a:pt x="9" y="98"/>
                  </a:lnTo>
                  <a:lnTo>
                    <a:pt x="9" y="96"/>
                  </a:lnTo>
                  <a:lnTo>
                    <a:pt x="9" y="96"/>
                  </a:lnTo>
                  <a:lnTo>
                    <a:pt x="9" y="95"/>
                  </a:lnTo>
                  <a:lnTo>
                    <a:pt x="9" y="95"/>
                  </a:lnTo>
                  <a:lnTo>
                    <a:pt x="9" y="93"/>
                  </a:lnTo>
                  <a:lnTo>
                    <a:pt x="7" y="93"/>
                  </a:lnTo>
                  <a:lnTo>
                    <a:pt x="7" y="91"/>
                  </a:lnTo>
                  <a:lnTo>
                    <a:pt x="7" y="91"/>
                  </a:lnTo>
                  <a:lnTo>
                    <a:pt x="7" y="90"/>
                  </a:lnTo>
                  <a:lnTo>
                    <a:pt x="7" y="90"/>
                  </a:lnTo>
                  <a:lnTo>
                    <a:pt x="7" y="88"/>
                  </a:lnTo>
                  <a:lnTo>
                    <a:pt x="7" y="88"/>
                  </a:lnTo>
                  <a:lnTo>
                    <a:pt x="7" y="86"/>
                  </a:lnTo>
                  <a:lnTo>
                    <a:pt x="7" y="86"/>
                  </a:lnTo>
                  <a:lnTo>
                    <a:pt x="7" y="85"/>
                  </a:lnTo>
                  <a:lnTo>
                    <a:pt x="5" y="85"/>
                  </a:lnTo>
                  <a:lnTo>
                    <a:pt x="5" y="83"/>
                  </a:lnTo>
                  <a:lnTo>
                    <a:pt x="5" y="81"/>
                  </a:lnTo>
                  <a:lnTo>
                    <a:pt x="5" y="81"/>
                  </a:lnTo>
                  <a:lnTo>
                    <a:pt x="5" y="80"/>
                  </a:lnTo>
                  <a:lnTo>
                    <a:pt x="5" y="80"/>
                  </a:lnTo>
                  <a:lnTo>
                    <a:pt x="5" y="78"/>
                  </a:lnTo>
                  <a:lnTo>
                    <a:pt x="5" y="78"/>
                  </a:lnTo>
                  <a:lnTo>
                    <a:pt x="5" y="76"/>
                  </a:lnTo>
                  <a:lnTo>
                    <a:pt x="4" y="75"/>
                  </a:lnTo>
                  <a:lnTo>
                    <a:pt x="4" y="75"/>
                  </a:lnTo>
                  <a:lnTo>
                    <a:pt x="4" y="73"/>
                  </a:lnTo>
                  <a:lnTo>
                    <a:pt x="4" y="71"/>
                  </a:lnTo>
                  <a:lnTo>
                    <a:pt x="4" y="71"/>
                  </a:lnTo>
                  <a:lnTo>
                    <a:pt x="4" y="70"/>
                  </a:lnTo>
                  <a:lnTo>
                    <a:pt x="4" y="68"/>
                  </a:lnTo>
                  <a:lnTo>
                    <a:pt x="4" y="68"/>
                  </a:lnTo>
                  <a:lnTo>
                    <a:pt x="4" y="66"/>
                  </a:lnTo>
                  <a:lnTo>
                    <a:pt x="4" y="65"/>
                  </a:lnTo>
                  <a:lnTo>
                    <a:pt x="4" y="65"/>
                  </a:lnTo>
                  <a:lnTo>
                    <a:pt x="4" y="63"/>
                  </a:lnTo>
                  <a:lnTo>
                    <a:pt x="4" y="63"/>
                  </a:lnTo>
                  <a:close/>
                </a:path>
              </a:pathLst>
            </a:custGeom>
            <a:solidFill>
              <a:srgbClr val="943101"/>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594" name="Freeform 26"/>
            <p:cNvSpPr>
              <a:spLocks/>
            </p:cNvSpPr>
            <p:nvPr/>
          </p:nvSpPr>
          <p:spPr bwMode="auto">
            <a:xfrm>
              <a:off x="2608" y="1089"/>
              <a:ext cx="50" cy="67"/>
            </a:xfrm>
            <a:custGeom>
              <a:avLst/>
              <a:gdLst/>
              <a:ahLst/>
              <a:cxnLst>
                <a:cxn ang="0">
                  <a:pos x="0" y="15"/>
                </a:cxn>
                <a:cxn ang="0">
                  <a:pos x="1" y="12"/>
                </a:cxn>
                <a:cxn ang="0">
                  <a:pos x="5" y="7"/>
                </a:cxn>
                <a:cxn ang="0">
                  <a:pos x="6" y="3"/>
                </a:cxn>
                <a:cxn ang="0">
                  <a:pos x="10" y="2"/>
                </a:cxn>
                <a:cxn ang="0">
                  <a:pos x="11" y="0"/>
                </a:cxn>
                <a:cxn ang="0">
                  <a:pos x="15" y="0"/>
                </a:cxn>
                <a:cxn ang="0">
                  <a:pos x="18" y="0"/>
                </a:cxn>
                <a:cxn ang="0">
                  <a:pos x="20" y="0"/>
                </a:cxn>
                <a:cxn ang="0">
                  <a:pos x="25" y="2"/>
                </a:cxn>
                <a:cxn ang="0">
                  <a:pos x="28" y="5"/>
                </a:cxn>
                <a:cxn ang="0">
                  <a:pos x="33" y="7"/>
                </a:cxn>
                <a:cxn ang="0">
                  <a:pos x="36" y="12"/>
                </a:cxn>
                <a:cxn ang="0">
                  <a:pos x="41" y="15"/>
                </a:cxn>
                <a:cxn ang="0">
                  <a:pos x="43" y="18"/>
                </a:cxn>
                <a:cxn ang="0">
                  <a:pos x="46" y="22"/>
                </a:cxn>
                <a:cxn ang="0">
                  <a:pos x="48" y="23"/>
                </a:cxn>
                <a:cxn ang="0">
                  <a:pos x="48" y="27"/>
                </a:cxn>
                <a:cxn ang="0">
                  <a:pos x="50" y="30"/>
                </a:cxn>
                <a:cxn ang="0">
                  <a:pos x="50" y="32"/>
                </a:cxn>
                <a:cxn ang="0">
                  <a:pos x="50" y="35"/>
                </a:cxn>
                <a:cxn ang="0">
                  <a:pos x="50" y="38"/>
                </a:cxn>
                <a:cxn ang="0">
                  <a:pos x="50" y="40"/>
                </a:cxn>
                <a:cxn ang="0">
                  <a:pos x="50" y="43"/>
                </a:cxn>
                <a:cxn ang="0">
                  <a:pos x="48" y="47"/>
                </a:cxn>
                <a:cxn ang="0">
                  <a:pos x="46" y="50"/>
                </a:cxn>
                <a:cxn ang="0">
                  <a:pos x="45" y="53"/>
                </a:cxn>
                <a:cxn ang="0">
                  <a:pos x="43" y="57"/>
                </a:cxn>
                <a:cxn ang="0">
                  <a:pos x="40" y="58"/>
                </a:cxn>
                <a:cxn ang="0">
                  <a:pos x="38" y="60"/>
                </a:cxn>
                <a:cxn ang="0">
                  <a:pos x="36" y="62"/>
                </a:cxn>
                <a:cxn ang="0">
                  <a:pos x="33" y="63"/>
                </a:cxn>
                <a:cxn ang="0">
                  <a:pos x="31" y="63"/>
                </a:cxn>
                <a:cxn ang="0">
                  <a:pos x="30" y="65"/>
                </a:cxn>
                <a:cxn ang="0">
                  <a:pos x="28" y="65"/>
                </a:cxn>
                <a:cxn ang="0">
                  <a:pos x="25" y="65"/>
                </a:cxn>
                <a:cxn ang="0">
                  <a:pos x="23" y="67"/>
                </a:cxn>
                <a:cxn ang="0">
                  <a:pos x="21" y="67"/>
                </a:cxn>
                <a:cxn ang="0">
                  <a:pos x="18" y="67"/>
                </a:cxn>
                <a:cxn ang="0">
                  <a:pos x="16" y="67"/>
                </a:cxn>
                <a:cxn ang="0">
                  <a:pos x="15" y="67"/>
                </a:cxn>
                <a:cxn ang="0">
                  <a:pos x="11" y="65"/>
                </a:cxn>
                <a:cxn ang="0">
                  <a:pos x="10" y="65"/>
                </a:cxn>
                <a:cxn ang="0">
                  <a:pos x="8" y="62"/>
                </a:cxn>
                <a:cxn ang="0">
                  <a:pos x="6" y="58"/>
                </a:cxn>
                <a:cxn ang="0">
                  <a:pos x="6" y="57"/>
                </a:cxn>
                <a:cxn ang="0">
                  <a:pos x="5" y="53"/>
                </a:cxn>
                <a:cxn ang="0">
                  <a:pos x="3" y="50"/>
                </a:cxn>
                <a:cxn ang="0">
                  <a:pos x="3" y="47"/>
                </a:cxn>
                <a:cxn ang="0">
                  <a:pos x="1" y="43"/>
                </a:cxn>
                <a:cxn ang="0">
                  <a:pos x="1" y="40"/>
                </a:cxn>
                <a:cxn ang="0">
                  <a:pos x="0" y="37"/>
                </a:cxn>
                <a:cxn ang="0">
                  <a:pos x="0" y="33"/>
                </a:cxn>
                <a:cxn ang="0">
                  <a:pos x="0" y="30"/>
                </a:cxn>
                <a:cxn ang="0">
                  <a:pos x="0" y="27"/>
                </a:cxn>
                <a:cxn ang="0">
                  <a:pos x="0" y="25"/>
                </a:cxn>
                <a:cxn ang="0">
                  <a:pos x="0" y="22"/>
                </a:cxn>
              </a:cxnLst>
              <a:rect l="0" t="0" r="r" b="b"/>
              <a:pathLst>
                <a:path w="50" h="67">
                  <a:moveTo>
                    <a:pt x="0" y="20"/>
                  </a:moveTo>
                  <a:lnTo>
                    <a:pt x="0" y="20"/>
                  </a:lnTo>
                  <a:lnTo>
                    <a:pt x="0" y="18"/>
                  </a:lnTo>
                  <a:lnTo>
                    <a:pt x="0" y="18"/>
                  </a:lnTo>
                  <a:lnTo>
                    <a:pt x="0" y="17"/>
                  </a:lnTo>
                  <a:lnTo>
                    <a:pt x="0" y="17"/>
                  </a:lnTo>
                  <a:lnTo>
                    <a:pt x="0" y="15"/>
                  </a:lnTo>
                  <a:lnTo>
                    <a:pt x="0" y="15"/>
                  </a:lnTo>
                  <a:lnTo>
                    <a:pt x="1" y="13"/>
                  </a:lnTo>
                  <a:lnTo>
                    <a:pt x="1" y="13"/>
                  </a:lnTo>
                  <a:lnTo>
                    <a:pt x="1" y="13"/>
                  </a:lnTo>
                  <a:lnTo>
                    <a:pt x="1" y="12"/>
                  </a:lnTo>
                  <a:lnTo>
                    <a:pt x="1" y="12"/>
                  </a:lnTo>
                  <a:lnTo>
                    <a:pt x="1" y="12"/>
                  </a:lnTo>
                  <a:lnTo>
                    <a:pt x="3" y="10"/>
                  </a:lnTo>
                  <a:lnTo>
                    <a:pt x="3" y="10"/>
                  </a:lnTo>
                  <a:lnTo>
                    <a:pt x="3" y="10"/>
                  </a:lnTo>
                  <a:lnTo>
                    <a:pt x="3" y="8"/>
                  </a:lnTo>
                  <a:lnTo>
                    <a:pt x="3" y="8"/>
                  </a:lnTo>
                  <a:lnTo>
                    <a:pt x="3" y="8"/>
                  </a:lnTo>
                  <a:lnTo>
                    <a:pt x="5" y="7"/>
                  </a:lnTo>
                  <a:lnTo>
                    <a:pt x="5" y="7"/>
                  </a:lnTo>
                  <a:lnTo>
                    <a:pt x="5" y="7"/>
                  </a:lnTo>
                  <a:lnTo>
                    <a:pt x="5" y="5"/>
                  </a:lnTo>
                  <a:lnTo>
                    <a:pt x="5" y="5"/>
                  </a:lnTo>
                  <a:lnTo>
                    <a:pt x="6" y="5"/>
                  </a:lnTo>
                  <a:lnTo>
                    <a:pt x="6" y="5"/>
                  </a:lnTo>
                  <a:lnTo>
                    <a:pt x="6" y="3"/>
                  </a:lnTo>
                  <a:lnTo>
                    <a:pt x="6" y="3"/>
                  </a:lnTo>
                  <a:lnTo>
                    <a:pt x="6" y="3"/>
                  </a:lnTo>
                  <a:lnTo>
                    <a:pt x="6" y="3"/>
                  </a:lnTo>
                  <a:lnTo>
                    <a:pt x="8" y="3"/>
                  </a:lnTo>
                  <a:lnTo>
                    <a:pt x="8" y="2"/>
                  </a:lnTo>
                  <a:lnTo>
                    <a:pt x="8" y="2"/>
                  </a:lnTo>
                  <a:lnTo>
                    <a:pt x="10" y="2"/>
                  </a:lnTo>
                  <a:lnTo>
                    <a:pt x="10" y="2"/>
                  </a:lnTo>
                  <a:lnTo>
                    <a:pt x="10" y="2"/>
                  </a:lnTo>
                  <a:lnTo>
                    <a:pt x="10" y="2"/>
                  </a:lnTo>
                  <a:lnTo>
                    <a:pt x="10" y="2"/>
                  </a:lnTo>
                  <a:lnTo>
                    <a:pt x="11" y="2"/>
                  </a:lnTo>
                  <a:lnTo>
                    <a:pt x="11" y="0"/>
                  </a:lnTo>
                  <a:lnTo>
                    <a:pt x="11" y="0"/>
                  </a:lnTo>
                  <a:lnTo>
                    <a:pt x="11" y="0"/>
                  </a:lnTo>
                  <a:lnTo>
                    <a:pt x="11" y="0"/>
                  </a:lnTo>
                  <a:lnTo>
                    <a:pt x="13" y="0"/>
                  </a:lnTo>
                  <a:lnTo>
                    <a:pt x="13" y="0"/>
                  </a:lnTo>
                  <a:lnTo>
                    <a:pt x="13" y="0"/>
                  </a:lnTo>
                  <a:lnTo>
                    <a:pt x="13" y="0"/>
                  </a:lnTo>
                  <a:lnTo>
                    <a:pt x="15" y="0"/>
                  </a:lnTo>
                  <a:lnTo>
                    <a:pt x="15" y="0"/>
                  </a:lnTo>
                  <a:lnTo>
                    <a:pt x="15" y="0"/>
                  </a:lnTo>
                  <a:lnTo>
                    <a:pt x="15" y="0"/>
                  </a:lnTo>
                  <a:lnTo>
                    <a:pt x="16" y="0"/>
                  </a:lnTo>
                  <a:lnTo>
                    <a:pt x="16" y="0"/>
                  </a:lnTo>
                  <a:lnTo>
                    <a:pt x="16" y="0"/>
                  </a:lnTo>
                  <a:lnTo>
                    <a:pt x="18" y="0"/>
                  </a:lnTo>
                  <a:lnTo>
                    <a:pt x="18" y="0"/>
                  </a:lnTo>
                  <a:lnTo>
                    <a:pt x="18" y="0"/>
                  </a:lnTo>
                  <a:lnTo>
                    <a:pt x="18" y="0"/>
                  </a:lnTo>
                  <a:lnTo>
                    <a:pt x="20" y="0"/>
                  </a:lnTo>
                  <a:lnTo>
                    <a:pt x="20" y="0"/>
                  </a:lnTo>
                  <a:lnTo>
                    <a:pt x="20" y="0"/>
                  </a:lnTo>
                  <a:lnTo>
                    <a:pt x="20" y="0"/>
                  </a:lnTo>
                  <a:lnTo>
                    <a:pt x="21" y="0"/>
                  </a:lnTo>
                  <a:lnTo>
                    <a:pt x="21" y="0"/>
                  </a:lnTo>
                  <a:lnTo>
                    <a:pt x="21" y="2"/>
                  </a:lnTo>
                  <a:lnTo>
                    <a:pt x="23" y="2"/>
                  </a:lnTo>
                  <a:lnTo>
                    <a:pt x="23" y="2"/>
                  </a:lnTo>
                  <a:lnTo>
                    <a:pt x="23" y="2"/>
                  </a:lnTo>
                  <a:lnTo>
                    <a:pt x="25" y="2"/>
                  </a:lnTo>
                  <a:lnTo>
                    <a:pt x="25" y="2"/>
                  </a:lnTo>
                  <a:lnTo>
                    <a:pt x="25" y="2"/>
                  </a:lnTo>
                  <a:lnTo>
                    <a:pt x="26" y="3"/>
                  </a:lnTo>
                  <a:lnTo>
                    <a:pt x="26" y="3"/>
                  </a:lnTo>
                  <a:lnTo>
                    <a:pt x="26" y="3"/>
                  </a:lnTo>
                  <a:lnTo>
                    <a:pt x="26" y="3"/>
                  </a:lnTo>
                  <a:lnTo>
                    <a:pt x="28" y="5"/>
                  </a:lnTo>
                  <a:lnTo>
                    <a:pt x="28" y="5"/>
                  </a:lnTo>
                  <a:lnTo>
                    <a:pt x="30" y="5"/>
                  </a:lnTo>
                  <a:lnTo>
                    <a:pt x="30" y="5"/>
                  </a:lnTo>
                  <a:lnTo>
                    <a:pt x="30" y="5"/>
                  </a:lnTo>
                  <a:lnTo>
                    <a:pt x="31" y="7"/>
                  </a:lnTo>
                  <a:lnTo>
                    <a:pt x="31" y="7"/>
                  </a:lnTo>
                  <a:lnTo>
                    <a:pt x="33" y="7"/>
                  </a:lnTo>
                  <a:lnTo>
                    <a:pt x="33" y="8"/>
                  </a:lnTo>
                  <a:lnTo>
                    <a:pt x="33" y="8"/>
                  </a:lnTo>
                  <a:lnTo>
                    <a:pt x="35" y="8"/>
                  </a:lnTo>
                  <a:lnTo>
                    <a:pt x="35" y="10"/>
                  </a:lnTo>
                  <a:lnTo>
                    <a:pt x="35" y="10"/>
                  </a:lnTo>
                  <a:lnTo>
                    <a:pt x="36" y="10"/>
                  </a:lnTo>
                  <a:lnTo>
                    <a:pt x="36" y="12"/>
                  </a:lnTo>
                  <a:lnTo>
                    <a:pt x="36" y="12"/>
                  </a:lnTo>
                  <a:lnTo>
                    <a:pt x="38" y="13"/>
                  </a:lnTo>
                  <a:lnTo>
                    <a:pt x="38" y="13"/>
                  </a:lnTo>
                  <a:lnTo>
                    <a:pt x="40" y="13"/>
                  </a:lnTo>
                  <a:lnTo>
                    <a:pt x="40" y="15"/>
                  </a:lnTo>
                  <a:lnTo>
                    <a:pt x="40" y="15"/>
                  </a:lnTo>
                  <a:lnTo>
                    <a:pt x="41" y="15"/>
                  </a:lnTo>
                  <a:lnTo>
                    <a:pt x="41" y="17"/>
                  </a:lnTo>
                  <a:lnTo>
                    <a:pt x="43" y="18"/>
                  </a:lnTo>
                  <a:lnTo>
                    <a:pt x="43" y="18"/>
                  </a:lnTo>
                  <a:lnTo>
                    <a:pt x="43" y="18"/>
                  </a:lnTo>
                  <a:lnTo>
                    <a:pt x="43" y="18"/>
                  </a:lnTo>
                  <a:lnTo>
                    <a:pt x="43" y="18"/>
                  </a:lnTo>
                  <a:lnTo>
                    <a:pt x="43" y="18"/>
                  </a:lnTo>
                  <a:lnTo>
                    <a:pt x="43" y="20"/>
                  </a:lnTo>
                  <a:lnTo>
                    <a:pt x="45" y="20"/>
                  </a:lnTo>
                  <a:lnTo>
                    <a:pt x="45" y="20"/>
                  </a:lnTo>
                  <a:lnTo>
                    <a:pt x="45" y="20"/>
                  </a:lnTo>
                  <a:lnTo>
                    <a:pt x="45" y="22"/>
                  </a:lnTo>
                  <a:lnTo>
                    <a:pt x="45" y="22"/>
                  </a:lnTo>
                  <a:lnTo>
                    <a:pt x="46" y="22"/>
                  </a:lnTo>
                  <a:lnTo>
                    <a:pt x="46" y="22"/>
                  </a:lnTo>
                  <a:lnTo>
                    <a:pt x="46" y="23"/>
                  </a:lnTo>
                  <a:lnTo>
                    <a:pt x="46" y="23"/>
                  </a:lnTo>
                  <a:lnTo>
                    <a:pt x="46" y="23"/>
                  </a:lnTo>
                  <a:lnTo>
                    <a:pt x="46" y="23"/>
                  </a:lnTo>
                  <a:lnTo>
                    <a:pt x="46" y="23"/>
                  </a:lnTo>
                  <a:lnTo>
                    <a:pt x="48" y="23"/>
                  </a:lnTo>
                  <a:lnTo>
                    <a:pt x="48" y="25"/>
                  </a:lnTo>
                  <a:lnTo>
                    <a:pt x="48" y="25"/>
                  </a:lnTo>
                  <a:lnTo>
                    <a:pt x="48" y="25"/>
                  </a:lnTo>
                  <a:lnTo>
                    <a:pt x="48" y="25"/>
                  </a:lnTo>
                  <a:lnTo>
                    <a:pt x="48" y="27"/>
                  </a:lnTo>
                  <a:lnTo>
                    <a:pt x="48" y="27"/>
                  </a:lnTo>
                  <a:lnTo>
                    <a:pt x="48" y="27"/>
                  </a:lnTo>
                  <a:lnTo>
                    <a:pt x="50" y="27"/>
                  </a:lnTo>
                  <a:lnTo>
                    <a:pt x="48" y="28"/>
                  </a:lnTo>
                  <a:lnTo>
                    <a:pt x="48" y="28"/>
                  </a:lnTo>
                  <a:lnTo>
                    <a:pt x="48" y="28"/>
                  </a:lnTo>
                  <a:lnTo>
                    <a:pt x="50" y="28"/>
                  </a:lnTo>
                  <a:lnTo>
                    <a:pt x="50" y="28"/>
                  </a:lnTo>
                  <a:lnTo>
                    <a:pt x="50" y="30"/>
                  </a:lnTo>
                  <a:lnTo>
                    <a:pt x="50" y="30"/>
                  </a:lnTo>
                  <a:lnTo>
                    <a:pt x="50" y="30"/>
                  </a:lnTo>
                  <a:lnTo>
                    <a:pt x="50" y="30"/>
                  </a:lnTo>
                  <a:lnTo>
                    <a:pt x="50" y="32"/>
                  </a:lnTo>
                  <a:lnTo>
                    <a:pt x="50" y="32"/>
                  </a:lnTo>
                  <a:lnTo>
                    <a:pt x="50" y="32"/>
                  </a:lnTo>
                  <a:lnTo>
                    <a:pt x="50" y="32"/>
                  </a:lnTo>
                  <a:lnTo>
                    <a:pt x="50" y="33"/>
                  </a:lnTo>
                  <a:lnTo>
                    <a:pt x="50" y="33"/>
                  </a:lnTo>
                  <a:lnTo>
                    <a:pt x="50" y="33"/>
                  </a:lnTo>
                  <a:lnTo>
                    <a:pt x="50" y="33"/>
                  </a:lnTo>
                  <a:lnTo>
                    <a:pt x="50" y="35"/>
                  </a:lnTo>
                  <a:lnTo>
                    <a:pt x="50" y="35"/>
                  </a:lnTo>
                  <a:lnTo>
                    <a:pt x="50" y="35"/>
                  </a:lnTo>
                  <a:lnTo>
                    <a:pt x="50" y="35"/>
                  </a:lnTo>
                  <a:lnTo>
                    <a:pt x="50" y="37"/>
                  </a:lnTo>
                  <a:lnTo>
                    <a:pt x="50" y="37"/>
                  </a:lnTo>
                  <a:lnTo>
                    <a:pt x="50" y="37"/>
                  </a:lnTo>
                  <a:lnTo>
                    <a:pt x="50" y="37"/>
                  </a:lnTo>
                  <a:lnTo>
                    <a:pt x="50" y="37"/>
                  </a:lnTo>
                  <a:lnTo>
                    <a:pt x="50" y="38"/>
                  </a:lnTo>
                  <a:lnTo>
                    <a:pt x="50" y="38"/>
                  </a:lnTo>
                  <a:lnTo>
                    <a:pt x="50" y="38"/>
                  </a:lnTo>
                  <a:lnTo>
                    <a:pt x="50" y="40"/>
                  </a:lnTo>
                  <a:lnTo>
                    <a:pt x="50" y="40"/>
                  </a:lnTo>
                  <a:lnTo>
                    <a:pt x="50" y="40"/>
                  </a:lnTo>
                  <a:lnTo>
                    <a:pt x="50" y="40"/>
                  </a:lnTo>
                  <a:lnTo>
                    <a:pt x="50" y="40"/>
                  </a:lnTo>
                  <a:lnTo>
                    <a:pt x="50" y="42"/>
                  </a:lnTo>
                  <a:lnTo>
                    <a:pt x="50" y="42"/>
                  </a:lnTo>
                  <a:lnTo>
                    <a:pt x="50" y="42"/>
                  </a:lnTo>
                  <a:lnTo>
                    <a:pt x="50" y="42"/>
                  </a:lnTo>
                  <a:lnTo>
                    <a:pt x="50" y="43"/>
                  </a:lnTo>
                  <a:lnTo>
                    <a:pt x="50" y="43"/>
                  </a:lnTo>
                  <a:lnTo>
                    <a:pt x="50" y="43"/>
                  </a:lnTo>
                  <a:lnTo>
                    <a:pt x="50" y="45"/>
                  </a:lnTo>
                  <a:lnTo>
                    <a:pt x="48" y="45"/>
                  </a:lnTo>
                  <a:lnTo>
                    <a:pt x="48" y="45"/>
                  </a:lnTo>
                  <a:lnTo>
                    <a:pt x="48" y="47"/>
                  </a:lnTo>
                  <a:lnTo>
                    <a:pt x="48" y="47"/>
                  </a:lnTo>
                  <a:lnTo>
                    <a:pt x="48" y="47"/>
                  </a:lnTo>
                  <a:lnTo>
                    <a:pt x="48" y="47"/>
                  </a:lnTo>
                  <a:lnTo>
                    <a:pt x="48" y="47"/>
                  </a:lnTo>
                  <a:lnTo>
                    <a:pt x="48" y="48"/>
                  </a:lnTo>
                  <a:lnTo>
                    <a:pt x="46" y="48"/>
                  </a:lnTo>
                  <a:lnTo>
                    <a:pt x="46" y="48"/>
                  </a:lnTo>
                  <a:lnTo>
                    <a:pt x="46" y="50"/>
                  </a:lnTo>
                  <a:lnTo>
                    <a:pt x="46" y="50"/>
                  </a:lnTo>
                  <a:lnTo>
                    <a:pt x="46" y="50"/>
                  </a:lnTo>
                  <a:lnTo>
                    <a:pt x="46" y="50"/>
                  </a:lnTo>
                  <a:lnTo>
                    <a:pt x="46" y="52"/>
                  </a:lnTo>
                  <a:lnTo>
                    <a:pt x="46" y="52"/>
                  </a:lnTo>
                  <a:lnTo>
                    <a:pt x="45" y="52"/>
                  </a:lnTo>
                  <a:lnTo>
                    <a:pt x="45" y="52"/>
                  </a:lnTo>
                  <a:lnTo>
                    <a:pt x="45" y="53"/>
                  </a:lnTo>
                  <a:lnTo>
                    <a:pt x="45" y="53"/>
                  </a:lnTo>
                  <a:lnTo>
                    <a:pt x="45" y="53"/>
                  </a:lnTo>
                  <a:lnTo>
                    <a:pt x="43" y="55"/>
                  </a:lnTo>
                  <a:lnTo>
                    <a:pt x="43" y="55"/>
                  </a:lnTo>
                  <a:lnTo>
                    <a:pt x="43" y="55"/>
                  </a:lnTo>
                  <a:lnTo>
                    <a:pt x="43" y="55"/>
                  </a:lnTo>
                  <a:lnTo>
                    <a:pt x="43" y="57"/>
                  </a:lnTo>
                  <a:lnTo>
                    <a:pt x="43" y="57"/>
                  </a:lnTo>
                  <a:lnTo>
                    <a:pt x="41" y="57"/>
                  </a:lnTo>
                  <a:lnTo>
                    <a:pt x="41" y="58"/>
                  </a:lnTo>
                  <a:lnTo>
                    <a:pt x="41" y="58"/>
                  </a:lnTo>
                  <a:lnTo>
                    <a:pt x="41" y="58"/>
                  </a:lnTo>
                  <a:lnTo>
                    <a:pt x="41" y="58"/>
                  </a:lnTo>
                  <a:lnTo>
                    <a:pt x="41" y="58"/>
                  </a:lnTo>
                  <a:lnTo>
                    <a:pt x="40" y="58"/>
                  </a:lnTo>
                  <a:lnTo>
                    <a:pt x="40" y="58"/>
                  </a:lnTo>
                  <a:lnTo>
                    <a:pt x="40" y="58"/>
                  </a:lnTo>
                  <a:lnTo>
                    <a:pt x="40" y="60"/>
                  </a:lnTo>
                  <a:lnTo>
                    <a:pt x="40" y="60"/>
                  </a:lnTo>
                  <a:lnTo>
                    <a:pt x="40" y="60"/>
                  </a:lnTo>
                  <a:lnTo>
                    <a:pt x="38" y="60"/>
                  </a:lnTo>
                  <a:lnTo>
                    <a:pt x="38" y="60"/>
                  </a:lnTo>
                  <a:lnTo>
                    <a:pt x="38" y="60"/>
                  </a:lnTo>
                  <a:lnTo>
                    <a:pt x="38" y="60"/>
                  </a:lnTo>
                  <a:lnTo>
                    <a:pt x="38" y="62"/>
                  </a:lnTo>
                  <a:lnTo>
                    <a:pt x="38" y="62"/>
                  </a:lnTo>
                  <a:lnTo>
                    <a:pt x="36" y="62"/>
                  </a:lnTo>
                  <a:lnTo>
                    <a:pt x="36" y="62"/>
                  </a:lnTo>
                  <a:lnTo>
                    <a:pt x="36" y="62"/>
                  </a:lnTo>
                  <a:lnTo>
                    <a:pt x="36" y="62"/>
                  </a:lnTo>
                  <a:lnTo>
                    <a:pt x="36" y="62"/>
                  </a:lnTo>
                  <a:lnTo>
                    <a:pt x="35" y="62"/>
                  </a:lnTo>
                  <a:lnTo>
                    <a:pt x="35" y="62"/>
                  </a:lnTo>
                  <a:lnTo>
                    <a:pt x="35" y="62"/>
                  </a:lnTo>
                  <a:lnTo>
                    <a:pt x="35" y="62"/>
                  </a:lnTo>
                  <a:lnTo>
                    <a:pt x="33" y="63"/>
                  </a:lnTo>
                  <a:lnTo>
                    <a:pt x="33" y="63"/>
                  </a:lnTo>
                  <a:lnTo>
                    <a:pt x="33" y="63"/>
                  </a:lnTo>
                  <a:lnTo>
                    <a:pt x="33" y="63"/>
                  </a:lnTo>
                  <a:lnTo>
                    <a:pt x="33" y="63"/>
                  </a:lnTo>
                  <a:lnTo>
                    <a:pt x="33" y="63"/>
                  </a:lnTo>
                  <a:lnTo>
                    <a:pt x="33" y="63"/>
                  </a:lnTo>
                  <a:lnTo>
                    <a:pt x="31" y="63"/>
                  </a:lnTo>
                  <a:lnTo>
                    <a:pt x="31" y="63"/>
                  </a:lnTo>
                  <a:lnTo>
                    <a:pt x="31" y="63"/>
                  </a:lnTo>
                  <a:lnTo>
                    <a:pt x="31" y="63"/>
                  </a:lnTo>
                  <a:lnTo>
                    <a:pt x="31" y="65"/>
                  </a:lnTo>
                  <a:lnTo>
                    <a:pt x="31" y="65"/>
                  </a:lnTo>
                  <a:lnTo>
                    <a:pt x="30" y="65"/>
                  </a:lnTo>
                  <a:lnTo>
                    <a:pt x="30" y="65"/>
                  </a:lnTo>
                  <a:lnTo>
                    <a:pt x="30" y="65"/>
                  </a:lnTo>
                  <a:lnTo>
                    <a:pt x="30" y="65"/>
                  </a:lnTo>
                  <a:lnTo>
                    <a:pt x="30" y="65"/>
                  </a:lnTo>
                  <a:lnTo>
                    <a:pt x="28" y="65"/>
                  </a:lnTo>
                  <a:lnTo>
                    <a:pt x="28" y="65"/>
                  </a:lnTo>
                  <a:lnTo>
                    <a:pt x="28" y="65"/>
                  </a:lnTo>
                  <a:lnTo>
                    <a:pt x="28" y="65"/>
                  </a:lnTo>
                  <a:lnTo>
                    <a:pt x="26" y="65"/>
                  </a:lnTo>
                  <a:lnTo>
                    <a:pt x="26" y="65"/>
                  </a:lnTo>
                  <a:lnTo>
                    <a:pt x="26" y="65"/>
                  </a:lnTo>
                  <a:lnTo>
                    <a:pt x="26" y="65"/>
                  </a:lnTo>
                  <a:lnTo>
                    <a:pt x="26" y="65"/>
                  </a:lnTo>
                  <a:lnTo>
                    <a:pt x="26" y="65"/>
                  </a:lnTo>
                  <a:lnTo>
                    <a:pt x="25" y="65"/>
                  </a:lnTo>
                  <a:lnTo>
                    <a:pt x="25" y="65"/>
                  </a:lnTo>
                  <a:lnTo>
                    <a:pt x="25" y="67"/>
                  </a:lnTo>
                  <a:lnTo>
                    <a:pt x="25" y="65"/>
                  </a:lnTo>
                  <a:lnTo>
                    <a:pt x="25" y="67"/>
                  </a:lnTo>
                  <a:lnTo>
                    <a:pt x="23" y="67"/>
                  </a:lnTo>
                  <a:lnTo>
                    <a:pt x="23" y="67"/>
                  </a:lnTo>
                  <a:lnTo>
                    <a:pt x="23" y="67"/>
                  </a:lnTo>
                  <a:lnTo>
                    <a:pt x="23" y="67"/>
                  </a:lnTo>
                  <a:lnTo>
                    <a:pt x="23" y="67"/>
                  </a:lnTo>
                  <a:lnTo>
                    <a:pt x="23" y="67"/>
                  </a:lnTo>
                  <a:lnTo>
                    <a:pt x="21" y="67"/>
                  </a:lnTo>
                  <a:lnTo>
                    <a:pt x="21" y="67"/>
                  </a:lnTo>
                  <a:lnTo>
                    <a:pt x="21" y="67"/>
                  </a:lnTo>
                  <a:lnTo>
                    <a:pt x="21" y="67"/>
                  </a:lnTo>
                  <a:lnTo>
                    <a:pt x="20" y="67"/>
                  </a:lnTo>
                  <a:lnTo>
                    <a:pt x="20" y="67"/>
                  </a:lnTo>
                  <a:lnTo>
                    <a:pt x="20" y="67"/>
                  </a:lnTo>
                  <a:lnTo>
                    <a:pt x="20" y="67"/>
                  </a:lnTo>
                  <a:lnTo>
                    <a:pt x="20" y="67"/>
                  </a:lnTo>
                  <a:lnTo>
                    <a:pt x="20" y="67"/>
                  </a:lnTo>
                  <a:lnTo>
                    <a:pt x="18" y="67"/>
                  </a:lnTo>
                  <a:lnTo>
                    <a:pt x="18" y="67"/>
                  </a:lnTo>
                  <a:lnTo>
                    <a:pt x="18" y="67"/>
                  </a:lnTo>
                  <a:lnTo>
                    <a:pt x="18" y="67"/>
                  </a:lnTo>
                  <a:lnTo>
                    <a:pt x="18" y="67"/>
                  </a:lnTo>
                  <a:lnTo>
                    <a:pt x="16" y="67"/>
                  </a:lnTo>
                  <a:lnTo>
                    <a:pt x="16" y="67"/>
                  </a:lnTo>
                  <a:lnTo>
                    <a:pt x="16" y="67"/>
                  </a:lnTo>
                  <a:lnTo>
                    <a:pt x="16" y="67"/>
                  </a:lnTo>
                  <a:lnTo>
                    <a:pt x="16" y="67"/>
                  </a:lnTo>
                  <a:lnTo>
                    <a:pt x="15" y="67"/>
                  </a:lnTo>
                  <a:lnTo>
                    <a:pt x="15" y="67"/>
                  </a:lnTo>
                  <a:lnTo>
                    <a:pt x="15" y="67"/>
                  </a:lnTo>
                  <a:lnTo>
                    <a:pt x="15" y="67"/>
                  </a:lnTo>
                  <a:lnTo>
                    <a:pt x="15" y="67"/>
                  </a:lnTo>
                  <a:lnTo>
                    <a:pt x="13" y="67"/>
                  </a:lnTo>
                  <a:lnTo>
                    <a:pt x="13" y="67"/>
                  </a:lnTo>
                  <a:lnTo>
                    <a:pt x="13" y="67"/>
                  </a:lnTo>
                  <a:lnTo>
                    <a:pt x="13" y="67"/>
                  </a:lnTo>
                  <a:lnTo>
                    <a:pt x="13" y="67"/>
                  </a:lnTo>
                  <a:lnTo>
                    <a:pt x="13" y="65"/>
                  </a:lnTo>
                  <a:lnTo>
                    <a:pt x="11" y="65"/>
                  </a:lnTo>
                  <a:lnTo>
                    <a:pt x="11" y="65"/>
                  </a:lnTo>
                  <a:lnTo>
                    <a:pt x="11" y="65"/>
                  </a:lnTo>
                  <a:lnTo>
                    <a:pt x="11" y="65"/>
                  </a:lnTo>
                  <a:lnTo>
                    <a:pt x="10" y="65"/>
                  </a:lnTo>
                  <a:lnTo>
                    <a:pt x="10" y="65"/>
                  </a:lnTo>
                  <a:lnTo>
                    <a:pt x="10" y="65"/>
                  </a:lnTo>
                  <a:lnTo>
                    <a:pt x="10" y="65"/>
                  </a:lnTo>
                  <a:lnTo>
                    <a:pt x="10" y="65"/>
                  </a:lnTo>
                  <a:lnTo>
                    <a:pt x="10" y="65"/>
                  </a:lnTo>
                  <a:lnTo>
                    <a:pt x="10" y="63"/>
                  </a:lnTo>
                  <a:lnTo>
                    <a:pt x="10" y="63"/>
                  </a:lnTo>
                  <a:lnTo>
                    <a:pt x="10" y="63"/>
                  </a:lnTo>
                  <a:lnTo>
                    <a:pt x="8" y="62"/>
                  </a:lnTo>
                  <a:lnTo>
                    <a:pt x="8" y="62"/>
                  </a:lnTo>
                  <a:lnTo>
                    <a:pt x="8" y="62"/>
                  </a:lnTo>
                  <a:lnTo>
                    <a:pt x="8" y="62"/>
                  </a:lnTo>
                  <a:lnTo>
                    <a:pt x="8" y="62"/>
                  </a:lnTo>
                  <a:lnTo>
                    <a:pt x="8" y="60"/>
                  </a:lnTo>
                  <a:lnTo>
                    <a:pt x="8" y="60"/>
                  </a:lnTo>
                  <a:lnTo>
                    <a:pt x="6" y="60"/>
                  </a:lnTo>
                  <a:lnTo>
                    <a:pt x="6" y="58"/>
                  </a:lnTo>
                  <a:lnTo>
                    <a:pt x="6" y="58"/>
                  </a:lnTo>
                  <a:lnTo>
                    <a:pt x="6" y="58"/>
                  </a:lnTo>
                  <a:lnTo>
                    <a:pt x="6" y="58"/>
                  </a:lnTo>
                  <a:lnTo>
                    <a:pt x="6" y="57"/>
                  </a:lnTo>
                  <a:lnTo>
                    <a:pt x="6" y="57"/>
                  </a:lnTo>
                  <a:lnTo>
                    <a:pt x="6" y="57"/>
                  </a:lnTo>
                  <a:lnTo>
                    <a:pt x="6" y="57"/>
                  </a:lnTo>
                  <a:lnTo>
                    <a:pt x="6" y="55"/>
                  </a:lnTo>
                  <a:lnTo>
                    <a:pt x="6" y="55"/>
                  </a:lnTo>
                  <a:lnTo>
                    <a:pt x="5" y="55"/>
                  </a:lnTo>
                  <a:lnTo>
                    <a:pt x="5" y="55"/>
                  </a:lnTo>
                  <a:lnTo>
                    <a:pt x="5" y="53"/>
                  </a:lnTo>
                  <a:lnTo>
                    <a:pt x="5" y="53"/>
                  </a:lnTo>
                  <a:lnTo>
                    <a:pt x="5" y="53"/>
                  </a:lnTo>
                  <a:lnTo>
                    <a:pt x="5" y="53"/>
                  </a:lnTo>
                  <a:lnTo>
                    <a:pt x="5" y="52"/>
                  </a:lnTo>
                  <a:lnTo>
                    <a:pt x="5" y="52"/>
                  </a:lnTo>
                  <a:lnTo>
                    <a:pt x="5" y="52"/>
                  </a:lnTo>
                  <a:lnTo>
                    <a:pt x="5" y="50"/>
                  </a:lnTo>
                  <a:lnTo>
                    <a:pt x="3" y="50"/>
                  </a:lnTo>
                  <a:lnTo>
                    <a:pt x="3" y="50"/>
                  </a:lnTo>
                  <a:lnTo>
                    <a:pt x="3" y="50"/>
                  </a:lnTo>
                  <a:lnTo>
                    <a:pt x="3" y="48"/>
                  </a:lnTo>
                  <a:lnTo>
                    <a:pt x="3" y="48"/>
                  </a:lnTo>
                  <a:lnTo>
                    <a:pt x="3" y="48"/>
                  </a:lnTo>
                  <a:lnTo>
                    <a:pt x="3" y="48"/>
                  </a:lnTo>
                  <a:lnTo>
                    <a:pt x="3" y="47"/>
                  </a:lnTo>
                  <a:lnTo>
                    <a:pt x="3" y="47"/>
                  </a:lnTo>
                  <a:lnTo>
                    <a:pt x="3" y="47"/>
                  </a:lnTo>
                  <a:lnTo>
                    <a:pt x="3" y="47"/>
                  </a:lnTo>
                  <a:lnTo>
                    <a:pt x="3" y="45"/>
                  </a:lnTo>
                  <a:lnTo>
                    <a:pt x="3" y="45"/>
                  </a:lnTo>
                  <a:lnTo>
                    <a:pt x="3" y="45"/>
                  </a:lnTo>
                  <a:lnTo>
                    <a:pt x="3" y="43"/>
                  </a:lnTo>
                  <a:lnTo>
                    <a:pt x="1" y="43"/>
                  </a:lnTo>
                  <a:lnTo>
                    <a:pt x="1" y="43"/>
                  </a:lnTo>
                  <a:lnTo>
                    <a:pt x="1" y="43"/>
                  </a:lnTo>
                  <a:lnTo>
                    <a:pt x="1" y="42"/>
                  </a:lnTo>
                  <a:lnTo>
                    <a:pt x="1" y="42"/>
                  </a:lnTo>
                  <a:lnTo>
                    <a:pt x="1" y="42"/>
                  </a:lnTo>
                  <a:lnTo>
                    <a:pt x="1" y="40"/>
                  </a:lnTo>
                  <a:lnTo>
                    <a:pt x="1" y="40"/>
                  </a:lnTo>
                  <a:lnTo>
                    <a:pt x="1" y="40"/>
                  </a:lnTo>
                  <a:lnTo>
                    <a:pt x="1" y="40"/>
                  </a:lnTo>
                  <a:lnTo>
                    <a:pt x="1" y="38"/>
                  </a:lnTo>
                  <a:lnTo>
                    <a:pt x="1" y="38"/>
                  </a:lnTo>
                  <a:lnTo>
                    <a:pt x="1" y="38"/>
                  </a:lnTo>
                  <a:lnTo>
                    <a:pt x="1" y="38"/>
                  </a:lnTo>
                  <a:lnTo>
                    <a:pt x="0" y="37"/>
                  </a:lnTo>
                  <a:lnTo>
                    <a:pt x="1" y="37"/>
                  </a:lnTo>
                  <a:lnTo>
                    <a:pt x="0" y="37"/>
                  </a:lnTo>
                  <a:lnTo>
                    <a:pt x="0" y="37"/>
                  </a:lnTo>
                  <a:lnTo>
                    <a:pt x="0" y="35"/>
                  </a:lnTo>
                  <a:lnTo>
                    <a:pt x="0" y="35"/>
                  </a:lnTo>
                  <a:lnTo>
                    <a:pt x="0" y="35"/>
                  </a:lnTo>
                  <a:lnTo>
                    <a:pt x="0" y="33"/>
                  </a:lnTo>
                  <a:lnTo>
                    <a:pt x="0" y="33"/>
                  </a:lnTo>
                  <a:lnTo>
                    <a:pt x="0" y="33"/>
                  </a:lnTo>
                  <a:lnTo>
                    <a:pt x="0" y="33"/>
                  </a:lnTo>
                  <a:lnTo>
                    <a:pt x="0" y="33"/>
                  </a:lnTo>
                  <a:lnTo>
                    <a:pt x="0" y="32"/>
                  </a:lnTo>
                  <a:lnTo>
                    <a:pt x="0" y="32"/>
                  </a:lnTo>
                  <a:lnTo>
                    <a:pt x="0" y="30"/>
                  </a:lnTo>
                  <a:lnTo>
                    <a:pt x="0" y="30"/>
                  </a:lnTo>
                  <a:lnTo>
                    <a:pt x="0" y="30"/>
                  </a:lnTo>
                  <a:lnTo>
                    <a:pt x="0" y="30"/>
                  </a:lnTo>
                  <a:lnTo>
                    <a:pt x="0" y="28"/>
                  </a:lnTo>
                  <a:lnTo>
                    <a:pt x="0" y="28"/>
                  </a:lnTo>
                  <a:lnTo>
                    <a:pt x="0" y="28"/>
                  </a:lnTo>
                  <a:lnTo>
                    <a:pt x="0" y="27"/>
                  </a:lnTo>
                  <a:lnTo>
                    <a:pt x="0" y="27"/>
                  </a:lnTo>
                  <a:lnTo>
                    <a:pt x="0" y="27"/>
                  </a:lnTo>
                  <a:lnTo>
                    <a:pt x="0" y="27"/>
                  </a:lnTo>
                  <a:lnTo>
                    <a:pt x="0" y="25"/>
                  </a:lnTo>
                  <a:lnTo>
                    <a:pt x="0" y="25"/>
                  </a:lnTo>
                  <a:lnTo>
                    <a:pt x="0" y="25"/>
                  </a:lnTo>
                  <a:lnTo>
                    <a:pt x="0" y="25"/>
                  </a:lnTo>
                  <a:lnTo>
                    <a:pt x="0" y="23"/>
                  </a:lnTo>
                  <a:lnTo>
                    <a:pt x="0" y="23"/>
                  </a:lnTo>
                  <a:lnTo>
                    <a:pt x="0" y="23"/>
                  </a:lnTo>
                  <a:lnTo>
                    <a:pt x="0" y="22"/>
                  </a:lnTo>
                  <a:lnTo>
                    <a:pt x="0" y="22"/>
                  </a:lnTo>
                  <a:lnTo>
                    <a:pt x="0" y="22"/>
                  </a:lnTo>
                  <a:lnTo>
                    <a:pt x="0" y="22"/>
                  </a:lnTo>
                  <a:lnTo>
                    <a:pt x="0" y="20"/>
                  </a:lnTo>
                  <a:lnTo>
                    <a:pt x="0" y="20"/>
                  </a:lnTo>
                  <a:close/>
                </a:path>
              </a:pathLst>
            </a:custGeom>
            <a:solidFill>
              <a:srgbClr val="943101"/>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595" name="Freeform 27"/>
            <p:cNvSpPr>
              <a:spLocks/>
            </p:cNvSpPr>
            <p:nvPr/>
          </p:nvSpPr>
          <p:spPr bwMode="auto">
            <a:xfrm>
              <a:off x="2666" y="1109"/>
              <a:ext cx="30" cy="47"/>
            </a:xfrm>
            <a:custGeom>
              <a:avLst/>
              <a:gdLst/>
              <a:ahLst/>
              <a:cxnLst>
                <a:cxn ang="0">
                  <a:pos x="13" y="0"/>
                </a:cxn>
                <a:cxn ang="0">
                  <a:pos x="17" y="0"/>
                </a:cxn>
                <a:cxn ang="0">
                  <a:pos x="18" y="2"/>
                </a:cxn>
                <a:cxn ang="0">
                  <a:pos x="22" y="2"/>
                </a:cxn>
                <a:cxn ang="0">
                  <a:pos x="23" y="3"/>
                </a:cxn>
                <a:cxn ang="0">
                  <a:pos x="25" y="5"/>
                </a:cxn>
                <a:cxn ang="0">
                  <a:pos x="27" y="5"/>
                </a:cxn>
                <a:cxn ang="0">
                  <a:pos x="28" y="7"/>
                </a:cxn>
                <a:cxn ang="0">
                  <a:pos x="28" y="10"/>
                </a:cxn>
                <a:cxn ang="0">
                  <a:pos x="30" y="12"/>
                </a:cxn>
                <a:cxn ang="0">
                  <a:pos x="30" y="13"/>
                </a:cxn>
                <a:cxn ang="0">
                  <a:pos x="30" y="17"/>
                </a:cxn>
                <a:cxn ang="0">
                  <a:pos x="30" y="18"/>
                </a:cxn>
                <a:cxn ang="0">
                  <a:pos x="28" y="22"/>
                </a:cxn>
                <a:cxn ang="0">
                  <a:pos x="28" y="25"/>
                </a:cxn>
                <a:cxn ang="0">
                  <a:pos x="27" y="28"/>
                </a:cxn>
                <a:cxn ang="0">
                  <a:pos x="27" y="33"/>
                </a:cxn>
                <a:cxn ang="0">
                  <a:pos x="23" y="37"/>
                </a:cxn>
                <a:cxn ang="0">
                  <a:pos x="22" y="40"/>
                </a:cxn>
                <a:cxn ang="0">
                  <a:pos x="20" y="45"/>
                </a:cxn>
                <a:cxn ang="0">
                  <a:pos x="18" y="45"/>
                </a:cxn>
                <a:cxn ang="0">
                  <a:pos x="17" y="45"/>
                </a:cxn>
                <a:cxn ang="0">
                  <a:pos x="17" y="47"/>
                </a:cxn>
                <a:cxn ang="0">
                  <a:pos x="15" y="47"/>
                </a:cxn>
                <a:cxn ang="0">
                  <a:pos x="13" y="47"/>
                </a:cxn>
                <a:cxn ang="0">
                  <a:pos x="13" y="47"/>
                </a:cxn>
                <a:cxn ang="0">
                  <a:pos x="12" y="47"/>
                </a:cxn>
                <a:cxn ang="0">
                  <a:pos x="10" y="47"/>
                </a:cxn>
                <a:cxn ang="0">
                  <a:pos x="8" y="47"/>
                </a:cxn>
                <a:cxn ang="0">
                  <a:pos x="8" y="47"/>
                </a:cxn>
                <a:cxn ang="0">
                  <a:pos x="7" y="45"/>
                </a:cxn>
                <a:cxn ang="0">
                  <a:pos x="7" y="45"/>
                </a:cxn>
                <a:cxn ang="0">
                  <a:pos x="5" y="45"/>
                </a:cxn>
                <a:cxn ang="0">
                  <a:pos x="5" y="43"/>
                </a:cxn>
                <a:cxn ang="0">
                  <a:pos x="3" y="43"/>
                </a:cxn>
                <a:cxn ang="0">
                  <a:pos x="3" y="42"/>
                </a:cxn>
                <a:cxn ang="0">
                  <a:pos x="2" y="42"/>
                </a:cxn>
                <a:cxn ang="0">
                  <a:pos x="2" y="40"/>
                </a:cxn>
                <a:cxn ang="0">
                  <a:pos x="2" y="38"/>
                </a:cxn>
                <a:cxn ang="0">
                  <a:pos x="0" y="37"/>
                </a:cxn>
                <a:cxn ang="0">
                  <a:pos x="0" y="35"/>
                </a:cxn>
                <a:cxn ang="0">
                  <a:pos x="0" y="33"/>
                </a:cxn>
                <a:cxn ang="0">
                  <a:pos x="0" y="32"/>
                </a:cxn>
                <a:cxn ang="0">
                  <a:pos x="0" y="30"/>
                </a:cxn>
                <a:cxn ang="0">
                  <a:pos x="0" y="27"/>
                </a:cxn>
                <a:cxn ang="0">
                  <a:pos x="0" y="25"/>
                </a:cxn>
                <a:cxn ang="0">
                  <a:pos x="0" y="23"/>
                </a:cxn>
                <a:cxn ang="0">
                  <a:pos x="0" y="22"/>
                </a:cxn>
                <a:cxn ang="0">
                  <a:pos x="0" y="20"/>
                </a:cxn>
                <a:cxn ang="0">
                  <a:pos x="0" y="18"/>
                </a:cxn>
                <a:cxn ang="0">
                  <a:pos x="2" y="17"/>
                </a:cxn>
                <a:cxn ang="0">
                  <a:pos x="2" y="13"/>
                </a:cxn>
                <a:cxn ang="0">
                  <a:pos x="3" y="12"/>
                </a:cxn>
                <a:cxn ang="0">
                  <a:pos x="3" y="10"/>
                </a:cxn>
                <a:cxn ang="0">
                  <a:pos x="3" y="8"/>
                </a:cxn>
                <a:cxn ang="0">
                  <a:pos x="5" y="7"/>
                </a:cxn>
                <a:cxn ang="0">
                  <a:pos x="7" y="5"/>
                </a:cxn>
                <a:cxn ang="0">
                  <a:pos x="7" y="3"/>
                </a:cxn>
                <a:cxn ang="0">
                  <a:pos x="8" y="2"/>
                </a:cxn>
                <a:cxn ang="0">
                  <a:pos x="10" y="0"/>
                </a:cxn>
              </a:cxnLst>
              <a:rect l="0" t="0" r="r" b="b"/>
              <a:pathLst>
                <a:path w="30" h="47">
                  <a:moveTo>
                    <a:pt x="10" y="0"/>
                  </a:moveTo>
                  <a:lnTo>
                    <a:pt x="12" y="0"/>
                  </a:lnTo>
                  <a:lnTo>
                    <a:pt x="12" y="0"/>
                  </a:lnTo>
                  <a:lnTo>
                    <a:pt x="12" y="0"/>
                  </a:lnTo>
                  <a:lnTo>
                    <a:pt x="13" y="0"/>
                  </a:lnTo>
                  <a:lnTo>
                    <a:pt x="13" y="0"/>
                  </a:lnTo>
                  <a:lnTo>
                    <a:pt x="13" y="0"/>
                  </a:lnTo>
                  <a:lnTo>
                    <a:pt x="15" y="0"/>
                  </a:lnTo>
                  <a:lnTo>
                    <a:pt x="15" y="0"/>
                  </a:lnTo>
                  <a:lnTo>
                    <a:pt x="17" y="0"/>
                  </a:lnTo>
                  <a:lnTo>
                    <a:pt x="17" y="0"/>
                  </a:lnTo>
                  <a:lnTo>
                    <a:pt x="17" y="2"/>
                  </a:lnTo>
                  <a:lnTo>
                    <a:pt x="17" y="2"/>
                  </a:lnTo>
                  <a:lnTo>
                    <a:pt x="18" y="2"/>
                  </a:lnTo>
                  <a:lnTo>
                    <a:pt x="18" y="2"/>
                  </a:lnTo>
                  <a:lnTo>
                    <a:pt x="18" y="2"/>
                  </a:lnTo>
                  <a:lnTo>
                    <a:pt x="20" y="2"/>
                  </a:lnTo>
                  <a:lnTo>
                    <a:pt x="20" y="2"/>
                  </a:lnTo>
                  <a:lnTo>
                    <a:pt x="20" y="2"/>
                  </a:lnTo>
                  <a:lnTo>
                    <a:pt x="22" y="2"/>
                  </a:lnTo>
                  <a:lnTo>
                    <a:pt x="22" y="2"/>
                  </a:lnTo>
                  <a:lnTo>
                    <a:pt x="22" y="3"/>
                  </a:lnTo>
                  <a:lnTo>
                    <a:pt x="22" y="3"/>
                  </a:lnTo>
                  <a:lnTo>
                    <a:pt x="23" y="3"/>
                  </a:lnTo>
                  <a:lnTo>
                    <a:pt x="23" y="3"/>
                  </a:lnTo>
                  <a:lnTo>
                    <a:pt x="23" y="3"/>
                  </a:lnTo>
                  <a:lnTo>
                    <a:pt x="23" y="3"/>
                  </a:lnTo>
                  <a:lnTo>
                    <a:pt x="23" y="3"/>
                  </a:lnTo>
                  <a:lnTo>
                    <a:pt x="25" y="3"/>
                  </a:lnTo>
                  <a:lnTo>
                    <a:pt x="25" y="5"/>
                  </a:lnTo>
                  <a:lnTo>
                    <a:pt x="25" y="5"/>
                  </a:lnTo>
                  <a:lnTo>
                    <a:pt x="27" y="5"/>
                  </a:lnTo>
                  <a:lnTo>
                    <a:pt x="27" y="5"/>
                  </a:lnTo>
                  <a:lnTo>
                    <a:pt x="27" y="5"/>
                  </a:lnTo>
                  <a:lnTo>
                    <a:pt x="27" y="5"/>
                  </a:lnTo>
                  <a:lnTo>
                    <a:pt x="27" y="7"/>
                  </a:lnTo>
                  <a:lnTo>
                    <a:pt x="27" y="7"/>
                  </a:lnTo>
                  <a:lnTo>
                    <a:pt x="27" y="7"/>
                  </a:lnTo>
                  <a:lnTo>
                    <a:pt x="28" y="7"/>
                  </a:lnTo>
                  <a:lnTo>
                    <a:pt x="28" y="7"/>
                  </a:lnTo>
                  <a:lnTo>
                    <a:pt x="28" y="8"/>
                  </a:lnTo>
                  <a:lnTo>
                    <a:pt x="28" y="8"/>
                  </a:lnTo>
                  <a:lnTo>
                    <a:pt x="28" y="8"/>
                  </a:lnTo>
                  <a:lnTo>
                    <a:pt x="28" y="8"/>
                  </a:lnTo>
                  <a:lnTo>
                    <a:pt x="28" y="10"/>
                  </a:lnTo>
                  <a:lnTo>
                    <a:pt x="28" y="10"/>
                  </a:lnTo>
                  <a:lnTo>
                    <a:pt x="28" y="10"/>
                  </a:lnTo>
                  <a:lnTo>
                    <a:pt x="30" y="10"/>
                  </a:lnTo>
                  <a:lnTo>
                    <a:pt x="30" y="12"/>
                  </a:lnTo>
                  <a:lnTo>
                    <a:pt x="30" y="12"/>
                  </a:lnTo>
                  <a:lnTo>
                    <a:pt x="30" y="12"/>
                  </a:lnTo>
                  <a:lnTo>
                    <a:pt x="30" y="12"/>
                  </a:lnTo>
                  <a:lnTo>
                    <a:pt x="30" y="13"/>
                  </a:lnTo>
                  <a:lnTo>
                    <a:pt x="30" y="13"/>
                  </a:lnTo>
                  <a:lnTo>
                    <a:pt x="30" y="13"/>
                  </a:lnTo>
                  <a:lnTo>
                    <a:pt x="30" y="13"/>
                  </a:lnTo>
                  <a:lnTo>
                    <a:pt x="30" y="15"/>
                  </a:lnTo>
                  <a:lnTo>
                    <a:pt x="30" y="15"/>
                  </a:lnTo>
                  <a:lnTo>
                    <a:pt x="30" y="17"/>
                  </a:lnTo>
                  <a:lnTo>
                    <a:pt x="30" y="17"/>
                  </a:lnTo>
                  <a:lnTo>
                    <a:pt x="30" y="17"/>
                  </a:lnTo>
                  <a:lnTo>
                    <a:pt x="30" y="17"/>
                  </a:lnTo>
                  <a:lnTo>
                    <a:pt x="30" y="18"/>
                  </a:lnTo>
                  <a:lnTo>
                    <a:pt x="30" y="18"/>
                  </a:lnTo>
                  <a:lnTo>
                    <a:pt x="30" y="18"/>
                  </a:lnTo>
                  <a:lnTo>
                    <a:pt x="30" y="20"/>
                  </a:lnTo>
                  <a:lnTo>
                    <a:pt x="30" y="20"/>
                  </a:lnTo>
                  <a:lnTo>
                    <a:pt x="30" y="20"/>
                  </a:lnTo>
                  <a:lnTo>
                    <a:pt x="30" y="22"/>
                  </a:lnTo>
                  <a:lnTo>
                    <a:pt x="28" y="22"/>
                  </a:lnTo>
                  <a:lnTo>
                    <a:pt x="28" y="23"/>
                  </a:lnTo>
                  <a:lnTo>
                    <a:pt x="28" y="23"/>
                  </a:lnTo>
                  <a:lnTo>
                    <a:pt x="28" y="23"/>
                  </a:lnTo>
                  <a:lnTo>
                    <a:pt x="28" y="25"/>
                  </a:lnTo>
                  <a:lnTo>
                    <a:pt x="28" y="25"/>
                  </a:lnTo>
                  <a:lnTo>
                    <a:pt x="28" y="27"/>
                  </a:lnTo>
                  <a:lnTo>
                    <a:pt x="28" y="27"/>
                  </a:lnTo>
                  <a:lnTo>
                    <a:pt x="28" y="27"/>
                  </a:lnTo>
                  <a:lnTo>
                    <a:pt x="27" y="28"/>
                  </a:lnTo>
                  <a:lnTo>
                    <a:pt x="27" y="28"/>
                  </a:lnTo>
                  <a:lnTo>
                    <a:pt x="27" y="30"/>
                  </a:lnTo>
                  <a:lnTo>
                    <a:pt x="27" y="30"/>
                  </a:lnTo>
                  <a:lnTo>
                    <a:pt x="27" y="30"/>
                  </a:lnTo>
                  <a:lnTo>
                    <a:pt x="27" y="32"/>
                  </a:lnTo>
                  <a:lnTo>
                    <a:pt x="27" y="33"/>
                  </a:lnTo>
                  <a:lnTo>
                    <a:pt x="25" y="33"/>
                  </a:lnTo>
                  <a:lnTo>
                    <a:pt x="25" y="33"/>
                  </a:lnTo>
                  <a:lnTo>
                    <a:pt x="25" y="35"/>
                  </a:lnTo>
                  <a:lnTo>
                    <a:pt x="25" y="35"/>
                  </a:lnTo>
                  <a:lnTo>
                    <a:pt x="23" y="37"/>
                  </a:lnTo>
                  <a:lnTo>
                    <a:pt x="23" y="37"/>
                  </a:lnTo>
                  <a:lnTo>
                    <a:pt x="23" y="38"/>
                  </a:lnTo>
                  <a:lnTo>
                    <a:pt x="23" y="38"/>
                  </a:lnTo>
                  <a:lnTo>
                    <a:pt x="23" y="40"/>
                  </a:lnTo>
                  <a:lnTo>
                    <a:pt x="22" y="40"/>
                  </a:lnTo>
                  <a:lnTo>
                    <a:pt x="22" y="42"/>
                  </a:lnTo>
                  <a:lnTo>
                    <a:pt x="22" y="42"/>
                  </a:lnTo>
                  <a:lnTo>
                    <a:pt x="20" y="43"/>
                  </a:lnTo>
                  <a:lnTo>
                    <a:pt x="20" y="43"/>
                  </a:lnTo>
                  <a:lnTo>
                    <a:pt x="20" y="45"/>
                  </a:lnTo>
                  <a:lnTo>
                    <a:pt x="20" y="45"/>
                  </a:lnTo>
                  <a:lnTo>
                    <a:pt x="20" y="45"/>
                  </a:lnTo>
                  <a:lnTo>
                    <a:pt x="20" y="45"/>
                  </a:lnTo>
                  <a:lnTo>
                    <a:pt x="18" y="45"/>
                  </a:lnTo>
                  <a:lnTo>
                    <a:pt x="18" y="45"/>
                  </a:lnTo>
                  <a:lnTo>
                    <a:pt x="18" y="45"/>
                  </a:lnTo>
                  <a:lnTo>
                    <a:pt x="18" y="45"/>
                  </a:lnTo>
                  <a:lnTo>
                    <a:pt x="18" y="45"/>
                  </a:lnTo>
                  <a:lnTo>
                    <a:pt x="18" y="45"/>
                  </a:lnTo>
                  <a:lnTo>
                    <a:pt x="17" y="45"/>
                  </a:lnTo>
                  <a:lnTo>
                    <a:pt x="17" y="45"/>
                  </a:lnTo>
                  <a:lnTo>
                    <a:pt x="17" y="45"/>
                  </a:lnTo>
                  <a:lnTo>
                    <a:pt x="17" y="45"/>
                  </a:lnTo>
                  <a:lnTo>
                    <a:pt x="17" y="47"/>
                  </a:lnTo>
                  <a:lnTo>
                    <a:pt x="17" y="47"/>
                  </a:lnTo>
                  <a:lnTo>
                    <a:pt x="17" y="47"/>
                  </a:lnTo>
                  <a:lnTo>
                    <a:pt x="15" y="47"/>
                  </a:lnTo>
                  <a:lnTo>
                    <a:pt x="15" y="47"/>
                  </a:lnTo>
                  <a:lnTo>
                    <a:pt x="15" y="47"/>
                  </a:lnTo>
                  <a:lnTo>
                    <a:pt x="15" y="47"/>
                  </a:lnTo>
                  <a:lnTo>
                    <a:pt x="15" y="47"/>
                  </a:lnTo>
                  <a:lnTo>
                    <a:pt x="13" y="47"/>
                  </a:lnTo>
                  <a:lnTo>
                    <a:pt x="13" y="47"/>
                  </a:lnTo>
                  <a:lnTo>
                    <a:pt x="13" y="47"/>
                  </a:lnTo>
                  <a:lnTo>
                    <a:pt x="13" y="47"/>
                  </a:lnTo>
                  <a:lnTo>
                    <a:pt x="13" y="47"/>
                  </a:lnTo>
                  <a:lnTo>
                    <a:pt x="13" y="47"/>
                  </a:lnTo>
                  <a:lnTo>
                    <a:pt x="13" y="47"/>
                  </a:lnTo>
                  <a:lnTo>
                    <a:pt x="13" y="47"/>
                  </a:lnTo>
                  <a:lnTo>
                    <a:pt x="13" y="47"/>
                  </a:lnTo>
                  <a:lnTo>
                    <a:pt x="12" y="47"/>
                  </a:lnTo>
                  <a:lnTo>
                    <a:pt x="12" y="47"/>
                  </a:lnTo>
                  <a:lnTo>
                    <a:pt x="12" y="47"/>
                  </a:lnTo>
                  <a:lnTo>
                    <a:pt x="12" y="47"/>
                  </a:lnTo>
                  <a:lnTo>
                    <a:pt x="12" y="47"/>
                  </a:lnTo>
                  <a:lnTo>
                    <a:pt x="12" y="47"/>
                  </a:lnTo>
                  <a:lnTo>
                    <a:pt x="12" y="47"/>
                  </a:lnTo>
                  <a:lnTo>
                    <a:pt x="10" y="47"/>
                  </a:lnTo>
                  <a:lnTo>
                    <a:pt x="10" y="47"/>
                  </a:lnTo>
                  <a:lnTo>
                    <a:pt x="10" y="47"/>
                  </a:lnTo>
                  <a:lnTo>
                    <a:pt x="10" y="47"/>
                  </a:lnTo>
                  <a:lnTo>
                    <a:pt x="10" y="47"/>
                  </a:lnTo>
                  <a:lnTo>
                    <a:pt x="10" y="47"/>
                  </a:lnTo>
                  <a:lnTo>
                    <a:pt x="10" y="47"/>
                  </a:lnTo>
                  <a:lnTo>
                    <a:pt x="8" y="47"/>
                  </a:lnTo>
                  <a:lnTo>
                    <a:pt x="8" y="47"/>
                  </a:lnTo>
                  <a:lnTo>
                    <a:pt x="8" y="47"/>
                  </a:lnTo>
                  <a:lnTo>
                    <a:pt x="8" y="47"/>
                  </a:lnTo>
                  <a:lnTo>
                    <a:pt x="8" y="47"/>
                  </a:lnTo>
                  <a:lnTo>
                    <a:pt x="8" y="47"/>
                  </a:lnTo>
                  <a:lnTo>
                    <a:pt x="8" y="47"/>
                  </a:lnTo>
                  <a:lnTo>
                    <a:pt x="8" y="45"/>
                  </a:lnTo>
                  <a:lnTo>
                    <a:pt x="8" y="45"/>
                  </a:lnTo>
                  <a:lnTo>
                    <a:pt x="7" y="45"/>
                  </a:lnTo>
                  <a:lnTo>
                    <a:pt x="7" y="45"/>
                  </a:lnTo>
                  <a:lnTo>
                    <a:pt x="7" y="45"/>
                  </a:lnTo>
                  <a:lnTo>
                    <a:pt x="7" y="45"/>
                  </a:lnTo>
                  <a:lnTo>
                    <a:pt x="7" y="45"/>
                  </a:lnTo>
                  <a:lnTo>
                    <a:pt x="7" y="45"/>
                  </a:lnTo>
                  <a:lnTo>
                    <a:pt x="7" y="45"/>
                  </a:lnTo>
                  <a:lnTo>
                    <a:pt x="7" y="45"/>
                  </a:lnTo>
                  <a:lnTo>
                    <a:pt x="7" y="45"/>
                  </a:lnTo>
                  <a:lnTo>
                    <a:pt x="7" y="45"/>
                  </a:lnTo>
                  <a:lnTo>
                    <a:pt x="5" y="45"/>
                  </a:lnTo>
                  <a:lnTo>
                    <a:pt x="5" y="45"/>
                  </a:lnTo>
                  <a:lnTo>
                    <a:pt x="5" y="45"/>
                  </a:lnTo>
                  <a:lnTo>
                    <a:pt x="5" y="45"/>
                  </a:lnTo>
                  <a:lnTo>
                    <a:pt x="5" y="43"/>
                  </a:lnTo>
                  <a:lnTo>
                    <a:pt x="5" y="43"/>
                  </a:lnTo>
                  <a:lnTo>
                    <a:pt x="5" y="43"/>
                  </a:lnTo>
                  <a:lnTo>
                    <a:pt x="5" y="43"/>
                  </a:lnTo>
                  <a:lnTo>
                    <a:pt x="3" y="43"/>
                  </a:lnTo>
                  <a:lnTo>
                    <a:pt x="3" y="43"/>
                  </a:lnTo>
                  <a:lnTo>
                    <a:pt x="3" y="43"/>
                  </a:lnTo>
                  <a:lnTo>
                    <a:pt x="3" y="43"/>
                  </a:lnTo>
                  <a:lnTo>
                    <a:pt x="3" y="43"/>
                  </a:lnTo>
                  <a:lnTo>
                    <a:pt x="3" y="43"/>
                  </a:lnTo>
                  <a:lnTo>
                    <a:pt x="3" y="42"/>
                  </a:lnTo>
                  <a:lnTo>
                    <a:pt x="3" y="42"/>
                  </a:lnTo>
                  <a:lnTo>
                    <a:pt x="3" y="42"/>
                  </a:lnTo>
                  <a:lnTo>
                    <a:pt x="3" y="42"/>
                  </a:lnTo>
                  <a:lnTo>
                    <a:pt x="3" y="42"/>
                  </a:lnTo>
                  <a:lnTo>
                    <a:pt x="3" y="42"/>
                  </a:lnTo>
                  <a:lnTo>
                    <a:pt x="3" y="42"/>
                  </a:lnTo>
                  <a:lnTo>
                    <a:pt x="2" y="42"/>
                  </a:lnTo>
                  <a:lnTo>
                    <a:pt x="2" y="42"/>
                  </a:lnTo>
                  <a:lnTo>
                    <a:pt x="2" y="40"/>
                  </a:lnTo>
                  <a:lnTo>
                    <a:pt x="2" y="40"/>
                  </a:lnTo>
                  <a:lnTo>
                    <a:pt x="2" y="40"/>
                  </a:lnTo>
                  <a:lnTo>
                    <a:pt x="2" y="40"/>
                  </a:lnTo>
                  <a:lnTo>
                    <a:pt x="2" y="40"/>
                  </a:lnTo>
                  <a:lnTo>
                    <a:pt x="2" y="40"/>
                  </a:lnTo>
                  <a:lnTo>
                    <a:pt x="2" y="38"/>
                  </a:lnTo>
                  <a:lnTo>
                    <a:pt x="2" y="38"/>
                  </a:lnTo>
                  <a:lnTo>
                    <a:pt x="2" y="38"/>
                  </a:lnTo>
                  <a:lnTo>
                    <a:pt x="2" y="38"/>
                  </a:lnTo>
                  <a:lnTo>
                    <a:pt x="2" y="38"/>
                  </a:lnTo>
                  <a:lnTo>
                    <a:pt x="0" y="38"/>
                  </a:lnTo>
                  <a:lnTo>
                    <a:pt x="0" y="37"/>
                  </a:lnTo>
                  <a:lnTo>
                    <a:pt x="0" y="37"/>
                  </a:lnTo>
                  <a:lnTo>
                    <a:pt x="0" y="37"/>
                  </a:lnTo>
                  <a:lnTo>
                    <a:pt x="0" y="37"/>
                  </a:lnTo>
                  <a:lnTo>
                    <a:pt x="0" y="37"/>
                  </a:lnTo>
                  <a:lnTo>
                    <a:pt x="0" y="37"/>
                  </a:lnTo>
                  <a:lnTo>
                    <a:pt x="0" y="35"/>
                  </a:lnTo>
                  <a:lnTo>
                    <a:pt x="0" y="35"/>
                  </a:lnTo>
                  <a:lnTo>
                    <a:pt x="0" y="35"/>
                  </a:lnTo>
                  <a:lnTo>
                    <a:pt x="0" y="35"/>
                  </a:lnTo>
                  <a:lnTo>
                    <a:pt x="0" y="33"/>
                  </a:lnTo>
                  <a:lnTo>
                    <a:pt x="0" y="33"/>
                  </a:lnTo>
                  <a:lnTo>
                    <a:pt x="0" y="33"/>
                  </a:lnTo>
                  <a:lnTo>
                    <a:pt x="0" y="33"/>
                  </a:lnTo>
                  <a:lnTo>
                    <a:pt x="0" y="32"/>
                  </a:lnTo>
                  <a:lnTo>
                    <a:pt x="0" y="32"/>
                  </a:lnTo>
                  <a:lnTo>
                    <a:pt x="0" y="32"/>
                  </a:lnTo>
                  <a:lnTo>
                    <a:pt x="0" y="30"/>
                  </a:lnTo>
                  <a:lnTo>
                    <a:pt x="0" y="30"/>
                  </a:lnTo>
                  <a:lnTo>
                    <a:pt x="0" y="30"/>
                  </a:lnTo>
                  <a:lnTo>
                    <a:pt x="0" y="30"/>
                  </a:lnTo>
                  <a:lnTo>
                    <a:pt x="0" y="30"/>
                  </a:lnTo>
                  <a:lnTo>
                    <a:pt x="0" y="28"/>
                  </a:lnTo>
                  <a:lnTo>
                    <a:pt x="0" y="28"/>
                  </a:lnTo>
                  <a:lnTo>
                    <a:pt x="0" y="28"/>
                  </a:lnTo>
                  <a:lnTo>
                    <a:pt x="0" y="28"/>
                  </a:lnTo>
                  <a:lnTo>
                    <a:pt x="0" y="27"/>
                  </a:lnTo>
                  <a:lnTo>
                    <a:pt x="0" y="27"/>
                  </a:lnTo>
                  <a:lnTo>
                    <a:pt x="0" y="27"/>
                  </a:lnTo>
                  <a:lnTo>
                    <a:pt x="0" y="27"/>
                  </a:lnTo>
                  <a:lnTo>
                    <a:pt x="0" y="27"/>
                  </a:lnTo>
                  <a:lnTo>
                    <a:pt x="0" y="25"/>
                  </a:lnTo>
                  <a:lnTo>
                    <a:pt x="0" y="25"/>
                  </a:lnTo>
                  <a:lnTo>
                    <a:pt x="0" y="25"/>
                  </a:lnTo>
                  <a:lnTo>
                    <a:pt x="0" y="25"/>
                  </a:lnTo>
                  <a:lnTo>
                    <a:pt x="0" y="23"/>
                  </a:lnTo>
                  <a:lnTo>
                    <a:pt x="0" y="23"/>
                  </a:lnTo>
                  <a:lnTo>
                    <a:pt x="0" y="23"/>
                  </a:lnTo>
                  <a:lnTo>
                    <a:pt x="0" y="23"/>
                  </a:lnTo>
                  <a:lnTo>
                    <a:pt x="0" y="22"/>
                  </a:lnTo>
                  <a:lnTo>
                    <a:pt x="0" y="22"/>
                  </a:lnTo>
                  <a:lnTo>
                    <a:pt x="0" y="22"/>
                  </a:lnTo>
                  <a:lnTo>
                    <a:pt x="0" y="22"/>
                  </a:lnTo>
                  <a:lnTo>
                    <a:pt x="0" y="20"/>
                  </a:lnTo>
                  <a:lnTo>
                    <a:pt x="0" y="20"/>
                  </a:lnTo>
                  <a:lnTo>
                    <a:pt x="0" y="20"/>
                  </a:lnTo>
                  <a:lnTo>
                    <a:pt x="0" y="20"/>
                  </a:lnTo>
                  <a:lnTo>
                    <a:pt x="0" y="20"/>
                  </a:lnTo>
                  <a:lnTo>
                    <a:pt x="0" y="18"/>
                  </a:lnTo>
                  <a:lnTo>
                    <a:pt x="0" y="18"/>
                  </a:lnTo>
                  <a:lnTo>
                    <a:pt x="0" y="18"/>
                  </a:lnTo>
                  <a:lnTo>
                    <a:pt x="0" y="18"/>
                  </a:lnTo>
                  <a:lnTo>
                    <a:pt x="2" y="17"/>
                  </a:lnTo>
                  <a:lnTo>
                    <a:pt x="2" y="17"/>
                  </a:lnTo>
                  <a:lnTo>
                    <a:pt x="2" y="17"/>
                  </a:lnTo>
                  <a:lnTo>
                    <a:pt x="2" y="17"/>
                  </a:lnTo>
                  <a:lnTo>
                    <a:pt x="2" y="17"/>
                  </a:lnTo>
                  <a:lnTo>
                    <a:pt x="2" y="15"/>
                  </a:lnTo>
                  <a:lnTo>
                    <a:pt x="2" y="15"/>
                  </a:lnTo>
                  <a:lnTo>
                    <a:pt x="2" y="15"/>
                  </a:lnTo>
                  <a:lnTo>
                    <a:pt x="2" y="13"/>
                  </a:lnTo>
                  <a:lnTo>
                    <a:pt x="2" y="13"/>
                  </a:lnTo>
                  <a:lnTo>
                    <a:pt x="2" y="13"/>
                  </a:lnTo>
                  <a:lnTo>
                    <a:pt x="2" y="13"/>
                  </a:lnTo>
                  <a:lnTo>
                    <a:pt x="2" y="13"/>
                  </a:lnTo>
                  <a:lnTo>
                    <a:pt x="3" y="13"/>
                  </a:lnTo>
                  <a:lnTo>
                    <a:pt x="3" y="12"/>
                  </a:lnTo>
                  <a:lnTo>
                    <a:pt x="3" y="12"/>
                  </a:lnTo>
                  <a:lnTo>
                    <a:pt x="3" y="12"/>
                  </a:lnTo>
                  <a:lnTo>
                    <a:pt x="3" y="12"/>
                  </a:lnTo>
                  <a:lnTo>
                    <a:pt x="3" y="10"/>
                  </a:lnTo>
                  <a:lnTo>
                    <a:pt x="3" y="10"/>
                  </a:lnTo>
                  <a:lnTo>
                    <a:pt x="3" y="10"/>
                  </a:lnTo>
                  <a:lnTo>
                    <a:pt x="3" y="10"/>
                  </a:lnTo>
                  <a:lnTo>
                    <a:pt x="3" y="10"/>
                  </a:lnTo>
                  <a:lnTo>
                    <a:pt x="3" y="8"/>
                  </a:lnTo>
                  <a:lnTo>
                    <a:pt x="3" y="8"/>
                  </a:lnTo>
                  <a:lnTo>
                    <a:pt x="5" y="8"/>
                  </a:lnTo>
                  <a:lnTo>
                    <a:pt x="5" y="8"/>
                  </a:lnTo>
                  <a:lnTo>
                    <a:pt x="5" y="7"/>
                  </a:lnTo>
                  <a:lnTo>
                    <a:pt x="5" y="7"/>
                  </a:lnTo>
                  <a:lnTo>
                    <a:pt x="5" y="7"/>
                  </a:lnTo>
                  <a:lnTo>
                    <a:pt x="5" y="7"/>
                  </a:lnTo>
                  <a:lnTo>
                    <a:pt x="7" y="7"/>
                  </a:lnTo>
                  <a:lnTo>
                    <a:pt x="7" y="7"/>
                  </a:lnTo>
                  <a:lnTo>
                    <a:pt x="7" y="5"/>
                  </a:lnTo>
                  <a:lnTo>
                    <a:pt x="7" y="5"/>
                  </a:lnTo>
                  <a:lnTo>
                    <a:pt x="7" y="5"/>
                  </a:lnTo>
                  <a:lnTo>
                    <a:pt x="7" y="5"/>
                  </a:lnTo>
                  <a:lnTo>
                    <a:pt x="7" y="3"/>
                  </a:lnTo>
                  <a:lnTo>
                    <a:pt x="7" y="3"/>
                  </a:lnTo>
                  <a:lnTo>
                    <a:pt x="7" y="3"/>
                  </a:lnTo>
                  <a:lnTo>
                    <a:pt x="8" y="3"/>
                  </a:lnTo>
                  <a:lnTo>
                    <a:pt x="8" y="3"/>
                  </a:lnTo>
                  <a:lnTo>
                    <a:pt x="8" y="3"/>
                  </a:lnTo>
                  <a:lnTo>
                    <a:pt x="8" y="2"/>
                  </a:lnTo>
                  <a:lnTo>
                    <a:pt x="8" y="2"/>
                  </a:lnTo>
                  <a:lnTo>
                    <a:pt x="8" y="2"/>
                  </a:lnTo>
                  <a:lnTo>
                    <a:pt x="10" y="2"/>
                  </a:lnTo>
                  <a:lnTo>
                    <a:pt x="10" y="2"/>
                  </a:lnTo>
                  <a:lnTo>
                    <a:pt x="10" y="0"/>
                  </a:lnTo>
                  <a:lnTo>
                    <a:pt x="10" y="0"/>
                  </a:lnTo>
                  <a:lnTo>
                    <a:pt x="10" y="0"/>
                  </a:lnTo>
                  <a:close/>
                </a:path>
              </a:pathLst>
            </a:custGeom>
            <a:solidFill>
              <a:srgbClr val="943101"/>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596" name="Freeform 28"/>
            <p:cNvSpPr>
              <a:spLocks/>
            </p:cNvSpPr>
            <p:nvPr/>
          </p:nvSpPr>
          <p:spPr bwMode="auto">
            <a:xfrm>
              <a:off x="2699" y="1127"/>
              <a:ext cx="32" cy="40"/>
            </a:xfrm>
            <a:custGeom>
              <a:avLst/>
              <a:gdLst/>
              <a:ahLst/>
              <a:cxnLst>
                <a:cxn ang="0">
                  <a:pos x="25" y="4"/>
                </a:cxn>
                <a:cxn ang="0">
                  <a:pos x="27" y="5"/>
                </a:cxn>
                <a:cxn ang="0">
                  <a:pos x="27" y="7"/>
                </a:cxn>
                <a:cxn ang="0">
                  <a:pos x="28" y="9"/>
                </a:cxn>
                <a:cxn ang="0">
                  <a:pos x="28" y="10"/>
                </a:cxn>
                <a:cxn ang="0">
                  <a:pos x="30" y="12"/>
                </a:cxn>
                <a:cxn ang="0">
                  <a:pos x="30" y="14"/>
                </a:cxn>
                <a:cxn ang="0">
                  <a:pos x="30" y="15"/>
                </a:cxn>
                <a:cxn ang="0">
                  <a:pos x="30" y="17"/>
                </a:cxn>
                <a:cxn ang="0">
                  <a:pos x="30" y="19"/>
                </a:cxn>
                <a:cxn ang="0">
                  <a:pos x="32" y="20"/>
                </a:cxn>
                <a:cxn ang="0">
                  <a:pos x="30" y="22"/>
                </a:cxn>
                <a:cxn ang="0">
                  <a:pos x="30" y="24"/>
                </a:cxn>
                <a:cxn ang="0">
                  <a:pos x="30" y="25"/>
                </a:cxn>
                <a:cxn ang="0">
                  <a:pos x="30" y="27"/>
                </a:cxn>
                <a:cxn ang="0">
                  <a:pos x="30" y="29"/>
                </a:cxn>
                <a:cxn ang="0">
                  <a:pos x="28" y="30"/>
                </a:cxn>
                <a:cxn ang="0">
                  <a:pos x="28" y="32"/>
                </a:cxn>
                <a:cxn ang="0">
                  <a:pos x="27" y="34"/>
                </a:cxn>
                <a:cxn ang="0">
                  <a:pos x="27" y="35"/>
                </a:cxn>
                <a:cxn ang="0">
                  <a:pos x="25" y="37"/>
                </a:cxn>
                <a:cxn ang="0">
                  <a:pos x="23" y="37"/>
                </a:cxn>
                <a:cxn ang="0">
                  <a:pos x="23" y="37"/>
                </a:cxn>
                <a:cxn ang="0">
                  <a:pos x="22" y="39"/>
                </a:cxn>
                <a:cxn ang="0">
                  <a:pos x="20" y="39"/>
                </a:cxn>
                <a:cxn ang="0">
                  <a:pos x="18" y="39"/>
                </a:cxn>
                <a:cxn ang="0">
                  <a:pos x="18" y="40"/>
                </a:cxn>
                <a:cxn ang="0">
                  <a:pos x="17" y="40"/>
                </a:cxn>
                <a:cxn ang="0">
                  <a:pos x="15" y="40"/>
                </a:cxn>
                <a:cxn ang="0">
                  <a:pos x="13" y="39"/>
                </a:cxn>
                <a:cxn ang="0">
                  <a:pos x="13" y="39"/>
                </a:cxn>
                <a:cxn ang="0">
                  <a:pos x="12" y="39"/>
                </a:cxn>
                <a:cxn ang="0">
                  <a:pos x="10" y="39"/>
                </a:cxn>
                <a:cxn ang="0">
                  <a:pos x="8" y="37"/>
                </a:cxn>
                <a:cxn ang="0">
                  <a:pos x="7" y="37"/>
                </a:cxn>
                <a:cxn ang="0">
                  <a:pos x="7" y="37"/>
                </a:cxn>
                <a:cxn ang="0">
                  <a:pos x="3" y="35"/>
                </a:cxn>
                <a:cxn ang="0">
                  <a:pos x="3" y="34"/>
                </a:cxn>
                <a:cxn ang="0">
                  <a:pos x="2" y="34"/>
                </a:cxn>
                <a:cxn ang="0">
                  <a:pos x="0" y="32"/>
                </a:cxn>
                <a:cxn ang="0">
                  <a:pos x="0" y="29"/>
                </a:cxn>
                <a:cxn ang="0">
                  <a:pos x="0" y="25"/>
                </a:cxn>
                <a:cxn ang="0">
                  <a:pos x="2" y="20"/>
                </a:cxn>
                <a:cxn ang="0">
                  <a:pos x="2" y="17"/>
                </a:cxn>
                <a:cxn ang="0">
                  <a:pos x="3" y="15"/>
                </a:cxn>
                <a:cxn ang="0">
                  <a:pos x="3" y="12"/>
                </a:cxn>
                <a:cxn ang="0">
                  <a:pos x="3" y="9"/>
                </a:cxn>
                <a:cxn ang="0">
                  <a:pos x="5" y="7"/>
                </a:cxn>
                <a:cxn ang="0">
                  <a:pos x="7" y="5"/>
                </a:cxn>
                <a:cxn ang="0">
                  <a:pos x="7" y="4"/>
                </a:cxn>
                <a:cxn ang="0">
                  <a:pos x="8" y="2"/>
                </a:cxn>
                <a:cxn ang="0">
                  <a:pos x="10" y="0"/>
                </a:cxn>
                <a:cxn ang="0">
                  <a:pos x="12" y="0"/>
                </a:cxn>
                <a:cxn ang="0">
                  <a:pos x="13" y="0"/>
                </a:cxn>
                <a:cxn ang="0">
                  <a:pos x="15" y="0"/>
                </a:cxn>
                <a:cxn ang="0">
                  <a:pos x="17" y="0"/>
                </a:cxn>
                <a:cxn ang="0">
                  <a:pos x="18" y="0"/>
                </a:cxn>
                <a:cxn ang="0">
                  <a:pos x="20" y="0"/>
                </a:cxn>
                <a:cxn ang="0">
                  <a:pos x="22" y="2"/>
                </a:cxn>
                <a:cxn ang="0">
                  <a:pos x="25" y="2"/>
                </a:cxn>
              </a:cxnLst>
              <a:rect l="0" t="0" r="r" b="b"/>
              <a:pathLst>
                <a:path w="32" h="40">
                  <a:moveTo>
                    <a:pt x="23" y="2"/>
                  </a:moveTo>
                  <a:lnTo>
                    <a:pt x="25" y="2"/>
                  </a:lnTo>
                  <a:lnTo>
                    <a:pt x="25" y="4"/>
                  </a:lnTo>
                  <a:lnTo>
                    <a:pt x="25" y="4"/>
                  </a:lnTo>
                  <a:lnTo>
                    <a:pt x="25" y="4"/>
                  </a:lnTo>
                  <a:lnTo>
                    <a:pt x="25" y="4"/>
                  </a:lnTo>
                  <a:lnTo>
                    <a:pt x="25" y="4"/>
                  </a:lnTo>
                  <a:lnTo>
                    <a:pt x="27" y="5"/>
                  </a:lnTo>
                  <a:lnTo>
                    <a:pt x="27" y="5"/>
                  </a:lnTo>
                  <a:lnTo>
                    <a:pt x="27" y="5"/>
                  </a:lnTo>
                  <a:lnTo>
                    <a:pt x="27" y="5"/>
                  </a:lnTo>
                  <a:lnTo>
                    <a:pt x="27" y="5"/>
                  </a:lnTo>
                  <a:lnTo>
                    <a:pt x="27" y="7"/>
                  </a:lnTo>
                  <a:lnTo>
                    <a:pt x="27" y="7"/>
                  </a:lnTo>
                  <a:lnTo>
                    <a:pt x="27" y="7"/>
                  </a:lnTo>
                  <a:lnTo>
                    <a:pt x="28" y="7"/>
                  </a:lnTo>
                  <a:lnTo>
                    <a:pt x="28" y="7"/>
                  </a:lnTo>
                  <a:lnTo>
                    <a:pt x="28" y="9"/>
                  </a:lnTo>
                  <a:lnTo>
                    <a:pt x="28" y="9"/>
                  </a:lnTo>
                  <a:lnTo>
                    <a:pt x="28" y="9"/>
                  </a:lnTo>
                  <a:lnTo>
                    <a:pt x="28" y="9"/>
                  </a:lnTo>
                  <a:lnTo>
                    <a:pt x="28" y="9"/>
                  </a:lnTo>
                  <a:lnTo>
                    <a:pt x="28" y="9"/>
                  </a:lnTo>
                  <a:lnTo>
                    <a:pt x="28" y="10"/>
                  </a:lnTo>
                  <a:lnTo>
                    <a:pt x="28" y="10"/>
                  </a:lnTo>
                  <a:lnTo>
                    <a:pt x="28" y="10"/>
                  </a:lnTo>
                  <a:lnTo>
                    <a:pt x="28" y="10"/>
                  </a:lnTo>
                  <a:lnTo>
                    <a:pt x="28" y="10"/>
                  </a:lnTo>
                  <a:lnTo>
                    <a:pt x="30" y="12"/>
                  </a:lnTo>
                  <a:lnTo>
                    <a:pt x="30" y="12"/>
                  </a:lnTo>
                  <a:lnTo>
                    <a:pt x="30" y="12"/>
                  </a:lnTo>
                  <a:lnTo>
                    <a:pt x="30" y="12"/>
                  </a:lnTo>
                  <a:lnTo>
                    <a:pt x="30" y="14"/>
                  </a:lnTo>
                  <a:lnTo>
                    <a:pt x="30" y="14"/>
                  </a:lnTo>
                  <a:lnTo>
                    <a:pt x="30" y="14"/>
                  </a:lnTo>
                  <a:lnTo>
                    <a:pt x="30" y="14"/>
                  </a:lnTo>
                  <a:lnTo>
                    <a:pt x="30" y="14"/>
                  </a:lnTo>
                  <a:lnTo>
                    <a:pt x="30" y="15"/>
                  </a:lnTo>
                  <a:lnTo>
                    <a:pt x="30" y="15"/>
                  </a:lnTo>
                  <a:lnTo>
                    <a:pt x="30" y="15"/>
                  </a:lnTo>
                  <a:lnTo>
                    <a:pt x="30" y="15"/>
                  </a:lnTo>
                  <a:lnTo>
                    <a:pt x="30" y="15"/>
                  </a:lnTo>
                  <a:lnTo>
                    <a:pt x="30" y="17"/>
                  </a:lnTo>
                  <a:lnTo>
                    <a:pt x="30" y="17"/>
                  </a:lnTo>
                  <a:lnTo>
                    <a:pt x="30" y="17"/>
                  </a:lnTo>
                  <a:lnTo>
                    <a:pt x="30" y="17"/>
                  </a:lnTo>
                  <a:lnTo>
                    <a:pt x="30" y="17"/>
                  </a:lnTo>
                  <a:lnTo>
                    <a:pt x="30" y="17"/>
                  </a:lnTo>
                  <a:lnTo>
                    <a:pt x="30" y="19"/>
                  </a:lnTo>
                  <a:lnTo>
                    <a:pt x="30" y="19"/>
                  </a:lnTo>
                  <a:lnTo>
                    <a:pt x="32" y="19"/>
                  </a:lnTo>
                  <a:lnTo>
                    <a:pt x="32" y="19"/>
                  </a:lnTo>
                  <a:lnTo>
                    <a:pt x="32" y="20"/>
                  </a:lnTo>
                  <a:lnTo>
                    <a:pt x="32" y="20"/>
                  </a:lnTo>
                  <a:lnTo>
                    <a:pt x="32" y="20"/>
                  </a:lnTo>
                  <a:lnTo>
                    <a:pt x="32" y="20"/>
                  </a:lnTo>
                  <a:lnTo>
                    <a:pt x="32" y="20"/>
                  </a:lnTo>
                  <a:lnTo>
                    <a:pt x="32" y="22"/>
                  </a:lnTo>
                  <a:lnTo>
                    <a:pt x="32" y="22"/>
                  </a:lnTo>
                  <a:lnTo>
                    <a:pt x="30" y="22"/>
                  </a:lnTo>
                  <a:lnTo>
                    <a:pt x="30" y="22"/>
                  </a:lnTo>
                  <a:lnTo>
                    <a:pt x="30" y="22"/>
                  </a:lnTo>
                  <a:lnTo>
                    <a:pt x="30" y="24"/>
                  </a:lnTo>
                  <a:lnTo>
                    <a:pt x="30" y="24"/>
                  </a:lnTo>
                  <a:lnTo>
                    <a:pt x="30" y="24"/>
                  </a:lnTo>
                  <a:lnTo>
                    <a:pt x="30" y="24"/>
                  </a:lnTo>
                  <a:lnTo>
                    <a:pt x="30" y="24"/>
                  </a:lnTo>
                  <a:lnTo>
                    <a:pt x="30" y="25"/>
                  </a:lnTo>
                  <a:lnTo>
                    <a:pt x="30" y="25"/>
                  </a:lnTo>
                  <a:lnTo>
                    <a:pt x="30" y="25"/>
                  </a:lnTo>
                  <a:lnTo>
                    <a:pt x="30" y="25"/>
                  </a:lnTo>
                  <a:lnTo>
                    <a:pt x="30" y="25"/>
                  </a:lnTo>
                  <a:lnTo>
                    <a:pt x="30" y="27"/>
                  </a:lnTo>
                  <a:lnTo>
                    <a:pt x="30" y="27"/>
                  </a:lnTo>
                  <a:lnTo>
                    <a:pt x="30" y="27"/>
                  </a:lnTo>
                  <a:lnTo>
                    <a:pt x="30" y="27"/>
                  </a:lnTo>
                  <a:lnTo>
                    <a:pt x="30" y="27"/>
                  </a:lnTo>
                  <a:lnTo>
                    <a:pt x="30" y="29"/>
                  </a:lnTo>
                  <a:lnTo>
                    <a:pt x="30" y="29"/>
                  </a:lnTo>
                  <a:lnTo>
                    <a:pt x="30" y="29"/>
                  </a:lnTo>
                  <a:lnTo>
                    <a:pt x="30" y="29"/>
                  </a:lnTo>
                  <a:lnTo>
                    <a:pt x="28" y="30"/>
                  </a:lnTo>
                  <a:lnTo>
                    <a:pt x="28" y="30"/>
                  </a:lnTo>
                  <a:lnTo>
                    <a:pt x="28" y="30"/>
                  </a:lnTo>
                  <a:lnTo>
                    <a:pt x="28" y="30"/>
                  </a:lnTo>
                  <a:lnTo>
                    <a:pt x="28" y="30"/>
                  </a:lnTo>
                  <a:lnTo>
                    <a:pt x="28" y="30"/>
                  </a:lnTo>
                  <a:lnTo>
                    <a:pt x="28" y="32"/>
                  </a:lnTo>
                  <a:lnTo>
                    <a:pt x="28" y="32"/>
                  </a:lnTo>
                  <a:lnTo>
                    <a:pt x="28" y="32"/>
                  </a:lnTo>
                  <a:lnTo>
                    <a:pt x="28" y="32"/>
                  </a:lnTo>
                  <a:lnTo>
                    <a:pt x="28" y="34"/>
                  </a:lnTo>
                  <a:lnTo>
                    <a:pt x="28" y="34"/>
                  </a:lnTo>
                  <a:lnTo>
                    <a:pt x="27" y="34"/>
                  </a:lnTo>
                  <a:lnTo>
                    <a:pt x="27" y="34"/>
                  </a:lnTo>
                  <a:lnTo>
                    <a:pt x="27" y="34"/>
                  </a:lnTo>
                  <a:lnTo>
                    <a:pt x="27" y="35"/>
                  </a:lnTo>
                  <a:lnTo>
                    <a:pt x="27" y="35"/>
                  </a:lnTo>
                  <a:lnTo>
                    <a:pt x="27" y="35"/>
                  </a:lnTo>
                  <a:lnTo>
                    <a:pt x="27" y="35"/>
                  </a:lnTo>
                  <a:lnTo>
                    <a:pt x="27" y="35"/>
                  </a:lnTo>
                  <a:lnTo>
                    <a:pt x="27" y="35"/>
                  </a:lnTo>
                  <a:lnTo>
                    <a:pt x="25" y="37"/>
                  </a:lnTo>
                  <a:lnTo>
                    <a:pt x="25" y="37"/>
                  </a:lnTo>
                  <a:lnTo>
                    <a:pt x="25" y="37"/>
                  </a:lnTo>
                  <a:lnTo>
                    <a:pt x="25" y="37"/>
                  </a:lnTo>
                  <a:lnTo>
                    <a:pt x="25" y="37"/>
                  </a:lnTo>
                  <a:lnTo>
                    <a:pt x="25" y="37"/>
                  </a:lnTo>
                  <a:lnTo>
                    <a:pt x="25" y="37"/>
                  </a:lnTo>
                  <a:lnTo>
                    <a:pt x="23" y="37"/>
                  </a:lnTo>
                  <a:lnTo>
                    <a:pt x="23" y="37"/>
                  </a:lnTo>
                  <a:lnTo>
                    <a:pt x="23" y="37"/>
                  </a:lnTo>
                  <a:lnTo>
                    <a:pt x="23" y="37"/>
                  </a:lnTo>
                  <a:lnTo>
                    <a:pt x="23" y="37"/>
                  </a:lnTo>
                  <a:lnTo>
                    <a:pt x="23" y="37"/>
                  </a:lnTo>
                  <a:lnTo>
                    <a:pt x="23" y="37"/>
                  </a:lnTo>
                  <a:lnTo>
                    <a:pt x="22" y="39"/>
                  </a:lnTo>
                  <a:lnTo>
                    <a:pt x="22" y="39"/>
                  </a:lnTo>
                  <a:lnTo>
                    <a:pt x="22" y="39"/>
                  </a:lnTo>
                  <a:lnTo>
                    <a:pt x="22" y="39"/>
                  </a:lnTo>
                  <a:lnTo>
                    <a:pt x="22" y="39"/>
                  </a:lnTo>
                  <a:lnTo>
                    <a:pt x="22" y="39"/>
                  </a:lnTo>
                  <a:lnTo>
                    <a:pt x="20" y="39"/>
                  </a:lnTo>
                  <a:lnTo>
                    <a:pt x="20" y="39"/>
                  </a:lnTo>
                  <a:lnTo>
                    <a:pt x="20" y="39"/>
                  </a:lnTo>
                  <a:lnTo>
                    <a:pt x="20" y="39"/>
                  </a:lnTo>
                  <a:lnTo>
                    <a:pt x="20" y="39"/>
                  </a:lnTo>
                  <a:lnTo>
                    <a:pt x="20" y="39"/>
                  </a:lnTo>
                  <a:lnTo>
                    <a:pt x="20" y="39"/>
                  </a:lnTo>
                  <a:lnTo>
                    <a:pt x="18" y="39"/>
                  </a:lnTo>
                  <a:lnTo>
                    <a:pt x="18" y="39"/>
                  </a:lnTo>
                  <a:lnTo>
                    <a:pt x="18" y="39"/>
                  </a:lnTo>
                  <a:lnTo>
                    <a:pt x="18" y="39"/>
                  </a:lnTo>
                  <a:lnTo>
                    <a:pt x="18" y="39"/>
                  </a:lnTo>
                  <a:lnTo>
                    <a:pt x="18" y="40"/>
                  </a:lnTo>
                  <a:lnTo>
                    <a:pt x="17" y="40"/>
                  </a:lnTo>
                  <a:lnTo>
                    <a:pt x="17" y="40"/>
                  </a:lnTo>
                  <a:lnTo>
                    <a:pt x="17" y="40"/>
                  </a:lnTo>
                  <a:lnTo>
                    <a:pt x="17" y="40"/>
                  </a:lnTo>
                  <a:lnTo>
                    <a:pt x="17" y="40"/>
                  </a:lnTo>
                  <a:lnTo>
                    <a:pt x="17" y="40"/>
                  </a:lnTo>
                  <a:lnTo>
                    <a:pt x="17" y="40"/>
                  </a:lnTo>
                  <a:lnTo>
                    <a:pt x="17" y="40"/>
                  </a:lnTo>
                  <a:lnTo>
                    <a:pt x="15" y="40"/>
                  </a:lnTo>
                  <a:lnTo>
                    <a:pt x="15" y="40"/>
                  </a:lnTo>
                  <a:lnTo>
                    <a:pt x="15" y="40"/>
                  </a:lnTo>
                  <a:lnTo>
                    <a:pt x="15" y="40"/>
                  </a:lnTo>
                  <a:lnTo>
                    <a:pt x="15" y="40"/>
                  </a:lnTo>
                  <a:lnTo>
                    <a:pt x="13" y="40"/>
                  </a:lnTo>
                  <a:lnTo>
                    <a:pt x="13" y="39"/>
                  </a:lnTo>
                  <a:lnTo>
                    <a:pt x="13" y="39"/>
                  </a:lnTo>
                  <a:lnTo>
                    <a:pt x="13" y="39"/>
                  </a:lnTo>
                  <a:lnTo>
                    <a:pt x="13" y="39"/>
                  </a:lnTo>
                  <a:lnTo>
                    <a:pt x="13" y="39"/>
                  </a:lnTo>
                  <a:lnTo>
                    <a:pt x="13" y="39"/>
                  </a:lnTo>
                  <a:lnTo>
                    <a:pt x="12" y="39"/>
                  </a:lnTo>
                  <a:lnTo>
                    <a:pt x="12" y="39"/>
                  </a:lnTo>
                  <a:lnTo>
                    <a:pt x="12" y="39"/>
                  </a:lnTo>
                  <a:lnTo>
                    <a:pt x="12" y="39"/>
                  </a:lnTo>
                  <a:lnTo>
                    <a:pt x="12" y="39"/>
                  </a:lnTo>
                  <a:lnTo>
                    <a:pt x="12" y="39"/>
                  </a:lnTo>
                  <a:lnTo>
                    <a:pt x="10" y="39"/>
                  </a:lnTo>
                  <a:lnTo>
                    <a:pt x="10" y="39"/>
                  </a:lnTo>
                  <a:lnTo>
                    <a:pt x="10" y="39"/>
                  </a:lnTo>
                  <a:lnTo>
                    <a:pt x="10" y="39"/>
                  </a:lnTo>
                  <a:lnTo>
                    <a:pt x="10" y="39"/>
                  </a:lnTo>
                  <a:lnTo>
                    <a:pt x="10" y="37"/>
                  </a:lnTo>
                  <a:lnTo>
                    <a:pt x="8" y="37"/>
                  </a:lnTo>
                  <a:lnTo>
                    <a:pt x="8" y="37"/>
                  </a:lnTo>
                  <a:lnTo>
                    <a:pt x="8" y="37"/>
                  </a:lnTo>
                  <a:lnTo>
                    <a:pt x="8" y="37"/>
                  </a:lnTo>
                  <a:lnTo>
                    <a:pt x="8" y="37"/>
                  </a:lnTo>
                  <a:lnTo>
                    <a:pt x="8" y="37"/>
                  </a:lnTo>
                  <a:lnTo>
                    <a:pt x="7" y="37"/>
                  </a:lnTo>
                  <a:lnTo>
                    <a:pt x="7" y="37"/>
                  </a:lnTo>
                  <a:lnTo>
                    <a:pt x="7" y="37"/>
                  </a:lnTo>
                  <a:lnTo>
                    <a:pt x="7" y="37"/>
                  </a:lnTo>
                  <a:lnTo>
                    <a:pt x="7" y="37"/>
                  </a:lnTo>
                  <a:lnTo>
                    <a:pt x="7" y="37"/>
                  </a:lnTo>
                  <a:lnTo>
                    <a:pt x="7" y="37"/>
                  </a:lnTo>
                  <a:lnTo>
                    <a:pt x="5" y="35"/>
                  </a:lnTo>
                  <a:lnTo>
                    <a:pt x="5" y="35"/>
                  </a:lnTo>
                  <a:lnTo>
                    <a:pt x="5" y="35"/>
                  </a:lnTo>
                  <a:lnTo>
                    <a:pt x="5" y="35"/>
                  </a:lnTo>
                  <a:lnTo>
                    <a:pt x="3" y="35"/>
                  </a:lnTo>
                  <a:lnTo>
                    <a:pt x="3" y="35"/>
                  </a:lnTo>
                  <a:lnTo>
                    <a:pt x="3" y="35"/>
                  </a:lnTo>
                  <a:lnTo>
                    <a:pt x="3" y="35"/>
                  </a:lnTo>
                  <a:lnTo>
                    <a:pt x="3" y="34"/>
                  </a:lnTo>
                  <a:lnTo>
                    <a:pt x="3" y="34"/>
                  </a:lnTo>
                  <a:lnTo>
                    <a:pt x="3" y="34"/>
                  </a:lnTo>
                  <a:lnTo>
                    <a:pt x="2" y="34"/>
                  </a:lnTo>
                  <a:lnTo>
                    <a:pt x="2" y="34"/>
                  </a:lnTo>
                  <a:lnTo>
                    <a:pt x="2" y="34"/>
                  </a:lnTo>
                  <a:lnTo>
                    <a:pt x="2" y="34"/>
                  </a:lnTo>
                  <a:lnTo>
                    <a:pt x="2" y="34"/>
                  </a:lnTo>
                  <a:lnTo>
                    <a:pt x="0" y="32"/>
                  </a:lnTo>
                  <a:lnTo>
                    <a:pt x="0" y="32"/>
                  </a:lnTo>
                  <a:lnTo>
                    <a:pt x="0" y="32"/>
                  </a:lnTo>
                  <a:lnTo>
                    <a:pt x="0" y="32"/>
                  </a:lnTo>
                  <a:lnTo>
                    <a:pt x="0" y="32"/>
                  </a:lnTo>
                  <a:lnTo>
                    <a:pt x="0" y="30"/>
                  </a:lnTo>
                  <a:lnTo>
                    <a:pt x="0" y="30"/>
                  </a:lnTo>
                  <a:lnTo>
                    <a:pt x="0" y="30"/>
                  </a:lnTo>
                  <a:lnTo>
                    <a:pt x="0" y="29"/>
                  </a:lnTo>
                  <a:lnTo>
                    <a:pt x="0" y="29"/>
                  </a:lnTo>
                  <a:lnTo>
                    <a:pt x="0" y="27"/>
                  </a:lnTo>
                  <a:lnTo>
                    <a:pt x="0" y="27"/>
                  </a:lnTo>
                  <a:lnTo>
                    <a:pt x="0" y="25"/>
                  </a:lnTo>
                  <a:lnTo>
                    <a:pt x="0" y="25"/>
                  </a:lnTo>
                  <a:lnTo>
                    <a:pt x="0" y="24"/>
                  </a:lnTo>
                  <a:lnTo>
                    <a:pt x="0" y="24"/>
                  </a:lnTo>
                  <a:lnTo>
                    <a:pt x="2" y="22"/>
                  </a:lnTo>
                  <a:lnTo>
                    <a:pt x="2" y="22"/>
                  </a:lnTo>
                  <a:lnTo>
                    <a:pt x="2" y="20"/>
                  </a:lnTo>
                  <a:lnTo>
                    <a:pt x="2" y="20"/>
                  </a:lnTo>
                  <a:lnTo>
                    <a:pt x="2" y="20"/>
                  </a:lnTo>
                  <a:lnTo>
                    <a:pt x="2" y="19"/>
                  </a:lnTo>
                  <a:lnTo>
                    <a:pt x="2" y="19"/>
                  </a:lnTo>
                  <a:lnTo>
                    <a:pt x="2" y="17"/>
                  </a:lnTo>
                  <a:lnTo>
                    <a:pt x="2" y="17"/>
                  </a:lnTo>
                  <a:lnTo>
                    <a:pt x="2" y="17"/>
                  </a:lnTo>
                  <a:lnTo>
                    <a:pt x="2" y="15"/>
                  </a:lnTo>
                  <a:lnTo>
                    <a:pt x="2" y="15"/>
                  </a:lnTo>
                  <a:lnTo>
                    <a:pt x="3" y="15"/>
                  </a:lnTo>
                  <a:lnTo>
                    <a:pt x="3" y="14"/>
                  </a:lnTo>
                  <a:lnTo>
                    <a:pt x="3" y="14"/>
                  </a:lnTo>
                  <a:lnTo>
                    <a:pt x="3" y="14"/>
                  </a:lnTo>
                  <a:lnTo>
                    <a:pt x="3" y="12"/>
                  </a:lnTo>
                  <a:lnTo>
                    <a:pt x="3" y="12"/>
                  </a:lnTo>
                  <a:lnTo>
                    <a:pt x="3" y="12"/>
                  </a:lnTo>
                  <a:lnTo>
                    <a:pt x="3" y="10"/>
                  </a:lnTo>
                  <a:lnTo>
                    <a:pt x="3" y="10"/>
                  </a:lnTo>
                  <a:lnTo>
                    <a:pt x="3" y="10"/>
                  </a:lnTo>
                  <a:lnTo>
                    <a:pt x="3" y="9"/>
                  </a:lnTo>
                  <a:lnTo>
                    <a:pt x="3" y="9"/>
                  </a:lnTo>
                  <a:lnTo>
                    <a:pt x="5" y="9"/>
                  </a:lnTo>
                  <a:lnTo>
                    <a:pt x="5" y="9"/>
                  </a:lnTo>
                  <a:lnTo>
                    <a:pt x="5" y="7"/>
                  </a:lnTo>
                  <a:lnTo>
                    <a:pt x="5" y="7"/>
                  </a:lnTo>
                  <a:lnTo>
                    <a:pt x="5" y="7"/>
                  </a:lnTo>
                  <a:lnTo>
                    <a:pt x="5" y="7"/>
                  </a:lnTo>
                  <a:lnTo>
                    <a:pt x="7" y="5"/>
                  </a:lnTo>
                  <a:lnTo>
                    <a:pt x="7" y="5"/>
                  </a:lnTo>
                  <a:lnTo>
                    <a:pt x="7" y="5"/>
                  </a:lnTo>
                  <a:lnTo>
                    <a:pt x="7" y="5"/>
                  </a:lnTo>
                  <a:lnTo>
                    <a:pt x="7" y="4"/>
                  </a:lnTo>
                  <a:lnTo>
                    <a:pt x="7" y="4"/>
                  </a:lnTo>
                  <a:lnTo>
                    <a:pt x="7" y="4"/>
                  </a:lnTo>
                  <a:lnTo>
                    <a:pt x="7" y="4"/>
                  </a:lnTo>
                  <a:lnTo>
                    <a:pt x="8" y="4"/>
                  </a:lnTo>
                  <a:lnTo>
                    <a:pt x="8" y="2"/>
                  </a:lnTo>
                  <a:lnTo>
                    <a:pt x="8" y="2"/>
                  </a:lnTo>
                  <a:lnTo>
                    <a:pt x="8" y="2"/>
                  </a:lnTo>
                  <a:lnTo>
                    <a:pt x="8" y="2"/>
                  </a:lnTo>
                  <a:lnTo>
                    <a:pt x="8" y="2"/>
                  </a:lnTo>
                  <a:lnTo>
                    <a:pt x="8" y="2"/>
                  </a:lnTo>
                  <a:lnTo>
                    <a:pt x="10" y="2"/>
                  </a:lnTo>
                  <a:lnTo>
                    <a:pt x="10" y="2"/>
                  </a:lnTo>
                  <a:lnTo>
                    <a:pt x="10" y="0"/>
                  </a:lnTo>
                  <a:lnTo>
                    <a:pt x="10" y="0"/>
                  </a:lnTo>
                  <a:lnTo>
                    <a:pt x="10" y="0"/>
                  </a:lnTo>
                  <a:lnTo>
                    <a:pt x="12" y="0"/>
                  </a:lnTo>
                  <a:lnTo>
                    <a:pt x="12" y="0"/>
                  </a:lnTo>
                  <a:lnTo>
                    <a:pt x="12" y="0"/>
                  </a:lnTo>
                  <a:lnTo>
                    <a:pt x="12" y="0"/>
                  </a:lnTo>
                  <a:lnTo>
                    <a:pt x="12" y="0"/>
                  </a:lnTo>
                  <a:lnTo>
                    <a:pt x="12" y="0"/>
                  </a:lnTo>
                  <a:lnTo>
                    <a:pt x="13" y="0"/>
                  </a:lnTo>
                  <a:lnTo>
                    <a:pt x="13" y="0"/>
                  </a:lnTo>
                  <a:lnTo>
                    <a:pt x="13" y="0"/>
                  </a:lnTo>
                  <a:lnTo>
                    <a:pt x="13" y="0"/>
                  </a:lnTo>
                  <a:lnTo>
                    <a:pt x="13" y="0"/>
                  </a:lnTo>
                  <a:lnTo>
                    <a:pt x="13" y="0"/>
                  </a:lnTo>
                  <a:lnTo>
                    <a:pt x="15" y="0"/>
                  </a:lnTo>
                  <a:lnTo>
                    <a:pt x="15" y="0"/>
                  </a:lnTo>
                  <a:lnTo>
                    <a:pt x="15" y="0"/>
                  </a:lnTo>
                  <a:lnTo>
                    <a:pt x="15" y="0"/>
                  </a:lnTo>
                  <a:lnTo>
                    <a:pt x="17" y="0"/>
                  </a:lnTo>
                  <a:lnTo>
                    <a:pt x="17" y="0"/>
                  </a:lnTo>
                  <a:lnTo>
                    <a:pt x="17" y="0"/>
                  </a:lnTo>
                  <a:lnTo>
                    <a:pt x="17" y="0"/>
                  </a:lnTo>
                  <a:lnTo>
                    <a:pt x="17" y="0"/>
                  </a:lnTo>
                  <a:lnTo>
                    <a:pt x="18" y="0"/>
                  </a:lnTo>
                  <a:lnTo>
                    <a:pt x="18" y="0"/>
                  </a:lnTo>
                  <a:lnTo>
                    <a:pt x="18" y="0"/>
                  </a:lnTo>
                  <a:lnTo>
                    <a:pt x="18" y="0"/>
                  </a:lnTo>
                  <a:lnTo>
                    <a:pt x="20" y="0"/>
                  </a:lnTo>
                  <a:lnTo>
                    <a:pt x="20" y="0"/>
                  </a:lnTo>
                  <a:lnTo>
                    <a:pt x="20" y="0"/>
                  </a:lnTo>
                  <a:lnTo>
                    <a:pt x="20" y="0"/>
                  </a:lnTo>
                  <a:lnTo>
                    <a:pt x="20" y="0"/>
                  </a:lnTo>
                  <a:lnTo>
                    <a:pt x="22" y="0"/>
                  </a:lnTo>
                  <a:lnTo>
                    <a:pt x="22" y="0"/>
                  </a:lnTo>
                  <a:lnTo>
                    <a:pt x="22" y="2"/>
                  </a:lnTo>
                  <a:lnTo>
                    <a:pt x="22" y="2"/>
                  </a:lnTo>
                  <a:lnTo>
                    <a:pt x="23" y="2"/>
                  </a:lnTo>
                  <a:lnTo>
                    <a:pt x="23" y="2"/>
                  </a:lnTo>
                  <a:lnTo>
                    <a:pt x="23" y="2"/>
                  </a:lnTo>
                  <a:lnTo>
                    <a:pt x="25" y="2"/>
                  </a:lnTo>
                  <a:lnTo>
                    <a:pt x="25" y="2"/>
                  </a:lnTo>
                  <a:lnTo>
                    <a:pt x="23" y="2"/>
                  </a:lnTo>
                  <a:close/>
                </a:path>
              </a:pathLst>
            </a:custGeom>
            <a:solidFill>
              <a:srgbClr val="943101"/>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597" name="Freeform 29"/>
            <p:cNvSpPr>
              <a:spLocks/>
            </p:cNvSpPr>
            <p:nvPr/>
          </p:nvSpPr>
          <p:spPr bwMode="auto">
            <a:xfrm>
              <a:off x="2732" y="1147"/>
              <a:ext cx="29" cy="35"/>
            </a:xfrm>
            <a:custGeom>
              <a:avLst/>
              <a:gdLst/>
              <a:ahLst/>
              <a:cxnLst>
                <a:cxn ang="0">
                  <a:pos x="25" y="2"/>
                </a:cxn>
                <a:cxn ang="0">
                  <a:pos x="25" y="4"/>
                </a:cxn>
                <a:cxn ang="0">
                  <a:pos x="25" y="5"/>
                </a:cxn>
                <a:cxn ang="0">
                  <a:pos x="27" y="7"/>
                </a:cxn>
                <a:cxn ang="0">
                  <a:pos x="27" y="10"/>
                </a:cxn>
                <a:cxn ang="0">
                  <a:pos x="27" y="12"/>
                </a:cxn>
                <a:cxn ang="0">
                  <a:pos x="27" y="14"/>
                </a:cxn>
                <a:cxn ang="0">
                  <a:pos x="29" y="15"/>
                </a:cxn>
                <a:cxn ang="0">
                  <a:pos x="27" y="17"/>
                </a:cxn>
                <a:cxn ang="0">
                  <a:pos x="27" y="19"/>
                </a:cxn>
                <a:cxn ang="0">
                  <a:pos x="27" y="20"/>
                </a:cxn>
                <a:cxn ang="0">
                  <a:pos x="27" y="22"/>
                </a:cxn>
                <a:cxn ang="0">
                  <a:pos x="25" y="24"/>
                </a:cxn>
                <a:cxn ang="0">
                  <a:pos x="25" y="25"/>
                </a:cxn>
                <a:cxn ang="0">
                  <a:pos x="24" y="27"/>
                </a:cxn>
                <a:cxn ang="0">
                  <a:pos x="24" y="29"/>
                </a:cxn>
                <a:cxn ang="0">
                  <a:pos x="22" y="30"/>
                </a:cxn>
                <a:cxn ang="0">
                  <a:pos x="20" y="32"/>
                </a:cxn>
                <a:cxn ang="0">
                  <a:pos x="20" y="34"/>
                </a:cxn>
                <a:cxn ang="0">
                  <a:pos x="19" y="35"/>
                </a:cxn>
                <a:cxn ang="0">
                  <a:pos x="19" y="35"/>
                </a:cxn>
                <a:cxn ang="0">
                  <a:pos x="17" y="35"/>
                </a:cxn>
                <a:cxn ang="0">
                  <a:pos x="17" y="35"/>
                </a:cxn>
                <a:cxn ang="0">
                  <a:pos x="17" y="35"/>
                </a:cxn>
                <a:cxn ang="0">
                  <a:pos x="15" y="35"/>
                </a:cxn>
                <a:cxn ang="0">
                  <a:pos x="15" y="35"/>
                </a:cxn>
                <a:cxn ang="0">
                  <a:pos x="15" y="35"/>
                </a:cxn>
                <a:cxn ang="0">
                  <a:pos x="14" y="35"/>
                </a:cxn>
                <a:cxn ang="0">
                  <a:pos x="12" y="35"/>
                </a:cxn>
                <a:cxn ang="0">
                  <a:pos x="12" y="35"/>
                </a:cxn>
                <a:cxn ang="0">
                  <a:pos x="12" y="35"/>
                </a:cxn>
                <a:cxn ang="0">
                  <a:pos x="10" y="35"/>
                </a:cxn>
                <a:cxn ang="0">
                  <a:pos x="9" y="35"/>
                </a:cxn>
                <a:cxn ang="0">
                  <a:pos x="9" y="35"/>
                </a:cxn>
                <a:cxn ang="0">
                  <a:pos x="7" y="35"/>
                </a:cxn>
                <a:cxn ang="0">
                  <a:pos x="5" y="34"/>
                </a:cxn>
                <a:cxn ang="0">
                  <a:pos x="5" y="34"/>
                </a:cxn>
                <a:cxn ang="0">
                  <a:pos x="4" y="34"/>
                </a:cxn>
                <a:cxn ang="0">
                  <a:pos x="2" y="32"/>
                </a:cxn>
                <a:cxn ang="0">
                  <a:pos x="0" y="32"/>
                </a:cxn>
                <a:cxn ang="0">
                  <a:pos x="0" y="29"/>
                </a:cxn>
                <a:cxn ang="0">
                  <a:pos x="0" y="25"/>
                </a:cxn>
                <a:cxn ang="0">
                  <a:pos x="2" y="22"/>
                </a:cxn>
                <a:cxn ang="0">
                  <a:pos x="2" y="19"/>
                </a:cxn>
                <a:cxn ang="0">
                  <a:pos x="2" y="15"/>
                </a:cxn>
                <a:cxn ang="0">
                  <a:pos x="2" y="14"/>
                </a:cxn>
                <a:cxn ang="0">
                  <a:pos x="4" y="10"/>
                </a:cxn>
                <a:cxn ang="0">
                  <a:pos x="4" y="9"/>
                </a:cxn>
                <a:cxn ang="0">
                  <a:pos x="5" y="7"/>
                </a:cxn>
                <a:cxn ang="0">
                  <a:pos x="7" y="5"/>
                </a:cxn>
                <a:cxn ang="0">
                  <a:pos x="7" y="4"/>
                </a:cxn>
                <a:cxn ang="0">
                  <a:pos x="9" y="2"/>
                </a:cxn>
                <a:cxn ang="0">
                  <a:pos x="10" y="0"/>
                </a:cxn>
                <a:cxn ang="0">
                  <a:pos x="12" y="0"/>
                </a:cxn>
                <a:cxn ang="0">
                  <a:pos x="14" y="0"/>
                </a:cxn>
                <a:cxn ang="0">
                  <a:pos x="15" y="0"/>
                </a:cxn>
                <a:cxn ang="0">
                  <a:pos x="17" y="0"/>
                </a:cxn>
                <a:cxn ang="0">
                  <a:pos x="20" y="0"/>
                </a:cxn>
                <a:cxn ang="0">
                  <a:pos x="22" y="0"/>
                </a:cxn>
                <a:cxn ang="0">
                  <a:pos x="24" y="0"/>
                </a:cxn>
              </a:cxnLst>
              <a:rect l="0" t="0" r="r" b="b"/>
              <a:pathLst>
                <a:path w="29" h="35">
                  <a:moveTo>
                    <a:pt x="24" y="0"/>
                  </a:moveTo>
                  <a:lnTo>
                    <a:pt x="24" y="0"/>
                  </a:lnTo>
                  <a:lnTo>
                    <a:pt x="25" y="2"/>
                  </a:lnTo>
                  <a:lnTo>
                    <a:pt x="25" y="2"/>
                  </a:lnTo>
                  <a:lnTo>
                    <a:pt x="25" y="2"/>
                  </a:lnTo>
                  <a:lnTo>
                    <a:pt x="25" y="2"/>
                  </a:lnTo>
                  <a:lnTo>
                    <a:pt x="25" y="4"/>
                  </a:lnTo>
                  <a:lnTo>
                    <a:pt x="25" y="4"/>
                  </a:lnTo>
                  <a:lnTo>
                    <a:pt x="25" y="4"/>
                  </a:lnTo>
                  <a:lnTo>
                    <a:pt x="25" y="4"/>
                  </a:lnTo>
                  <a:lnTo>
                    <a:pt x="25" y="4"/>
                  </a:lnTo>
                  <a:lnTo>
                    <a:pt x="25" y="5"/>
                  </a:lnTo>
                  <a:lnTo>
                    <a:pt x="25" y="5"/>
                  </a:lnTo>
                  <a:lnTo>
                    <a:pt x="25" y="5"/>
                  </a:lnTo>
                  <a:lnTo>
                    <a:pt x="25" y="5"/>
                  </a:lnTo>
                  <a:lnTo>
                    <a:pt x="27" y="7"/>
                  </a:lnTo>
                  <a:lnTo>
                    <a:pt x="27" y="7"/>
                  </a:lnTo>
                  <a:lnTo>
                    <a:pt x="27" y="7"/>
                  </a:lnTo>
                  <a:lnTo>
                    <a:pt x="27" y="7"/>
                  </a:lnTo>
                  <a:lnTo>
                    <a:pt x="27" y="7"/>
                  </a:lnTo>
                  <a:lnTo>
                    <a:pt x="27" y="9"/>
                  </a:lnTo>
                  <a:lnTo>
                    <a:pt x="27" y="9"/>
                  </a:lnTo>
                  <a:lnTo>
                    <a:pt x="27" y="9"/>
                  </a:lnTo>
                  <a:lnTo>
                    <a:pt x="27" y="9"/>
                  </a:lnTo>
                  <a:lnTo>
                    <a:pt x="27" y="10"/>
                  </a:lnTo>
                  <a:lnTo>
                    <a:pt x="27" y="10"/>
                  </a:lnTo>
                  <a:lnTo>
                    <a:pt x="27" y="10"/>
                  </a:lnTo>
                  <a:lnTo>
                    <a:pt x="27" y="10"/>
                  </a:lnTo>
                  <a:lnTo>
                    <a:pt x="27" y="10"/>
                  </a:lnTo>
                  <a:lnTo>
                    <a:pt x="27" y="12"/>
                  </a:lnTo>
                  <a:lnTo>
                    <a:pt x="27" y="12"/>
                  </a:lnTo>
                  <a:lnTo>
                    <a:pt x="27" y="12"/>
                  </a:lnTo>
                  <a:lnTo>
                    <a:pt x="27" y="12"/>
                  </a:lnTo>
                  <a:lnTo>
                    <a:pt x="27" y="14"/>
                  </a:lnTo>
                  <a:lnTo>
                    <a:pt x="27" y="14"/>
                  </a:lnTo>
                  <a:lnTo>
                    <a:pt x="27" y="14"/>
                  </a:lnTo>
                  <a:lnTo>
                    <a:pt x="29" y="14"/>
                  </a:lnTo>
                  <a:lnTo>
                    <a:pt x="29" y="14"/>
                  </a:lnTo>
                  <a:lnTo>
                    <a:pt x="29" y="15"/>
                  </a:lnTo>
                  <a:lnTo>
                    <a:pt x="29" y="15"/>
                  </a:lnTo>
                  <a:lnTo>
                    <a:pt x="29" y="15"/>
                  </a:lnTo>
                  <a:lnTo>
                    <a:pt x="27" y="15"/>
                  </a:lnTo>
                  <a:lnTo>
                    <a:pt x="27" y="15"/>
                  </a:lnTo>
                  <a:lnTo>
                    <a:pt x="27" y="17"/>
                  </a:lnTo>
                  <a:lnTo>
                    <a:pt x="27" y="17"/>
                  </a:lnTo>
                  <a:lnTo>
                    <a:pt x="27" y="17"/>
                  </a:lnTo>
                  <a:lnTo>
                    <a:pt x="27" y="17"/>
                  </a:lnTo>
                  <a:lnTo>
                    <a:pt x="27" y="19"/>
                  </a:lnTo>
                  <a:lnTo>
                    <a:pt x="27" y="19"/>
                  </a:lnTo>
                  <a:lnTo>
                    <a:pt x="27" y="19"/>
                  </a:lnTo>
                  <a:lnTo>
                    <a:pt x="27" y="19"/>
                  </a:lnTo>
                  <a:lnTo>
                    <a:pt x="27" y="19"/>
                  </a:lnTo>
                  <a:lnTo>
                    <a:pt x="27" y="20"/>
                  </a:lnTo>
                  <a:lnTo>
                    <a:pt x="27" y="20"/>
                  </a:lnTo>
                  <a:lnTo>
                    <a:pt x="27" y="20"/>
                  </a:lnTo>
                  <a:lnTo>
                    <a:pt x="27" y="20"/>
                  </a:lnTo>
                  <a:lnTo>
                    <a:pt x="27" y="20"/>
                  </a:lnTo>
                  <a:lnTo>
                    <a:pt x="27" y="22"/>
                  </a:lnTo>
                  <a:lnTo>
                    <a:pt x="27" y="22"/>
                  </a:lnTo>
                  <a:lnTo>
                    <a:pt x="27" y="22"/>
                  </a:lnTo>
                  <a:lnTo>
                    <a:pt x="27" y="22"/>
                  </a:lnTo>
                  <a:lnTo>
                    <a:pt x="25" y="22"/>
                  </a:lnTo>
                  <a:lnTo>
                    <a:pt x="25" y="24"/>
                  </a:lnTo>
                  <a:lnTo>
                    <a:pt x="25" y="24"/>
                  </a:lnTo>
                  <a:lnTo>
                    <a:pt x="25" y="24"/>
                  </a:lnTo>
                  <a:lnTo>
                    <a:pt x="25" y="24"/>
                  </a:lnTo>
                  <a:lnTo>
                    <a:pt x="25" y="24"/>
                  </a:lnTo>
                  <a:lnTo>
                    <a:pt x="25" y="25"/>
                  </a:lnTo>
                  <a:lnTo>
                    <a:pt x="25" y="25"/>
                  </a:lnTo>
                  <a:lnTo>
                    <a:pt x="25" y="25"/>
                  </a:lnTo>
                  <a:lnTo>
                    <a:pt x="25" y="25"/>
                  </a:lnTo>
                  <a:lnTo>
                    <a:pt x="25" y="27"/>
                  </a:lnTo>
                  <a:lnTo>
                    <a:pt x="25" y="27"/>
                  </a:lnTo>
                  <a:lnTo>
                    <a:pt x="25" y="27"/>
                  </a:lnTo>
                  <a:lnTo>
                    <a:pt x="24" y="27"/>
                  </a:lnTo>
                  <a:lnTo>
                    <a:pt x="24" y="27"/>
                  </a:lnTo>
                  <a:lnTo>
                    <a:pt x="24" y="29"/>
                  </a:lnTo>
                  <a:lnTo>
                    <a:pt x="24" y="29"/>
                  </a:lnTo>
                  <a:lnTo>
                    <a:pt x="24" y="29"/>
                  </a:lnTo>
                  <a:lnTo>
                    <a:pt x="24" y="29"/>
                  </a:lnTo>
                  <a:lnTo>
                    <a:pt x="24" y="29"/>
                  </a:lnTo>
                  <a:lnTo>
                    <a:pt x="22" y="29"/>
                  </a:lnTo>
                  <a:lnTo>
                    <a:pt x="22" y="30"/>
                  </a:lnTo>
                  <a:lnTo>
                    <a:pt x="22" y="30"/>
                  </a:lnTo>
                  <a:lnTo>
                    <a:pt x="22" y="30"/>
                  </a:lnTo>
                  <a:lnTo>
                    <a:pt x="22" y="30"/>
                  </a:lnTo>
                  <a:lnTo>
                    <a:pt x="22" y="32"/>
                  </a:lnTo>
                  <a:lnTo>
                    <a:pt x="22" y="32"/>
                  </a:lnTo>
                  <a:lnTo>
                    <a:pt x="22" y="32"/>
                  </a:lnTo>
                  <a:lnTo>
                    <a:pt x="20" y="32"/>
                  </a:lnTo>
                  <a:lnTo>
                    <a:pt x="20" y="32"/>
                  </a:lnTo>
                  <a:lnTo>
                    <a:pt x="20" y="32"/>
                  </a:lnTo>
                  <a:lnTo>
                    <a:pt x="20" y="34"/>
                  </a:lnTo>
                  <a:lnTo>
                    <a:pt x="20" y="34"/>
                  </a:lnTo>
                  <a:lnTo>
                    <a:pt x="20" y="34"/>
                  </a:lnTo>
                  <a:lnTo>
                    <a:pt x="19" y="34"/>
                  </a:lnTo>
                  <a:lnTo>
                    <a:pt x="19" y="34"/>
                  </a:lnTo>
                  <a:lnTo>
                    <a:pt x="19" y="35"/>
                  </a:lnTo>
                  <a:lnTo>
                    <a:pt x="19" y="35"/>
                  </a:lnTo>
                  <a:lnTo>
                    <a:pt x="19" y="35"/>
                  </a:lnTo>
                  <a:lnTo>
                    <a:pt x="19" y="35"/>
                  </a:lnTo>
                  <a:lnTo>
                    <a:pt x="19" y="35"/>
                  </a:lnTo>
                  <a:lnTo>
                    <a:pt x="19" y="35"/>
                  </a:lnTo>
                  <a:lnTo>
                    <a:pt x="19" y="35"/>
                  </a:lnTo>
                  <a:lnTo>
                    <a:pt x="19" y="35"/>
                  </a:lnTo>
                  <a:lnTo>
                    <a:pt x="17" y="35"/>
                  </a:lnTo>
                  <a:lnTo>
                    <a:pt x="17" y="35"/>
                  </a:lnTo>
                  <a:lnTo>
                    <a:pt x="17" y="35"/>
                  </a:lnTo>
                  <a:lnTo>
                    <a:pt x="17" y="35"/>
                  </a:lnTo>
                  <a:lnTo>
                    <a:pt x="17" y="35"/>
                  </a:lnTo>
                  <a:lnTo>
                    <a:pt x="17" y="35"/>
                  </a:lnTo>
                  <a:lnTo>
                    <a:pt x="17" y="35"/>
                  </a:lnTo>
                  <a:lnTo>
                    <a:pt x="17" y="35"/>
                  </a:lnTo>
                  <a:lnTo>
                    <a:pt x="17" y="35"/>
                  </a:lnTo>
                  <a:lnTo>
                    <a:pt x="17" y="35"/>
                  </a:lnTo>
                  <a:lnTo>
                    <a:pt x="17" y="35"/>
                  </a:lnTo>
                  <a:lnTo>
                    <a:pt x="17" y="35"/>
                  </a:lnTo>
                  <a:lnTo>
                    <a:pt x="17" y="35"/>
                  </a:lnTo>
                  <a:lnTo>
                    <a:pt x="17" y="35"/>
                  </a:lnTo>
                  <a:lnTo>
                    <a:pt x="17" y="35"/>
                  </a:lnTo>
                  <a:lnTo>
                    <a:pt x="17" y="35"/>
                  </a:lnTo>
                  <a:lnTo>
                    <a:pt x="15" y="35"/>
                  </a:lnTo>
                  <a:lnTo>
                    <a:pt x="15" y="35"/>
                  </a:lnTo>
                  <a:lnTo>
                    <a:pt x="15" y="35"/>
                  </a:lnTo>
                  <a:lnTo>
                    <a:pt x="15" y="35"/>
                  </a:lnTo>
                  <a:lnTo>
                    <a:pt x="15" y="35"/>
                  </a:lnTo>
                  <a:lnTo>
                    <a:pt x="15" y="35"/>
                  </a:lnTo>
                  <a:lnTo>
                    <a:pt x="15" y="35"/>
                  </a:lnTo>
                  <a:lnTo>
                    <a:pt x="15" y="35"/>
                  </a:lnTo>
                  <a:lnTo>
                    <a:pt x="15" y="35"/>
                  </a:lnTo>
                  <a:lnTo>
                    <a:pt x="15" y="35"/>
                  </a:lnTo>
                  <a:lnTo>
                    <a:pt x="15" y="35"/>
                  </a:lnTo>
                  <a:lnTo>
                    <a:pt x="15" y="35"/>
                  </a:lnTo>
                  <a:lnTo>
                    <a:pt x="15" y="35"/>
                  </a:lnTo>
                  <a:lnTo>
                    <a:pt x="15" y="35"/>
                  </a:lnTo>
                  <a:lnTo>
                    <a:pt x="15" y="35"/>
                  </a:lnTo>
                  <a:lnTo>
                    <a:pt x="14" y="35"/>
                  </a:lnTo>
                  <a:lnTo>
                    <a:pt x="14" y="35"/>
                  </a:lnTo>
                  <a:lnTo>
                    <a:pt x="14" y="35"/>
                  </a:lnTo>
                  <a:lnTo>
                    <a:pt x="14" y="35"/>
                  </a:lnTo>
                  <a:lnTo>
                    <a:pt x="14" y="35"/>
                  </a:lnTo>
                  <a:lnTo>
                    <a:pt x="14" y="35"/>
                  </a:lnTo>
                  <a:lnTo>
                    <a:pt x="14" y="35"/>
                  </a:lnTo>
                  <a:lnTo>
                    <a:pt x="14" y="35"/>
                  </a:lnTo>
                  <a:lnTo>
                    <a:pt x="12" y="35"/>
                  </a:lnTo>
                  <a:lnTo>
                    <a:pt x="12" y="35"/>
                  </a:lnTo>
                  <a:lnTo>
                    <a:pt x="12" y="35"/>
                  </a:lnTo>
                  <a:lnTo>
                    <a:pt x="12" y="35"/>
                  </a:lnTo>
                  <a:lnTo>
                    <a:pt x="12" y="35"/>
                  </a:lnTo>
                  <a:lnTo>
                    <a:pt x="12" y="35"/>
                  </a:lnTo>
                  <a:lnTo>
                    <a:pt x="12" y="35"/>
                  </a:lnTo>
                  <a:lnTo>
                    <a:pt x="12" y="35"/>
                  </a:lnTo>
                  <a:lnTo>
                    <a:pt x="12" y="35"/>
                  </a:lnTo>
                  <a:lnTo>
                    <a:pt x="12" y="35"/>
                  </a:lnTo>
                  <a:lnTo>
                    <a:pt x="12" y="35"/>
                  </a:lnTo>
                  <a:lnTo>
                    <a:pt x="10" y="35"/>
                  </a:lnTo>
                  <a:lnTo>
                    <a:pt x="10" y="35"/>
                  </a:lnTo>
                  <a:lnTo>
                    <a:pt x="10" y="35"/>
                  </a:lnTo>
                  <a:lnTo>
                    <a:pt x="10" y="35"/>
                  </a:lnTo>
                  <a:lnTo>
                    <a:pt x="10" y="35"/>
                  </a:lnTo>
                  <a:lnTo>
                    <a:pt x="10" y="35"/>
                  </a:lnTo>
                  <a:lnTo>
                    <a:pt x="10" y="35"/>
                  </a:lnTo>
                  <a:lnTo>
                    <a:pt x="9" y="35"/>
                  </a:lnTo>
                  <a:lnTo>
                    <a:pt x="9" y="35"/>
                  </a:lnTo>
                  <a:lnTo>
                    <a:pt x="9" y="35"/>
                  </a:lnTo>
                  <a:lnTo>
                    <a:pt x="9" y="35"/>
                  </a:lnTo>
                  <a:lnTo>
                    <a:pt x="9" y="35"/>
                  </a:lnTo>
                  <a:lnTo>
                    <a:pt x="9" y="35"/>
                  </a:lnTo>
                  <a:lnTo>
                    <a:pt x="9" y="35"/>
                  </a:lnTo>
                  <a:lnTo>
                    <a:pt x="9" y="35"/>
                  </a:lnTo>
                  <a:lnTo>
                    <a:pt x="9" y="35"/>
                  </a:lnTo>
                  <a:lnTo>
                    <a:pt x="7" y="35"/>
                  </a:lnTo>
                  <a:lnTo>
                    <a:pt x="7" y="35"/>
                  </a:lnTo>
                  <a:lnTo>
                    <a:pt x="7" y="35"/>
                  </a:lnTo>
                  <a:lnTo>
                    <a:pt x="7" y="35"/>
                  </a:lnTo>
                  <a:lnTo>
                    <a:pt x="7" y="35"/>
                  </a:lnTo>
                  <a:lnTo>
                    <a:pt x="7" y="35"/>
                  </a:lnTo>
                  <a:lnTo>
                    <a:pt x="7" y="35"/>
                  </a:lnTo>
                  <a:lnTo>
                    <a:pt x="5" y="35"/>
                  </a:lnTo>
                  <a:lnTo>
                    <a:pt x="5" y="34"/>
                  </a:lnTo>
                  <a:lnTo>
                    <a:pt x="5" y="34"/>
                  </a:lnTo>
                  <a:lnTo>
                    <a:pt x="5" y="34"/>
                  </a:lnTo>
                  <a:lnTo>
                    <a:pt x="5" y="34"/>
                  </a:lnTo>
                  <a:lnTo>
                    <a:pt x="5" y="34"/>
                  </a:lnTo>
                  <a:lnTo>
                    <a:pt x="5" y="34"/>
                  </a:lnTo>
                  <a:lnTo>
                    <a:pt x="4" y="34"/>
                  </a:lnTo>
                  <a:lnTo>
                    <a:pt x="4" y="34"/>
                  </a:lnTo>
                  <a:lnTo>
                    <a:pt x="4" y="34"/>
                  </a:lnTo>
                  <a:lnTo>
                    <a:pt x="4" y="34"/>
                  </a:lnTo>
                  <a:lnTo>
                    <a:pt x="4" y="34"/>
                  </a:lnTo>
                  <a:lnTo>
                    <a:pt x="4" y="34"/>
                  </a:lnTo>
                  <a:lnTo>
                    <a:pt x="2" y="34"/>
                  </a:lnTo>
                  <a:lnTo>
                    <a:pt x="2" y="34"/>
                  </a:lnTo>
                  <a:lnTo>
                    <a:pt x="2" y="34"/>
                  </a:lnTo>
                  <a:lnTo>
                    <a:pt x="2" y="32"/>
                  </a:lnTo>
                  <a:lnTo>
                    <a:pt x="2" y="32"/>
                  </a:lnTo>
                  <a:lnTo>
                    <a:pt x="2" y="32"/>
                  </a:lnTo>
                  <a:lnTo>
                    <a:pt x="2" y="32"/>
                  </a:lnTo>
                  <a:lnTo>
                    <a:pt x="0" y="32"/>
                  </a:lnTo>
                  <a:lnTo>
                    <a:pt x="0" y="32"/>
                  </a:lnTo>
                  <a:lnTo>
                    <a:pt x="0" y="32"/>
                  </a:lnTo>
                  <a:lnTo>
                    <a:pt x="0" y="32"/>
                  </a:lnTo>
                  <a:lnTo>
                    <a:pt x="0" y="30"/>
                  </a:lnTo>
                  <a:lnTo>
                    <a:pt x="0" y="30"/>
                  </a:lnTo>
                  <a:lnTo>
                    <a:pt x="0" y="29"/>
                  </a:lnTo>
                  <a:lnTo>
                    <a:pt x="0" y="29"/>
                  </a:lnTo>
                  <a:lnTo>
                    <a:pt x="0" y="27"/>
                  </a:lnTo>
                  <a:lnTo>
                    <a:pt x="0" y="27"/>
                  </a:lnTo>
                  <a:lnTo>
                    <a:pt x="0" y="27"/>
                  </a:lnTo>
                  <a:lnTo>
                    <a:pt x="0" y="25"/>
                  </a:lnTo>
                  <a:lnTo>
                    <a:pt x="0" y="25"/>
                  </a:lnTo>
                  <a:lnTo>
                    <a:pt x="0" y="24"/>
                  </a:lnTo>
                  <a:lnTo>
                    <a:pt x="0" y="24"/>
                  </a:lnTo>
                  <a:lnTo>
                    <a:pt x="2" y="22"/>
                  </a:lnTo>
                  <a:lnTo>
                    <a:pt x="2" y="22"/>
                  </a:lnTo>
                  <a:lnTo>
                    <a:pt x="2" y="22"/>
                  </a:lnTo>
                  <a:lnTo>
                    <a:pt x="2" y="20"/>
                  </a:lnTo>
                  <a:lnTo>
                    <a:pt x="2" y="20"/>
                  </a:lnTo>
                  <a:lnTo>
                    <a:pt x="2" y="20"/>
                  </a:lnTo>
                  <a:lnTo>
                    <a:pt x="2" y="19"/>
                  </a:lnTo>
                  <a:lnTo>
                    <a:pt x="2" y="19"/>
                  </a:lnTo>
                  <a:lnTo>
                    <a:pt x="2" y="17"/>
                  </a:lnTo>
                  <a:lnTo>
                    <a:pt x="2" y="17"/>
                  </a:lnTo>
                  <a:lnTo>
                    <a:pt x="2" y="17"/>
                  </a:lnTo>
                  <a:lnTo>
                    <a:pt x="2" y="15"/>
                  </a:lnTo>
                  <a:lnTo>
                    <a:pt x="2" y="15"/>
                  </a:lnTo>
                  <a:lnTo>
                    <a:pt x="2" y="15"/>
                  </a:lnTo>
                  <a:lnTo>
                    <a:pt x="2" y="14"/>
                  </a:lnTo>
                  <a:lnTo>
                    <a:pt x="2" y="14"/>
                  </a:lnTo>
                  <a:lnTo>
                    <a:pt x="2" y="14"/>
                  </a:lnTo>
                  <a:lnTo>
                    <a:pt x="2" y="12"/>
                  </a:lnTo>
                  <a:lnTo>
                    <a:pt x="2" y="12"/>
                  </a:lnTo>
                  <a:lnTo>
                    <a:pt x="4" y="12"/>
                  </a:lnTo>
                  <a:lnTo>
                    <a:pt x="4" y="10"/>
                  </a:lnTo>
                  <a:lnTo>
                    <a:pt x="4" y="10"/>
                  </a:lnTo>
                  <a:lnTo>
                    <a:pt x="4" y="10"/>
                  </a:lnTo>
                  <a:lnTo>
                    <a:pt x="4" y="10"/>
                  </a:lnTo>
                  <a:lnTo>
                    <a:pt x="4" y="9"/>
                  </a:lnTo>
                  <a:lnTo>
                    <a:pt x="4" y="9"/>
                  </a:lnTo>
                  <a:lnTo>
                    <a:pt x="4" y="9"/>
                  </a:lnTo>
                  <a:lnTo>
                    <a:pt x="4" y="9"/>
                  </a:lnTo>
                  <a:lnTo>
                    <a:pt x="4" y="7"/>
                  </a:lnTo>
                  <a:lnTo>
                    <a:pt x="5" y="7"/>
                  </a:lnTo>
                  <a:lnTo>
                    <a:pt x="5" y="7"/>
                  </a:lnTo>
                  <a:lnTo>
                    <a:pt x="5" y="7"/>
                  </a:lnTo>
                  <a:lnTo>
                    <a:pt x="5" y="7"/>
                  </a:lnTo>
                  <a:lnTo>
                    <a:pt x="5" y="5"/>
                  </a:lnTo>
                  <a:lnTo>
                    <a:pt x="5" y="5"/>
                  </a:lnTo>
                  <a:lnTo>
                    <a:pt x="5" y="5"/>
                  </a:lnTo>
                  <a:lnTo>
                    <a:pt x="7" y="5"/>
                  </a:lnTo>
                  <a:lnTo>
                    <a:pt x="7" y="4"/>
                  </a:lnTo>
                  <a:lnTo>
                    <a:pt x="7" y="4"/>
                  </a:lnTo>
                  <a:lnTo>
                    <a:pt x="7" y="4"/>
                  </a:lnTo>
                  <a:lnTo>
                    <a:pt x="7" y="4"/>
                  </a:lnTo>
                  <a:lnTo>
                    <a:pt x="7" y="4"/>
                  </a:lnTo>
                  <a:lnTo>
                    <a:pt x="7" y="4"/>
                  </a:lnTo>
                  <a:lnTo>
                    <a:pt x="9" y="2"/>
                  </a:lnTo>
                  <a:lnTo>
                    <a:pt x="9" y="2"/>
                  </a:lnTo>
                  <a:lnTo>
                    <a:pt x="9" y="2"/>
                  </a:lnTo>
                  <a:lnTo>
                    <a:pt x="9" y="2"/>
                  </a:lnTo>
                  <a:lnTo>
                    <a:pt x="9" y="2"/>
                  </a:lnTo>
                  <a:lnTo>
                    <a:pt x="9" y="2"/>
                  </a:lnTo>
                  <a:lnTo>
                    <a:pt x="9" y="2"/>
                  </a:lnTo>
                  <a:lnTo>
                    <a:pt x="10" y="0"/>
                  </a:lnTo>
                  <a:lnTo>
                    <a:pt x="10" y="0"/>
                  </a:lnTo>
                  <a:lnTo>
                    <a:pt x="10" y="0"/>
                  </a:lnTo>
                  <a:lnTo>
                    <a:pt x="10" y="0"/>
                  </a:lnTo>
                  <a:lnTo>
                    <a:pt x="12" y="0"/>
                  </a:lnTo>
                  <a:lnTo>
                    <a:pt x="12" y="0"/>
                  </a:lnTo>
                  <a:lnTo>
                    <a:pt x="12" y="0"/>
                  </a:lnTo>
                  <a:lnTo>
                    <a:pt x="12" y="0"/>
                  </a:lnTo>
                  <a:lnTo>
                    <a:pt x="12" y="0"/>
                  </a:lnTo>
                  <a:lnTo>
                    <a:pt x="12" y="0"/>
                  </a:lnTo>
                  <a:lnTo>
                    <a:pt x="14" y="0"/>
                  </a:lnTo>
                  <a:lnTo>
                    <a:pt x="14" y="0"/>
                  </a:lnTo>
                  <a:lnTo>
                    <a:pt x="14" y="0"/>
                  </a:lnTo>
                  <a:lnTo>
                    <a:pt x="15" y="0"/>
                  </a:lnTo>
                  <a:lnTo>
                    <a:pt x="15" y="0"/>
                  </a:lnTo>
                  <a:lnTo>
                    <a:pt x="15" y="0"/>
                  </a:lnTo>
                  <a:lnTo>
                    <a:pt x="15" y="0"/>
                  </a:lnTo>
                  <a:lnTo>
                    <a:pt x="15" y="0"/>
                  </a:lnTo>
                  <a:lnTo>
                    <a:pt x="15" y="0"/>
                  </a:lnTo>
                  <a:lnTo>
                    <a:pt x="17" y="0"/>
                  </a:lnTo>
                  <a:lnTo>
                    <a:pt x="17" y="0"/>
                  </a:lnTo>
                  <a:lnTo>
                    <a:pt x="17" y="0"/>
                  </a:lnTo>
                  <a:lnTo>
                    <a:pt x="17" y="0"/>
                  </a:lnTo>
                  <a:lnTo>
                    <a:pt x="19" y="0"/>
                  </a:lnTo>
                  <a:lnTo>
                    <a:pt x="19" y="0"/>
                  </a:lnTo>
                  <a:lnTo>
                    <a:pt x="19" y="0"/>
                  </a:lnTo>
                  <a:lnTo>
                    <a:pt x="20" y="0"/>
                  </a:lnTo>
                  <a:lnTo>
                    <a:pt x="20" y="0"/>
                  </a:lnTo>
                  <a:lnTo>
                    <a:pt x="20" y="0"/>
                  </a:lnTo>
                  <a:lnTo>
                    <a:pt x="20" y="0"/>
                  </a:lnTo>
                  <a:lnTo>
                    <a:pt x="22" y="0"/>
                  </a:lnTo>
                  <a:lnTo>
                    <a:pt x="22" y="0"/>
                  </a:lnTo>
                  <a:lnTo>
                    <a:pt x="22" y="0"/>
                  </a:lnTo>
                  <a:lnTo>
                    <a:pt x="22" y="0"/>
                  </a:lnTo>
                  <a:lnTo>
                    <a:pt x="24" y="0"/>
                  </a:lnTo>
                  <a:lnTo>
                    <a:pt x="24" y="0"/>
                  </a:lnTo>
                  <a:lnTo>
                    <a:pt x="24" y="0"/>
                  </a:lnTo>
                  <a:lnTo>
                    <a:pt x="24" y="0"/>
                  </a:lnTo>
                  <a:close/>
                </a:path>
              </a:pathLst>
            </a:custGeom>
            <a:solidFill>
              <a:srgbClr val="943101"/>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598" name="Freeform 30"/>
            <p:cNvSpPr>
              <a:spLocks/>
            </p:cNvSpPr>
            <p:nvPr/>
          </p:nvSpPr>
          <p:spPr bwMode="auto">
            <a:xfrm>
              <a:off x="2757" y="1177"/>
              <a:ext cx="25" cy="34"/>
            </a:xfrm>
            <a:custGeom>
              <a:avLst/>
              <a:gdLst/>
              <a:ahLst/>
              <a:cxnLst>
                <a:cxn ang="0">
                  <a:pos x="20" y="0"/>
                </a:cxn>
                <a:cxn ang="0">
                  <a:pos x="22" y="2"/>
                </a:cxn>
                <a:cxn ang="0">
                  <a:pos x="22" y="4"/>
                </a:cxn>
                <a:cxn ang="0">
                  <a:pos x="24" y="5"/>
                </a:cxn>
                <a:cxn ang="0">
                  <a:pos x="24" y="7"/>
                </a:cxn>
                <a:cxn ang="0">
                  <a:pos x="24" y="9"/>
                </a:cxn>
                <a:cxn ang="0">
                  <a:pos x="25" y="9"/>
                </a:cxn>
                <a:cxn ang="0">
                  <a:pos x="25" y="10"/>
                </a:cxn>
                <a:cxn ang="0">
                  <a:pos x="25" y="12"/>
                </a:cxn>
                <a:cxn ang="0">
                  <a:pos x="25" y="14"/>
                </a:cxn>
                <a:cxn ang="0">
                  <a:pos x="25" y="15"/>
                </a:cxn>
                <a:cxn ang="0">
                  <a:pos x="25" y="17"/>
                </a:cxn>
                <a:cxn ang="0">
                  <a:pos x="25" y="19"/>
                </a:cxn>
                <a:cxn ang="0">
                  <a:pos x="25" y="19"/>
                </a:cxn>
                <a:cxn ang="0">
                  <a:pos x="24" y="20"/>
                </a:cxn>
                <a:cxn ang="0">
                  <a:pos x="24" y="22"/>
                </a:cxn>
                <a:cxn ang="0">
                  <a:pos x="24" y="24"/>
                </a:cxn>
                <a:cxn ang="0">
                  <a:pos x="24" y="25"/>
                </a:cxn>
                <a:cxn ang="0">
                  <a:pos x="22" y="27"/>
                </a:cxn>
                <a:cxn ang="0">
                  <a:pos x="20" y="27"/>
                </a:cxn>
                <a:cxn ang="0">
                  <a:pos x="20" y="29"/>
                </a:cxn>
                <a:cxn ang="0">
                  <a:pos x="19" y="30"/>
                </a:cxn>
                <a:cxn ang="0">
                  <a:pos x="17" y="32"/>
                </a:cxn>
                <a:cxn ang="0">
                  <a:pos x="17" y="34"/>
                </a:cxn>
                <a:cxn ang="0">
                  <a:pos x="15" y="34"/>
                </a:cxn>
                <a:cxn ang="0">
                  <a:pos x="0" y="27"/>
                </a:cxn>
                <a:cxn ang="0">
                  <a:pos x="0" y="24"/>
                </a:cxn>
                <a:cxn ang="0">
                  <a:pos x="0" y="22"/>
                </a:cxn>
                <a:cxn ang="0">
                  <a:pos x="0" y="20"/>
                </a:cxn>
                <a:cxn ang="0">
                  <a:pos x="0" y="19"/>
                </a:cxn>
                <a:cxn ang="0">
                  <a:pos x="0" y="17"/>
                </a:cxn>
                <a:cxn ang="0">
                  <a:pos x="0" y="15"/>
                </a:cxn>
                <a:cxn ang="0">
                  <a:pos x="2" y="14"/>
                </a:cxn>
                <a:cxn ang="0">
                  <a:pos x="2" y="12"/>
                </a:cxn>
                <a:cxn ang="0">
                  <a:pos x="2" y="10"/>
                </a:cxn>
                <a:cxn ang="0">
                  <a:pos x="2" y="9"/>
                </a:cxn>
                <a:cxn ang="0">
                  <a:pos x="4" y="9"/>
                </a:cxn>
                <a:cxn ang="0">
                  <a:pos x="4" y="7"/>
                </a:cxn>
                <a:cxn ang="0">
                  <a:pos x="4" y="5"/>
                </a:cxn>
                <a:cxn ang="0">
                  <a:pos x="5" y="5"/>
                </a:cxn>
                <a:cxn ang="0">
                  <a:pos x="7" y="4"/>
                </a:cxn>
                <a:cxn ang="0">
                  <a:pos x="7" y="4"/>
                </a:cxn>
                <a:cxn ang="0">
                  <a:pos x="9" y="2"/>
                </a:cxn>
                <a:cxn ang="0">
                  <a:pos x="10" y="2"/>
                </a:cxn>
                <a:cxn ang="0">
                  <a:pos x="10" y="2"/>
                </a:cxn>
                <a:cxn ang="0">
                  <a:pos x="12" y="0"/>
                </a:cxn>
                <a:cxn ang="0">
                  <a:pos x="14" y="0"/>
                </a:cxn>
                <a:cxn ang="0">
                  <a:pos x="15" y="0"/>
                </a:cxn>
                <a:cxn ang="0">
                  <a:pos x="17" y="0"/>
                </a:cxn>
                <a:cxn ang="0">
                  <a:pos x="19" y="0"/>
                </a:cxn>
              </a:cxnLst>
              <a:rect l="0" t="0" r="r" b="b"/>
              <a:pathLst>
                <a:path w="25" h="34">
                  <a:moveTo>
                    <a:pt x="20" y="0"/>
                  </a:moveTo>
                  <a:lnTo>
                    <a:pt x="20" y="0"/>
                  </a:lnTo>
                  <a:lnTo>
                    <a:pt x="20" y="0"/>
                  </a:lnTo>
                  <a:lnTo>
                    <a:pt x="20" y="0"/>
                  </a:lnTo>
                  <a:lnTo>
                    <a:pt x="20" y="2"/>
                  </a:lnTo>
                  <a:lnTo>
                    <a:pt x="20" y="2"/>
                  </a:lnTo>
                  <a:lnTo>
                    <a:pt x="20" y="2"/>
                  </a:lnTo>
                  <a:lnTo>
                    <a:pt x="22" y="2"/>
                  </a:lnTo>
                  <a:lnTo>
                    <a:pt x="22" y="2"/>
                  </a:lnTo>
                  <a:lnTo>
                    <a:pt x="22" y="4"/>
                  </a:lnTo>
                  <a:lnTo>
                    <a:pt x="22" y="4"/>
                  </a:lnTo>
                  <a:lnTo>
                    <a:pt x="22" y="4"/>
                  </a:lnTo>
                  <a:lnTo>
                    <a:pt x="22" y="4"/>
                  </a:lnTo>
                  <a:lnTo>
                    <a:pt x="24" y="4"/>
                  </a:lnTo>
                  <a:lnTo>
                    <a:pt x="24" y="5"/>
                  </a:lnTo>
                  <a:lnTo>
                    <a:pt x="24" y="5"/>
                  </a:lnTo>
                  <a:lnTo>
                    <a:pt x="24" y="5"/>
                  </a:lnTo>
                  <a:lnTo>
                    <a:pt x="24" y="5"/>
                  </a:lnTo>
                  <a:lnTo>
                    <a:pt x="24" y="7"/>
                  </a:lnTo>
                  <a:lnTo>
                    <a:pt x="24" y="7"/>
                  </a:lnTo>
                  <a:lnTo>
                    <a:pt x="24" y="7"/>
                  </a:lnTo>
                  <a:lnTo>
                    <a:pt x="24" y="7"/>
                  </a:lnTo>
                  <a:lnTo>
                    <a:pt x="24" y="7"/>
                  </a:lnTo>
                  <a:lnTo>
                    <a:pt x="24" y="9"/>
                  </a:lnTo>
                  <a:lnTo>
                    <a:pt x="24" y="9"/>
                  </a:lnTo>
                  <a:lnTo>
                    <a:pt x="24" y="9"/>
                  </a:lnTo>
                  <a:lnTo>
                    <a:pt x="24" y="9"/>
                  </a:lnTo>
                  <a:lnTo>
                    <a:pt x="25" y="9"/>
                  </a:lnTo>
                  <a:lnTo>
                    <a:pt x="25" y="10"/>
                  </a:lnTo>
                  <a:lnTo>
                    <a:pt x="25" y="10"/>
                  </a:lnTo>
                  <a:lnTo>
                    <a:pt x="25" y="10"/>
                  </a:lnTo>
                  <a:lnTo>
                    <a:pt x="25" y="10"/>
                  </a:lnTo>
                  <a:lnTo>
                    <a:pt x="25" y="12"/>
                  </a:lnTo>
                  <a:lnTo>
                    <a:pt x="25" y="12"/>
                  </a:lnTo>
                  <a:lnTo>
                    <a:pt x="25" y="12"/>
                  </a:lnTo>
                  <a:lnTo>
                    <a:pt x="25" y="12"/>
                  </a:lnTo>
                  <a:lnTo>
                    <a:pt x="25" y="12"/>
                  </a:lnTo>
                  <a:lnTo>
                    <a:pt x="25" y="14"/>
                  </a:lnTo>
                  <a:lnTo>
                    <a:pt x="25" y="14"/>
                  </a:lnTo>
                  <a:lnTo>
                    <a:pt x="25" y="14"/>
                  </a:lnTo>
                  <a:lnTo>
                    <a:pt x="25" y="14"/>
                  </a:lnTo>
                  <a:lnTo>
                    <a:pt x="25" y="15"/>
                  </a:lnTo>
                  <a:lnTo>
                    <a:pt x="25" y="15"/>
                  </a:lnTo>
                  <a:lnTo>
                    <a:pt x="25" y="15"/>
                  </a:lnTo>
                  <a:lnTo>
                    <a:pt x="25" y="15"/>
                  </a:lnTo>
                  <a:lnTo>
                    <a:pt x="25" y="15"/>
                  </a:lnTo>
                  <a:lnTo>
                    <a:pt x="25" y="15"/>
                  </a:lnTo>
                  <a:lnTo>
                    <a:pt x="25" y="17"/>
                  </a:lnTo>
                  <a:lnTo>
                    <a:pt x="25" y="17"/>
                  </a:lnTo>
                  <a:lnTo>
                    <a:pt x="25" y="17"/>
                  </a:lnTo>
                  <a:lnTo>
                    <a:pt x="25" y="17"/>
                  </a:lnTo>
                  <a:lnTo>
                    <a:pt x="25" y="19"/>
                  </a:lnTo>
                  <a:lnTo>
                    <a:pt x="25" y="19"/>
                  </a:lnTo>
                  <a:lnTo>
                    <a:pt x="25" y="19"/>
                  </a:lnTo>
                  <a:lnTo>
                    <a:pt x="25" y="19"/>
                  </a:lnTo>
                  <a:lnTo>
                    <a:pt x="25" y="19"/>
                  </a:lnTo>
                  <a:lnTo>
                    <a:pt x="25" y="20"/>
                  </a:lnTo>
                  <a:lnTo>
                    <a:pt x="25" y="20"/>
                  </a:lnTo>
                  <a:lnTo>
                    <a:pt x="24" y="20"/>
                  </a:lnTo>
                  <a:lnTo>
                    <a:pt x="24" y="20"/>
                  </a:lnTo>
                  <a:lnTo>
                    <a:pt x="24" y="20"/>
                  </a:lnTo>
                  <a:lnTo>
                    <a:pt x="24" y="22"/>
                  </a:lnTo>
                  <a:lnTo>
                    <a:pt x="24" y="22"/>
                  </a:lnTo>
                  <a:lnTo>
                    <a:pt x="24" y="22"/>
                  </a:lnTo>
                  <a:lnTo>
                    <a:pt x="24" y="22"/>
                  </a:lnTo>
                  <a:lnTo>
                    <a:pt x="24" y="24"/>
                  </a:lnTo>
                  <a:lnTo>
                    <a:pt x="24" y="24"/>
                  </a:lnTo>
                  <a:lnTo>
                    <a:pt x="24" y="24"/>
                  </a:lnTo>
                  <a:lnTo>
                    <a:pt x="24" y="24"/>
                  </a:lnTo>
                  <a:lnTo>
                    <a:pt x="24" y="24"/>
                  </a:lnTo>
                  <a:lnTo>
                    <a:pt x="24" y="25"/>
                  </a:lnTo>
                  <a:lnTo>
                    <a:pt x="24" y="25"/>
                  </a:lnTo>
                  <a:lnTo>
                    <a:pt x="22" y="25"/>
                  </a:lnTo>
                  <a:lnTo>
                    <a:pt x="22" y="25"/>
                  </a:lnTo>
                  <a:lnTo>
                    <a:pt x="22" y="25"/>
                  </a:lnTo>
                  <a:lnTo>
                    <a:pt x="22" y="27"/>
                  </a:lnTo>
                  <a:lnTo>
                    <a:pt x="22" y="27"/>
                  </a:lnTo>
                  <a:lnTo>
                    <a:pt x="22" y="27"/>
                  </a:lnTo>
                  <a:lnTo>
                    <a:pt x="20" y="27"/>
                  </a:lnTo>
                  <a:lnTo>
                    <a:pt x="20" y="27"/>
                  </a:lnTo>
                  <a:lnTo>
                    <a:pt x="20" y="29"/>
                  </a:lnTo>
                  <a:lnTo>
                    <a:pt x="20" y="29"/>
                  </a:lnTo>
                  <a:lnTo>
                    <a:pt x="20" y="29"/>
                  </a:lnTo>
                  <a:lnTo>
                    <a:pt x="20" y="29"/>
                  </a:lnTo>
                  <a:lnTo>
                    <a:pt x="20" y="30"/>
                  </a:lnTo>
                  <a:lnTo>
                    <a:pt x="19" y="30"/>
                  </a:lnTo>
                  <a:lnTo>
                    <a:pt x="19" y="30"/>
                  </a:lnTo>
                  <a:lnTo>
                    <a:pt x="19" y="30"/>
                  </a:lnTo>
                  <a:lnTo>
                    <a:pt x="19" y="30"/>
                  </a:lnTo>
                  <a:lnTo>
                    <a:pt x="19" y="30"/>
                  </a:lnTo>
                  <a:lnTo>
                    <a:pt x="19" y="32"/>
                  </a:lnTo>
                  <a:lnTo>
                    <a:pt x="17" y="32"/>
                  </a:lnTo>
                  <a:lnTo>
                    <a:pt x="17" y="32"/>
                  </a:lnTo>
                  <a:lnTo>
                    <a:pt x="17" y="32"/>
                  </a:lnTo>
                  <a:lnTo>
                    <a:pt x="17" y="32"/>
                  </a:lnTo>
                  <a:lnTo>
                    <a:pt x="17" y="34"/>
                  </a:lnTo>
                  <a:lnTo>
                    <a:pt x="15" y="34"/>
                  </a:lnTo>
                  <a:lnTo>
                    <a:pt x="15" y="34"/>
                  </a:lnTo>
                  <a:lnTo>
                    <a:pt x="15" y="34"/>
                  </a:lnTo>
                  <a:lnTo>
                    <a:pt x="15" y="34"/>
                  </a:lnTo>
                  <a:lnTo>
                    <a:pt x="15" y="34"/>
                  </a:lnTo>
                  <a:lnTo>
                    <a:pt x="2" y="27"/>
                  </a:lnTo>
                  <a:lnTo>
                    <a:pt x="0" y="27"/>
                  </a:lnTo>
                  <a:lnTo>
                    <a:pt x="0" y="27"/>
                  </a:lnTo>
                  <a:lnTo>
                    <a:pt x="0" y="25"/>
                  </a:lnTo>
                  <a:lnTo>
                    <a:pt x="0" y="25"/>
                  </a:lnTo>
                  <a:lnTo>
                    <a:pt x="0" y="25"/>
                  </a:lnTo>
                  <a:lnTo>
                    <a:pt x="0" y="24"/>
                  </a:lnTo>
                  <a:lnTo>
                    <a:pt x="0" y="24"/>
                  </a:lnTo>
                  <a:lnTo>
                    <a:pt x="0" y="24"/>
                  </a:lnTo>
                  <a:lnTo>
                    <a:pt x="0" y="22"/>
                  </a:lnTo>
                  <a:lnTo>
                    <a:pt x="0" y="22"/>
                  </a:lnTo>
                  <a:lnTo>
                    <a:pt x="0" y="22"/>
                  </a:lnTo>
                  <a:lnTo>
                    <a:pt x="0" y="20"/>
                  </a:lnTo>
                  <a:lnTo>
                    <a:pt x="0" y="20"/>
                  </a:lnTo>
                  <a:lnTo>
                    <a:pt x="0" y="20"/>
                  </a:lnTo>
                  <a:lnTo>
                    <a:pt x="0" y="20"/>
                  </a:lnTo>
                  <a:lnTo>
                    <a:pt x="0" y="19"/>
                  </a:lnTo>
                  <a:lnTo>
                    <a:pt x="0" y="19"/>
                  </a:lnTo>
                  <a:lnTo>
                    <a:pt x="0" y="19"/>
                  </a:lnTo>
                  <a:lnTo>
                    <a:pt x="0" y="19"/>
                  </a:lnTo>
                  <a:lnTo>
                    <a:pt x="0" y="17"/>
                  </a:lnTo>
                  <a:lnTo>
                    <a:pt x="0" y="17"/>
                  </a:lnTo>
                  <a:lnTo>
                    <a:pt x="0" y="17"/>
                  </a:lnTo>
                  <a:lnTo>
                    <a:pt x="0" y="15"/>
                  </a:lnTo>
                  <a:lnTo>
                    <a:pt x="0" y="15"/>
                  </a:lnTo>
                  <a:lnTo>
                    <a:pt x="0" y="15"/>
                  </a:lnTo>
                  <a:lnTo>
                    <a:pt x="0" y="15"/>
                  </a:lnTo>
                  <a:lnTo>
                    <a:pt x="0" y="14"/>
                  </a:lnTo>
                  <a:lnTo>
                    <a:pt x="0" y="14"/>
                  </a:lnTo>
                  <a:lnTo>
                    <a:pt x="2" y="14"/>
                  </a:lnTo>
                  <a:lnTo>
                    <a:pt x="2" y="14"/>
                  </a:lnTo>
                  <a:lnTo>
                    <a:pt x="2" y="14"/>
                  </a:lnTo>
                  <a:lnTo>
                    <a:pt x="2" y="12"/>
                  </a:lnTo>
                  <a:lnTo>
                    <a:pt x="2" y="12"/>
                  </a:lnTo>
                  <a:lnTo>
                    <a:pt x="2" y="12"/>
                  </a:lnTo>
                  <a:lnTo>
                    <a:pt x="2" y="12"/>
                  </a:lnTo>
                  <a:lnTo>
                    <a:pt x="2" y="10"/>
                  </a:lnTo>
                  <a:lnTo>
                    <a:pt x="2" y="10"/>
                  </a:lnTo>
                  <a:lnTo>
                    <a:pt x="2" y="10"/>
                  </a:lnTo>
                  <a:lnTo>
                    <a:pt x="2" y="10"/>
                  </a:lnTo>
                  <a:lnTo>
                    <a:pt x="2" y="10"/>
                  </a:lnTo>
                  <a:lnTo>
                    <a:pt x="2" y="9"/>
                  </a:lnTo>
                  <a:lnTo>
                    <a:pt x="2" y="9"/>
                  </a:lnTo>
                  <a:lnTo>
                    <a:pt x="2" y="9"/>
                  </a:lnTo>
                  <a:lnTo>
                    <a:pt x="4" y="9"/>
                  </a:lnTo>
                  <a:lnTo>
                    <a:pt x="4" y="9"/>
                  </a:lnTo>
                  <a:lnTo>
                    <a:pt x="4" y="9"/>
                  </a:lnTo>
                  <a:lnTo>
                    <a:pt x="4" y="7"/>
                  </a:lnTo>
                  <a:lnTo>
                    <a:pt x="4" y="7"/>
                  </a:lnTo>
                  <a:lnTo>
                    <a:pt x="4" y="7"/>
                  </a:lnTo>
                  <a:lnTo>
                    <a:pt x="4" y="7"/>
                  </a:lnTo>
                  <a:lnTo>
                    <a:pt x="4" y="7"/>
                  </a:lnTo>
                  <a:lnTo>
                    <a:pt x="4" y="7"/>
                  </a:lnTo>
                  <a:lnTo>
                    <a:pt x="4" y="5"/>
                  </a:lnTo>
                  <a:lnTo>
                    <a:pt x="4" y="5"/>
                  </a:lnTo>
                  <a:lnTo>
                    <a:pt x="5" y="5"/>
                  </a:lnTo>
                  <a:lnTo>
                    <a:pt x="5" y="5"/>
                  </a:lnTo>
                  <a:lnTo>
                    <a:pt x="5" y="5"/>
                  </a:lnTo>
                  <a:lnTo>
                    <a:pt x="5" y="5"/>
                  </a:lnTo>
                  <a:lnTo>
                    <a:pt x="5" y="4"/>
                  </a:lnTo>
                  <a:lnTo>
                    <a:pt x="5" y="4"/>
                  </a:lnTo>
                  <a:lnTo>
                    <a:pt x="7" y="4"/>
                  </a:lnTo>
                  <a:lnTo>
                    <a:pt x="7" y="4"/>
                  </a:lnTo>
                  <a:lnTo>
                    <a:pt x="7" y="4"/>
                  </a:lnTo>
                  <a:lnTo>
                    <a:pt x="7" y="4"/>
                  </a:lnTo>
                  <a:lnTo>
                    <a:pt x="7" y="4"/>
                  </a:lnTo>
                  <a:lnTo>
                    <a:pt x="7" y="4"/>
                  </a:lnTo>
                  <a:lnTo>
                    <a:pt x="7" y="2"/>
                  </a:lnTo>
                  <a:lnTo>
                    <a:pt x="9" y="2"/>
                  </a:lnTo>
                  <a:lnTo>
                    <a:pt x="9" y="2"/>
                  </a:lnTo>
                  <a:lnTo>
                    <a:pt x="9" y="2"/>
                  </a:lnTo>
                  <a:lnTo>
                    <a:pt x="9" y="2"/>
                  </a:lnTo>
                  <a:lnTo>
                    <a:pt x="9" y="2"/>
                  </a:lnTo>
                  <a:lnTo>
                    <a:pt x="10" y="2"/>
                  </a:lnTo>
                  <a:lnTo>
                    <a:pt x="10" y="2"/>
                  </a:lnTo>
                  <a:lnTo>
                    <a:pt x="10" y="2"/>
                  </a:lnTo>
                  <a:lnTo>
                    <a:pt x="10" y="2"/>
                  </a:lnTo>
                  <a:lnTo>
                    <a:pt x="10" y="2"/>
                  </a:lnTo>
                  <a:lnTo>
                    <a:pt x="10" y="2"/>
                  </a:lnTo>
                  <a:lnTo>
                    <a:pt x="12" y="2"/>
                  </a:lnTo>
                  <a:lnTo>
                    <a:pt x="12" y="0"/>
                  </a:lnTo>
                  <a:lnTo>
                    <a:pt x="12" y="0"/>
                  </a:lnTo>
                  <a:lnTo>
                    <a:pt x="12" y="0"/>
                  </a:lnTo>
                  <a:lnTo>
                    <a:pt x="12" y="0"/>
                  </a:lnTo>
                  <a:lnTo>
                    <a:pt x="14" y="0"/>
                  </a:lnTo>
                  <a:lnTo>
                    <a:pt x="14" y="0"/>
                  </a:lnTo>
                  <a:lnTo>
                    <a:pt x="14" y="0"/>
                  </a:lnTo>
                  <a:lnTo>
                    <a:pt x="14" y="0"/>
                  </a:lnTo>
                  <a:lnTo>
                    <a:pt x="15" y="0"/>
                  </a:lnTo>
                  <a:lnTo>
                    <a:pt x="15" y="0"/>
                  </a:lnTo>
                  <a:lnTo>
                    <a:pt x="15" y="0"/>
                  </a:lnTo>
                  <a:lnTo>
                    <a:pt x="15" y="0"/>
                  </a:lnTo>
                  <a:lnTo>
                    <a:pt x="17" y="0"/>
                  </a:lnTo>
                  <a:lnTo>
                    <a:pt x="17" y="0"/>
                  </a:lnTo>
                  <a:lnTo>
                    <a:pt x="17" y="0"/>
                  </a:lnTo>
                  <a:lnTo>
                    <a:pt x="17" y="0"/>
                  </a:lnTo>
                  <a:lnTo>
                    <a:pt x="19" y="0"/>
                  </a:lnTo>
                  <a:lnTo>
                    <a:pt x="19" y="0"/>
                  </a:lnTo>
                  <a:lnTo>
                    <a:pt x="19" y="0"/>
                  </a:lnTo>
                  <a:lnTo>
                    <a:pt x="19" y="0"/>
                  </a:lnTo>
                  <a:lnTo>
                    <a:pt x="20" y="0"/>
                  </a:lnTo>
                  <a:lnTo>
                    <a:pt x="20" y="0"/>
                  </a:lnTo>
                  <a:close/>
                </a:path>
              </a:pathLst>
            </a:custGeom>
            <a:solidFill>
              <a:srgbClr val="943101"/>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599" name="Rectangle 31"/>
            <p:cNvSpPr>
              <a:spLocks noChangeArrowheads="1"/>
            </p:cNvSpPr>
            <p:nvPr/>
          </p:nvSpPr>
          <p:spPr bwMode="auto">
            <a:xfrm>
              <a:off x="2523" y="1081"/>
              <a:ext cx="336" cy="4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09600" name="Rectangle 32"/>
            <p:cNvSpPr>
              <a:spLocks noChangeArrowheads="1"/>
            </p:cNvSpPr>
            <p:nvPr/>
          </p:nvSpPr>
          <p:spPr bwMode="auto">
            <a:xfrm>
              <a:off x="905" y="2439"/>
              <a:ext cx="1789" cy="2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09601" name="Rectangle 33"/>
            <p:cNvSpPr>
              <a:spLocks noChangeArrowheads="1"/>
            </p:cNvSpPr>
            <p:nvPr/>
          </p:nvSpPr>
          <p:spPr bwMode="auto">
            <a:xfrm>
              <a:off x="1031" y="2441"/>
              <a:ext cx="1033" cy="27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800" b="0" i="0" u="none" strike="noStrike" cap="none" normalizeH="0" baseline="0" dirty="0" err="1" smtClean="0">
                  <a:ln>
                    <a:noFill/>
                  </a:ln>
                  <a:solidFill>
                    <a:srgbClr val="000000"/>
                  </a:solidFill>
                  <a:effectLst/>
                  <a:latin typeface="Arial" pitchFamily="34" charset="0"/>
                  <a:cs typeface="Arial" pitchFamily="34" charset="0"/>
                </a:rPr>
                <a:t>Dutchman</a:t>
              </a:r>
              <a:endParaRPr kumimoji="0" lang="nl-NL"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9602" name="Rectangle 34"/>
            <p:cNvSpPr>
              <a:spLocks noChangeArrowheads="1"/>
            </p:cNvSpPr>
            <p:nvPr/>
          </p:nvSpPr>
          <p:spPr bwMode="auto">
            <a:xfrm>
              <a:off x="2073" y="2441"/>
              <a:ext cx="524" cy="30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800" b="0" i="0" u="none" strike="noStrike" cap="none" normalizeH="0" baseline="0" smtClean="0">
                  <a:ln>
                    <a:noFill/>
                  </a:ln>
                  <a:solidFill>
                    <a:srgbClr val="000000"/>
                  </a:solidFill>
                  <a:effectLst/>
                  <a:latin typeface="Arial" pitchFamily="34" charset="0"/>
                  <a:cs typeface="Arial" pitchFamily="34" charset="0"/>
                </a:rPr>
                <a:t>: 4,4</a:t>
              </a:r>
              <a:endParaRPr kumimoji="0" lang="nl-NL" sz="1800" b="0" i="0" u="none" strike="noStrike" cap="none" normalizeH="0" baseline="0" smtClean="0">
                <a:ln>
                  <a:noFill/>
                </a:ln>
                <a:solidFill>
                  <a:schemeClr val="tx1"/>
                </a:solidFill>
                <a:effectLst/>
                <a:latin typeface="Arial" pitchFamily="34" charset="0"/>
                <a:cs typeface="Arial" pitchFamily="34" charset="0"/>
              </a:endParaRPr>
            </a:p>
          </p:txBody>
        </p:sp>
        <p:sp>
          <p:nvSpPr>
            <p:cNvPr id="109603" name="Rectangle 35"/>
            <p:cNvSpPr>
              <a:spLocks noChangeArrowheads="1"/>
            </p:cNvSpPr>
            <p:nvPr/>
          </p:nvSpPr>
          <p:spPr bwMode="auto">
            <a:xfrm>
              <a:off x="2253" y="2828"/>
              <a:ext cx="1400" cy="2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09604" name="Rectangle 36"/>
            <p:cNvSpPr>
              <a:spLocks noChangeArrowheads="1"/>
            </p:cNvSpPr>
            <p:nvPr/>
          </p:nvSpPr>
          <p:spPr bwMode="auto">
            <a:xfrm>
              <a:off x="2200" y="2830"/>
              <a:ext cx="832" cy="27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800" b="0" i="0" u="none" strike="noStrike" cap="none" normalizeH="0" baseline="0" dirty="0" smtClean="0">
                  <a:ln>
                    <a:noFill/>
                  </a:ln>
                  <a:solidFill>
                    <a:srgbClr val="000000"/>
                  </a:solidFill>
                  <a:effectLst/>
                  <a:latin typeface="Arial" pitchFamily="34" charset="0"/>
                  <a:cs typeface="Arial" pitchFamily="34" charset="0"/>
                </a:rPr>
                <a:t>Chinese</a:t>
              </a:r>
              <a:endParaRPr kumimoji="0" lang="nl-NL"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9605" name="Rectangle 37"/>
            <p:cNvSpPr>
              <a:spLocks noChangeArrowheads="1"/>
            </p:cNvSpPr>
            <p:nvPr/>
          </p:nvSpPr>
          <p:spPr bwMode="auto">
            <a:xfrm>
              <a:off x="3032" y="2830"/>
              <a:ext cx="524" cy="30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800" b="0" i="0" u="none" strike="noStrike" cap="none" normalizeH="0" baseline="0" smtClean="0">
                  <a:ln>
                    <a:noFill/>
                  </a:ln>
                  <a:solidFill>
                    <a:srgbClr val="000000"/>
                  </a:solidFill>
                  <a:effectLst/>
                  <a:latin typeface="Arial" pitchFamily="34" charset="0"/>
                  <a:cs typeface="Arial" pitchFamily="34" charset="0"/>
                </a:rPr>
                <a:t>: 1,6</a:t>
              </a:r>
              <a:endParaRPr kumimoji="0" lang="nl-NL" sz="1800" b="0" i="0" u="none" strike="noStrike" cap="none" normalizeH="0" baseline="0" smtClean="0">
                <a:ln>
                  <a:noFill/>
                </a:ln>
                <a:solidFill>
                  <a:schemeClr val="tx1"/>
                </a:solidFill>
                <a:effectLst/>
                <a:latin typeface="Arial" pitchFamily="34" charset="0"/>
                <a:cs typeface="Arial" pitchFamily="34" charset="0"/>
              </a:endParaRPr>
            </a:p>
          </p:txBody>
        </p:sp>
        <p:sp>
          <p:nvSpPr>
            <p:cNvPr id="109606" name="Rectangle 38"/>
            <p:cNvSpPr>
              <a:spLocks noChangeArrowheads="1"/>
            </p:cNvSpPr>
            <p:nvPr/>
          </p:nvSpPr>
          <p:spPr bwMode="auto">
            <a:xfrm>
              <a:off x="2183" y="1580"/>
              <a:ext cx="1410" cy="2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09607" name="Rectangle 39"/>
            <p:cNvSpPr>
              <a:spLocks noChangeArrowheads="1"/>
            </p:cNvSpPr>
            <p:nvPr/>
          </p:nvSpPr>
          <p:spPr bwMode="auto">
            <a:xfrm>
              <a:off x="2221" y="1582"/>
              <a:ext cx="705" cy="27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800" b="0" i="0" u="none" strike="noStrike" cap="none" normalizeH="0" baseline="0" dirty="0" err="1" smtClean="0">
                  <a:ln>
                    <a:noFill/>
                  </a:ln>
                  <a:solidFill>
                    <a:srgbClr val="000000"/>
                  </a:solidFill>
                  <a:effectLst/>
                  <a:latin typeface="Arial" pitchFamily="34" charset="0"/>
                  <a:cs typeface="Arial" pitchFamily="34" charset="0"/>
                </a:rPr>
                <a:t>African</a:t>
              </a:r>
              <a:endParaRPr kumimoji="0" lang="nl-NL"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9608" name="Rectangle 40"/>
            <p:cNvSpPr>
              <a:spLocks noChangeArrowheads="1"/>
            </p:cNvSpPr>
            <p:nvPr/>
          </p:nvSpPr>
          <p:spPr bwMode="auto">
            <a:xfrm>
              <a:off x="2972" y="1582"/>
              <a:ext cx="524" cy="30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800" b="0" i="0" u="none" strike="noStrike" cap="none" normalizeH="0" baseline="0" smtClean="0">
                  <a:ln>
                    <a:noFill/>
                  </a:ln>
                  <a:solidFill>
                    <a:srgbClr val="000000"/>
                  </a:solidFill>
                  <a:effectLst/>
                  <a:latin typeface="Arial" pitchFamily="34" charset="0"/>
                  <a:cs typeface="Arial" pitchFamily="34" charset="0"/>
                </a:rPr>
                <a:t>: 1,1</a:t>
              </a:r>
              <a:endParaRPr kumimoji="0" lang="nl-NL" sz="1800" b="0" i="0" u="none" strike="noStrike" cap="none" normalizeH="0" baseline="0" smtClean="0">
                <a:ln>
                  <a:noFill/>
                </a:ln>
                <a:solidFill>
                  <a:schemeClr val="tx1"/>
                </a:solidFill>
                <a:effectLst/>
                <a:latin typeface="Arial" pitchFamily="34" charset="0"/>
                <a:cs typeface="Arial" pitchFamily="34" charset="0"/>
              </a:endParaRPr>
            </a:p>
          </p:txBody>
        </p:sp>
        <p:sp>
          <p:nvSpPr>
            <p:cNvPr id="109609" name="Rectangle 41"/>
            <p:cNvSpPr>
              <a:spLocks noChangeArrowheads="1"/>
            </p:cNvSpPr>
            <p:nvPr/>
          </p:nvSpPr>
          <p:spPr bwMode="auto">
            <a:xfrm>
              <a:off x="1005" y="3278"/>
              <a:ext cx="2648" cy="5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09610" name="Rectangle 42"/>
            <p:cNvSpPr>
              <a:spLocks noChangeArrowheads="1"/>
            </p:cNvSpPr>
            <p:nvPr/>
          </p:nvSpPr>
          <p:spPr bwMode="auto">
            <a:xfrm>
              <a:off x="1228" y="3280"/>
              <a:ext cx="957" cy="27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800" b="0" i="0" u="none" strike="noStrike" cap="none" normalizeH="0" baseline="0" dirty="0" smtClean="0">
                  <a:ln>
                    <a:noFill/>
                  </a:ln>
                  <a:solidFill>
                    <a:srgbClr val="000000"/>
                  </a:solidFill>
                  <a:effectLst/>
                  <a:latin typeface="Arial" pitchFamily="34" charset="0"/>
                  <a:cs typeface="Arial" pitchFamily="34" charset="0"/>
                </a:rPr>
                <a:t>American</a:t>
              </a:r>
              <a:endParaRPr kumimoji="0" lang="nl-NL"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9611" name="Rectangle 43"/>
            <p:cNvSpPr>
              <a:spLocks noChangeArrowheads="1"/>
            </p:cNvSpPr>
            <p:nvPr/>
          </p:nvSpPr>
          <p:spPr bwMode="auto">
            <a:xfrm>
              <a:off x="2200" y="3280"/>
              <a:ext cx="679" cy="27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800" b="0" i="0" u="none" strike="noStrike" cap="none" normalizeH="0" baseline="0" dirty="0" smtClean="0">
                  <a:ln>
                    <a:noFill/>
                  </a:ln>
                  <a:solidFill>
                    <a:srgbClr val="000000"/>
                  </a:solidFill>
                  <a:effectLst/>
                  <a:latin typeface="Arial" pitchFamily="34" charset="0"/>
                  <a:cs typeface="Arial" pitchFamily="34" charset="0"/>
                </a:rPr>
                <a:t> (USA)</a:t>
              </a:r>
              <a:endParaRPr kumimoji="0" lang="nl-NL"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9612" name="Rectangle 44"/>
            <p:cNvSpPr>
              <a:spLocks noChangeArrowheads="1"/>
            </p:cNvSpPr>
            <p:nvPr/>
          </p:nvSpPr>
          <p:spPr bwMode="auto">
            <a:xfrm>
              <a:off x="2877" y="3280"/>
              <a:ext cx="524" cy="30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800" b="0" i="0" u="none" strike="noStrike" cap="none" normalizeH="0" baseline="0" smtClean="0">
                  <a:ln>
                    <a:noFill/>
                  </a:ln>
                  <a:solidFill>
                    <a:srgbClr val="000000"/>
                  </a:solidFill>
                  <a:effectLst/>
                  <a:latin typeface="Arial" pitchFamily="34" charset="0"/>
                  <a:cs typeface="Arial" pitchFamily="34" charset="0"/>
                </a:rPr>
                <a:t>: 9,6</a:t>
              </a:r>
              <a:endParaRPr kumimoji="0" lang="nl-NL" sz="1800" b="0" i="0" u="none" strike="noStrike" cap="none" normalizeH="0" baseline="0" smtClean="0">
                <a:ln>
                  <a:noFill/>
                </a:ln>
                <a:solidFill>
                  <a:schemeClr val="tx1"/>
                </a:solidFill>
                <a:effectLst/>
                <a:latin typeface="Arial" pitchFamily="34" charset="0"/>
                <a:cs typeface="Arial" pitchFamily="34" charset="0"/>
              </a:endParaRPr>
            </a:p>
          </p:txBody>
        </p:sp>
        <p:sp>
          <p:nvSpPr>
            <p:cNvPr id="109613" name="Rectangle 45"/>
            <p:cNvSpPr>
              <a:spLocks noChangeArrowheads="1"/>
            </p:cNvSpPr>
            <p:nvPr/>
          </p:nvSpPr>
          <p:spPr bwMode="auto">
            <a:xfrm>
              <a:off x="975" y="3702"/>
              <a:ext cx="2596" cy="27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nl-NL" sz="2800" i="1" dirty="0" err="1" smtClean="0">
                  <a:solidFill>
                    <a:srgbClr val="000000"/>
                  </a:solidFill>
                  <a:latin typeface="Arial" pitchFamily="34" charset="0"/>
                  <a:cs typeface="Arial" pitchFamily="34" charset="0"/>
                </a:rPr>
                <a:t>global</a:t>
              </a:r>
              <a:r>
                <a:rPr lang="nl-NL" sz="2800" i="1" dirty="0" smtClean="0">
                  <a:solidFill>
                    <a:srgbClr val="000000"/>
                  </a:solidFill>
                  <a:latin typeface="Arial" pitchFamily="34" charset="0"/>
                  <a:cs typeface="Arial" pitchFamily="34" charset="0"/>
                </a:rPr>
                <a:t> h</a:t>
              </a:r>
              <a:r>
                <a:rPr kumimoji="0" lang="nl-NL" sz="2800" b="0" i="1" u="none" strike="noStrike" cap="none" normalizeH="0" baseline="0" dirty="0" smtClean="0">
                  <a:ln>
                    <a:noFill/>
                  </a:ln>
                  <a:solidFill>
                    <a:srgbClr val="000000"/>
                  </a:solidFill>
                  <a:effectLst/>
                  <a:latin typeface="Arial" pitchFamily="34" charset="0"/>
                  <a:cs typeface="Arial" pitchFamily="34" charset="0"/>
                </a:rPr>
                <a:t>ectares per capita</a:t>
              </a:r>
              <a:endParaRPr kumimoji="0" lang="nl-NL" sz="1800" b="0" i="0" u="none" strike="noStrike" cap="none" normalizeH="0" baseline="0" dirty="0" smtClean="0">
                <a:ln>
                  <a:noFill/>
                </a:ln>
                <a:solidFill>
                  <a:schemeClr val="tx1"/>
                </a:solidFill>
                <a:effectLst/>
                <a:latin typeface="Arial" pitchFamily="34" charset="0"/>
                <a:cs typeface="Arial" pitchFamily="34" charset="0"/>
              </a:endParaRPr>
            </a:p>
          </p:txBody>
        </p:sp>
      </p:gr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W033 Jakarta_slumhome_2 (klein)"/>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81" name="Picture 21"/>
          <p:cNvPicPr>
            <a:picLocks noChangeAspect="1" noChangeArrowheads="1"/>
          </p:cNvPicPr>
          <p:nvPr/>
        </p:nvPicPr>
        <p:blipFill>
          <a:blip r:embed="rId3" cstate="print"/>
          <a:srcRect/>
          <a:stretch>
            <a:fillRect/>
          </a:stretch>
        </p:blipFill>
        <p:spPr bwMode="auto">
          <a:xfrm>
            <a:off x="323850" y="3789363"/>
            <a:ext cx="3600450" cy="2722562"/>
          </a:xfrm>
          <a:prstGeom prst="rect">
            <a:avLst/>
          </a:prstGeom>
          <a:noFill/>
          <a:ln w="9525">
            <a:noFill/>
            <a:miter lim="800000"/>
            <a:headEnd/>
            <a:tailEnd/>
          </a:ln>
        </p:spPr>
      </p:pic>
      <p:pic>
        <p:nvPicPr>
          <p:cNvPr id="271380" name="Picture 20" descr="Denker in Singer"/>
          <p:cNvPicPr>
            <a:picLocks noChangeAspect="1" noChangeArrowheads="1"/>
          </p:cNvPicPr>
          <p:nvPr/>
        </p:nvPicPr>
        <p:blipFill>
          <a:blip r:embed="rId4" cstate="print"/>
          <a:srcRect b="42952"/>
          <a:stretch>
            <a:fillRect/>
          </a:stretch>
        </p:blipFill>
        <p:spPr bwMode="auto">
          <a:xfrm>
            <a:off x="5219700" y="3789363"/>
            <a:ext cx="3597275" cy="2736850"/>
          </a:xfrm>
          <a:prstGeom prst="rect">
            <a:avLst/>
          </a:prstGeom>
          <a:noFill/>
          <a:ln w="9525">
            <a:solidFill>
              <a:schemeClr val="tx1"/>
            </a:solidFill>
            <a:miter lim="800000"/>
            <a:headEnd/>
            <a:tailEnd/>
          </a:ln>
        </p:spPr>
      </p:pic>
      <p:pic>
        <p:nvPicPr>
          <p:cNvPr id="22532" name="Picture 2" descr="W033 Jakarta_slumhome_2 (klein)"/>
          <p:cNvPicPr>
            <a:picLocks noChangeAspect="1" noChangeArrowheads="1"/>
          </p:cNvPicPr>
          <p:nvPr/>
        </p:nvPicPr>
        <p:blipFill>
          <a:blip r:embed="rId5" cstate="print"/>
          <a:srcRect/>
          <a:stretch>
            <a:fillRect/>
          </a:stretch>
        </p:blipFill>
        <p:spPr bwMode="auto">
          <a:xfrm>
            <a:off x="2771775" y="476250"/>
            <a:ext cx="3600450" cy="2700338"/>
          </a:xfrm>
          <a:prstGeom prst="rect">
            <a:avLst/>
          </a:prstGeom>
          <a:noFill/>
          <a:ln w="9525">
            <a:solidFill>
              <a:schemeClr val="tx1"/>
            </a:solidFill>
            <a:miter lim="800000"/>
            <a:headEnd/>
            <a:tailEnd/>
          </a:ln>
        </p:spPr>
      </p:pic>
      <p:sp>
        <p:nvSpPr>
          <p:cNvPr id="22533" name="Rectangle 5"/>
          <p:cNvSpPr>
            <a:spLocks noChangeArrowheads="1"/>
          </p:cNvSpPr>
          <p:nvPr/>
        </p:nvSpPr>
        <p:spPr bwMode="auto">
          <a:xfrm>
            <a:off x="3708400" y="620713"/>
            <a:ext cx="3267075" cy="2941637"/>
          </a:xfrm>
          <a:prstGeom prst="rect">
            <a:avLst/>
          </a:prstGeom>
          <a:noFill/>
          <a:ln w="9525">
            <a:noFill/>
            <a:miter lim="800000"/>
            <a:headEnd/>
            <a:tailEnd/>
          </a:ln>
        </p:spPr>
        <p:txBody>
          <a:bodyPr/>
          <a:lstStyle/>
          <a:p>
            <a:endParaRPr lang="nl-NL"/>
          </a:p>
        </p:txBody>
      </p:sp>
      <p:sp>
        <p:nvSpPr>
          <p:cNvPr id="22534" name="Rectangle 6"/>
          <p:cNvSpPr>
            <a:spLocks noChangeArrowheads="1"/>
          </p:cNvSpPr>
          <p:nvPr/>
        </p:nvSpPr>
        <p:spPr bwMode="auto">
          <a:xfrm>
            <a:off x="4751388" y="146050"/>
            <a:ext cx="1165225" cy="479425"/>
          </a:xfrm>
          <a:prstGeom prst="rect">
            <a:avLst/>
          </a:prstGeom>
          <a:noFill/>
          <a:ln w="9525">
            <a:noFill/>
            <a:miter lim="800000"/>
            <a:headEnd/>
            <a:tailEnd/>
          </a:ln>
        </p:spPr>
        <p:txBody>
          <a:bodyPr/>
          <a:lstStyle/>
          <a:p>
            <a:endParaRPr lang="nl-NL"/>
          </a:p>
        </p:txBody>
      </p:sp>
      <p:sp>
        <p:nvSpPr>
          <p:cNvPr id="22535" name="Rectangle 7"/>
          <p:cNvSpPr>
            <a:spLocks noChangeArrowheads="1"/>
          </p:cNvSpPr>
          <p:nvPr/>
        </p:nvSpPr>
        <p:spPr bwMode="auto">
          <a:xfrm>
            <a:off x="2600325" y="3597275"/>
            <a:ext cx="5467350" cy="482600"/>
          </a:xfrm>
          <a:prstGeom prst="rect">
            <a:avLst/>
          </a:prstGeom>
          <a:noFill/>
          <a:ln w="9525">
            <a:noFill/>
            <a:miter lim="800000"/>
            <a:headEnd/>
            <a:tailEnd/>
          </a:ln>
        </p:spPr>
        <p:txBody>
          <a:bodyPr/>
          <a:lstStyle/>
          <a:p>
            <a:endParaRPr lang="nl-NL"/>
          </a:p>
        </p:txBody>
      </p:sp>
      <p:sp>
        <p:nvSpPr>
          <p:cNvPr id="22536" name="Rectangle 8"/>
          <p:cNvSpPr>
            <a:spLocks noChangeArrowheads="1"/>
          </p:cNvSpPr>
          <p:nvPr/>
        </p:nvSpPr>
        <p:spPr bwMode="auto">
          <a:xfrm>
            <a:off x="2195513" y="915988"/>
            <a:ext cx="4967287" cy="4471987"/>
          </a:xfrm>
          <a:prstGeom prst="rect">
            <a:avLst/>
          </a:prstGeom>
          <a:noFill/>
          <a:ln w="9525">
            <a:noFill/>
            <a:miter lim="800000"/>
            <a:headEnd/>
            <a:tailEnd/>
          </a:ln>
        </p:spPr>
        <p:txBody>
          <a:bodyPr/>
          <a:lstStyle/>
          <a:p>
            <a:endParaRPr lang="nl-NL"/>
          </a:p>
        </p:txBody>
      </p:sp>
      <p:sp>
        <p:nvSpPr>
          <p:cNvPr id="271370" name="Rectangle 10"/>
          <p:cNvSpPr>
            <a:spLocks noChangeArrowheads="1"/>
          </p:cNvSpPr>
          <p:nvPr/>
        </p:nvSpPr>
        <p:spPr bwMode="auto">
          <a:xfrm>
            <a:off x="-36513" y="0"/>
            <a:ext cx="9361488" cy="6858000"/>
          </a:xfrm>
          <a:prstGeom prst="rect">
            <a:avLst/>
          </a:prstGeom>
          <a:solidFill>
            <a:schemeClr val="bg1">
              <a:alpha val="70195"/>
            </a:schemeClr>
          </a:solidFill>
          <a:ln w="9525">
            <a:noFill/>
            <a:miter lim="800000"/>
            <a:headEnd/>
            <a:tailEnd/>
          </a:ln>
        </p:spPr>
        <p:txBody>
          <a:bodyPr wrap="none" anchor="ctr"/>
          <a:lstStyle/>
          <a:p>
            <a:endParaRPr lang="nl-NL"/>
          </a:p>
        </p:txBody>
      </p:sp>
      <p:sp>
        <p:nvSpPr>
          <p:cNvPr id="271371" name="Rectangle 11"/>
          <p:cNvSpPr>
            <a:spLocks noChangeArrowheads="1"/>
          </p:cNvSpPr>
          <p:nvPr/>
        </p:nvSpPr>
        <p:spPr bwMode="auto">
          <a:xfrm>
            <a:off x="3708400" y="377825"/>
            <a:ext cx="1744067" cy="754053"/>
          </a:xfrm>
          <a:prstGeom prst="rect">
            <a:avLst/>
          </a:prstGeom>
          <a:noFill/>
          <a:ln w="9525">
            <a:noFill/>
            <a:miter lim="800000"/>
            <a:headEnd/>
            <a:tailEnd/>
          </a:ln>
        </p:spPr>
        <p:txBody>
          <a:bodyPr wrap="none" lIns="0" tIns="0" rIns="0" bIns="0">
            <a:spAutoFit/>
          </a:bodyPr>
          <a:lstStyle/>
          <a:p>
            <a:r>
              <a:rPr lang="nl-NL" sz="4900" b="1" i="1" u="sng" dirty="0">
                <a:solidFill>
                  <a:srgbClr val="990000"/>
                </a:solidFill>
                <a:latin typeface="Times New Roman" pitchFamily="18" charset="0"/>
              </a:rPr>
              <a:t>People</a:t>
            </a:r>
            <a:endParaRPr lang="nl-NL" sz="4000" u="sng" dirty="0">
              <a:solidFill>
                <a:srgbClr val="990000"/>
              </a:solidFill>
              <a:latin typeface="Times New Roman" pitchFamily="18" charset="0"/>
            </a:endParaRPr>
          </a:p>
        </p:txBody>
      </p:sp>
      <p:sp>
        <p:nvSpPr>
          <p:cNvPr id="271372" name="Rectangle 12"/>
          <p:cNvSpPr>
            <a:spLocks noChangeArrowheads="1"/>
          </p:cNvSpPr>
          <p:nvPr/>
        </p:nvSpPr>
        <p:spPr bwMode="auto">
          <a:xfrm>
            <a:off x="827088" y="5707063"/>
            <a:ext cx="2016125" cy="746125"/>
          </a:xfrm>
          <a:prstGeom prst="rect">
            <a:avLst/>
          </a:prstGeom>
          <a:noFill/>
          <a:ln w="9525">
            <a:noFill/>
            <a:miter lim="800000"/>
            <a:headEnd/>
            <a:tailEnd/>
          </a:ln>
        </p:spPr>
        <p:txBody>
          <a:bodyPr lIns="0" tIns="0" rIns="0" bIns="0">
            <a:spAutoFit/>
          </a:bodyPr>
          <a:lstStyle/>
          <a:p>
            <a:r>
              <a:rPr lang="nl-NL" sz="4900" b="1" i="1" u="sng">
                <a:solidFill>
                  <a:srgbClr val="005100"/>
                </a:solidFill>
                <a:latin typeface="Times New Roman" pitchFamily="18" charset="0"/>
              </a:rPr>
              <a:t>Planet</a:t>
            </a:r>
            <a:endParaRPr lang="nl-NL" sz="4000" u="sng">
              <a:solidFill>
                <a:srgbClr val="0000FF"/>
              </a:solidFill>
              <a:latin typeface="Times New Roman" pitchFamily="18" charset="0"/>
            </a:endParaRPr>
          </a:p>
        </p:txBody>
      </p:sp>
      <p:sp>
        <p:nvSpPr>
          <p:cNvPr id="271373" name="Rectangle 13"/>
          <p:cNvSpPr>
            <a:spLocks noChangeArrowheads="1"/>
          </p:cNvSpPr>
          <p:nvPr/>
        </p:nvSpPr>
        <p:spPr bwMode="auto">
          <a:xfrm>
            <a:off x="3492500" y="5707063"/>
            <a:ext cx="5543550" cy="746125"/>
          </a:xfrm>
          <a:prstGeom prst="rect">
            <a:avLst/>
          </a:prstGeom>
          <a:noFill/>
          <a:ln w="9525">
            <a:noFill/>
            <a:miter lim="800000"/>
            <a:headEnd/>
            <a:tailEnd/>
          </a:ln>
        </p:spPr>
        <p:txBody>
          <a:bodyPr lIns="0" tIns="0" rIns="0" bIns="0">
            <a:spAutoFit/>
          </a:bodyPr>
          <a:lstStyle/>
          <a:p>
            <a:pPr algn="r"/>
            <a:r>
              <a:rPr lang="nl-NL" sz="4900" b="1" i="1" u="sng">
                <a:solidFill>
                  <a:srgbClr val="0000FF"/>
                </a:solidFill>
                <a:latin typeface="Times New Roman" pitchFamily="18" charset="0"/>
              </a:rPr>
              <a:t>Profit</a:t>
            </a:r>
            <a:r>
              <a:rPr lang="nl-NL" sz="4900" b="1" i="1">
                <a:solidFill>
                  <a:srgbClr val="0000FF"/>
                </a:solidFill>
                <a:latin typeface="Times New Roman" pitchFamily="18" charset="0"/>
              </a:rPr>
              <a:t> / </a:t>
            </a:r>
            <a:r>
              <a:rPr lang="nl-NL" sz="4900" b="1" i="1" u="sng">
                <a:solidFill>
                  <a:srgbClr val="0000FF"/>
                </a:solidFill>
                <a:latin typeface="Times New Roman" pitchFamily="18" charset="0"/>
              </a:rPr>
              <a:t>Prosperity</a:t>
            </a:r>
            <a:endParaRPr lang="nl-NL" sz="4000" u="sng">
              <a:solidFill>
                <a:srgbClr val="0000FF"/>
              </a:solidFill>
              <a:latin typeface="Times New Roman" pitchFamily="18" charset="0"/>
            </a:endParaRPr>
          </a:p>
        </p:txBody>
      </p:sp>
      <p:grpSp>
        <p:nvGrpSpPr>
          <p:cNvPr id="2" name="Group 14"/>
          <p:cNvGrpSpPr>
            <a:grpSpLocks/>
          </p:cNvGrpSpPr>
          <p:nvPr/>
        </p:nvGrpSpPr>
        <p:grpSpPr bwMode="auto">
          <a:xfrm>
            <a:off x="1836738" y="1243013"/>
            <a:ext cx="5219700" cy="4471987"/>
            <a:chOff x="1157" y="783"/>
            <a:chExt cx="3288" cy="2817"/>
          </a:xfrm>
        </p:grpSpPr>
        <p:grpSp>
          <p:nvGrpSpPr>
            <p:cNvPr id="3" name="Group 15"/>
            <p:cNvGrpSpPr>
              <a:grpSpLocks/>
            </p:cNvGrpSpPr>
            <p:nvPr/>
          </p:nvGrpSpPr>
          <p:grpSpPr bwMode="auto">
            <a:xfrm>
              <a:off x="1316" y="783"/>
              <a:ext cx="3129" cy="2817"/>
              <a:chOff x="1316" y="753"/>
              <a:chExt cx="3129" cy="2817"/>
            </a:xfrm>
          </p:grpSpPr>
          <p:sp>
            <p:nvSpPr>
              <p:cNvPr id="22544" name="Freeform 16"/>
              <p:cNvSpPr>
                <a:spLocks/>
              </p:cNvSpPr>
              <p:nvPr/>
            </p:nvSpPr>
            <p:spPr bwMode="auto">
              <a:xfrm>
                <a:off x="1330" y="754"/>
                <a:ext cx="3100" cy="2816"/>
              </a:xfrm>
              <a:custGeom>
                <a:avLst/>
                <a:gdLst>
                  <a:gd name="T0" fmla="*/ 1364 w 4076"/>
                  <a:gd name="T1" fmla="*/ 1237 h 3705"/>
                  <a:gd name="T2" fmla="*/ 0 w 4076"/>
                  <a:gd name="T3" fmla="*/ 1237 h 3705"/>
                  <a:gd name="T4" fmla="*/ 682 w 4076"/>
                  <a:gd name="T5" fmla="*/ 0 h 3705"/>
                  <a:gd name="T6" fmla="*/ 1364 w 4076"/>
                  <a:gd name="T7" fmla="*/ 1237 h 3705"/>
                  <a:gd name="T8" fmla="*/ 0 60000 65536"/>
                  <a:gd name="T9" fmla="*/ 0 60000 65536"/>
                  <a:gd name="T10" fmla="*/ 0 60000 65536"/>
                  <a:gd name="T11" fmla="*/ 0 60000 65536"/>
                  <a:gd name="T12" fmla="*/ 0 w 4076"/>
                  <a:gd name="T13" fmla="*/ 0 h 3705"/>
                  <a:gd name="T14" fmla="*/ 4076 w 4076"/>
                  <a:gd name="T15" fmla="*/ 3705 h 3705"/>
                </a:gdLst>
                <a:ahLst/>
                <a:cxnLst>
                  <a:cxn ang="T8">
                    <a:pos x="T0" y="T1"/>
                  </a:cxn>
                  <a:cxn ang="T9">
                    <a:pos x="T2" y="T3"/>
                  </a:cxn>
                  <a:cxn ang="T10">
                    <a:pos x="T4" y="T5"/>
                  </a:cxn>
                  <a:cxn ang="T11">
                    <a:pos x="T6" y="T7"/>
                  </a:cxn>
                </a:cxnLst>
                <a:rect l="T12" t="T13" r="T14" b="T15"/>
                <a:pathLst>
                  <a:path w="4076" h="3705">
                    <a:moveTo>
                      <a:pt x="4076" y="3705"/>
                    </a:moveTo>
                    <a:lnTo>
                      <a:pt x="0" y="3705"/>
                    </a:lnTo>
                    <a:lnTo>
                      <a:pt x="2038" y="0"/>
                    </a:lnTo>
                    <a:lnTo>
                      <a:pt x="4076" y="3705"/>
                    </a:lnTo>
                    <a:close/>
                  </a:path>
                </a:pathLst>
              </a:custGeom>
              <a:solidFill>
                <a:schemeClr val="bg1"/>
              </a:solidFill>
              <a:ln w="57150">
                <a:solidFill>
                  <a:srgbClr val="003C00"/>
                </a:solidFill>
                <a:round/>
                <a:headEnd/>
                <a:tailEnd/>
              </a:ln>
            </p:spPr>
            <p:txBody>
              <a:bodyPr/>
              <a:lstStyle/>
              <a:p>
                <a:endParaRPr lang="nl-NL"/>
              </a:p>
            </p:txBody>
          </p:sp>
          <p:pic>
            <p:nvPicPr>
              <p:cNvPr id="22545" name="Picture 1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316" y="753"/>
                <a:ext cx="3129" cy="2817"/>
              </a:xfrm>
              <a:prstGeom prst="rect">
                <a:avLst/>
              </a:prstGeom>
              <a:noFill/>
              <a:ln w="9525">
                <a:noFill/>
                <a:miter lim="800000"/>
                <a:headEnd/>
                <a:tailEnd/>
              </a:ln>
            </p:spPr>
          </p:pic>
          <p:sp>
            <p:nvSpPr>
              <p:cNvPr id="22546" name="Freeform 18"/>
              <p:cNvSpPr>
                <a:spLocks/>
              </p:cNvSpPr>
              <p:nvPr/>
            </p:nvSpPr>
            <p:spPr bwMode="auto">
              <a:xfrm>
                <a:off x="1330" y="754"/>
                <a:ext cx="3100" cy="2816"/>
              </a:xfrm>
              <a:custGeom>
                <a:avLst/>
                <a:gdLst>
                  <a:gd name="T0" fmla="*/ 1364 w 4076"/>
                  <a:gd name="T1" fmla="*/ 1237 h 3705"/>
                  <a:gd name="T2" fmla="*/ 0 w 4076"/>
                  <a:gd name="T3" fmla="*/ 1237 h 3705"/>
                  <a:gd name="T4" fmla="*/ 682 w 4076"/>
                  <a:gd name="T5" fmla="*/ 0 h 3705"/>
                  <a:gd name="T6" fmla="*/ 1364 w 4076"/>
                  <a:gd name="T7" fmla="*/ 1237 h 3705"/>
                  <a:gd name="T8" fmla="*/ 0 60000 65536"/>
                  <a:gd name="T9" fmla="*/ 0 60000 65536"/>
                  <a:gd name="T10" fmla="*/ 0 60000 65536"/>
                  <a:gd name="T11" fmla="*/ 0 60000 65536"/>
                  <a:gd name="T12" fmla="*/ 0 w 4076"/>
                  <a:gd name="T13" fmla="*/ 0 h 3705"/>
                  <a:gd name="T14" fmla="*/ 4076 w 4076"/>
                  <a:gd name="T15" fmla="*/ 3705 h 3705"/>
                </a:gdLst>
                <a:ahLst/>
                <a:cxnLst>
                  <a:cxn ang="T8">
                    <a:pos x="T0" y="T1"/>
                  </a:cxn>
                  <a:cxn ang="T9">
                    <a:pos x="T2" y="T3"/>
                  </a:cxn>
                  <a:cxn ang="T10">
                    <a:pos x="T4" y="T5"/>
                  </a:cxn>
                  <a:cxn ang="T11">
                    <a:pos x="T6" y="T7"/>
                  </a:cxn>
                </a:cxnLst>
                <a:rect l="T12" t="T13" r="T14" b="T15"/>
                <a:pathLst>
                  <a:path w="4076" h="3705">
                    <a:moveTo>
                      <a:pt x="4076" y="3705"/>
                    </a:moveTo>
                    <a:lnTo>
                      <a:pt x="0" y="3705"/>
                    </a:lnTo>
                    <a:lnTo>
                      <a:pt x="2038" y="0"/>
                    </a:lnTo>
                    <a:lnTo>
                      <a:pt x="4076" y="3705"/>
                    </a:lnTo>
                    <a:close/>
                  </a:path>
                </a:pathLst>
              </a:custGeom>
              <a:noFill/>
              <a:ln w="57150">
                <a:solidFill>
                  <a:srgbClr val="003C00"/>
                </a:solidFill>
                <a:round/>
                <a:headEnd/>
                <a:tailEnd/>
              </a:ln>
            </p:spPr>
            <p:txBody>
              <a:bodyPr/>
              <a:lstStyle/>
              <a:p>
                <a:endParaRPr lang="nl-NL"/>
              </a:p>
            </p:txBody>
          </p:sp>
        </p:grpSp>
        <p:sp>
          <p:nvSpPr>
            <p:cNvPr id="22543" name="Rectangle 19"/>
            <p:cNvSpPr>
              <a:spLocks noChangeArrowheads="1"/>
            </p:cNvSpPr>
            <p:nvPr/>
          </p:nvSpPr>
          <p:spPr bwMode="auto">
            <a:xfrm>
              <a:off x="1157" y="2614"/>
              <a:ext cx="3265" cy="701"/>
            </a:xfrm>
            <a:prstGeom prst="rect">
              <a:avLst/>
            </a:prstGeom>
            <a:noFill/>
            <a:ln w="9525">
              <a:noFill/>
              <a:miter lim="800000"/>
              <a:headEnd/>
              <a:tailEnd/>
            </a:ln>
          </p:spPr>
          <p:txBody>
            <a:bodyPr lIns="0" tIns="0" rIns="0" bIns="0">
              <a:spAutoFit/>
            </a:bodyPr>
            <a:lstStyle/>
            <a:p>
              <a:pPr algn="ctr"/>
              <a:r>
                <a:rPr lang="nl-NL" sz="7300" b="1" i="1">
                  <a:solidFill>
                    <a:srgbClr val="660033"/>
                  </a:solidFill>
                  <a:latin typeface="Times New Roman" pitchFamily="18" charset="0"/>
                </a:rPr>
                <a:t>Triple P</a:t>
              </a:r>
              <a:endParaRPr lang="nl-NL" sz="6000">
                <a:solidFill>
                  <a:srgbClr val="660033"/>
                </a:solidFill>
                <a:latin typeface="Times New Roman"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13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13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1370"/>
                                        </p:tgtEl>
                                        <p:attrNameLst>
                                          <p:attrName>style.visibility</p:attrName>
                                        </p:attrNameLst>
                                      </p:cBhvr>
                                      <p:to>
                                        <p:strVal val="visible"/>
                                      </p:to>
                                    </p:set>
                                    <p:animEffect transition="in" filter="fade">
                                      <p:cBhvr>
                                        <p:cTn id="15" dur="500"/>
                                        <p:tgtEl>
                                          <p:spTgt spid="271370"/>
                                        </p:tgtEl>
                                      </p:cBhvr>
                                    </p:animEffect>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271371"/>
                                        </p:tgtEl>
                                        <p:attrNameLst>
                                          <p:attrName>style.visibility</p:attrName>
                                        </p:attrNameLst>
                                      </p:cBhvr>
                                      <p:to>
                                        <p:strVal val="visible"/>
                                      </p:to>
                                    </p:set>
                                    <p:anim calcmode="lin" valueType="num">
                                      <p:cBhvr additive="base">
                                        <p:cTn id="19" dur="500" fill="hold"/>
                                        <p:tgtEl>
                                          <p:spTgt spid="271371"/>
                                        </p:tgtEl>
                                        <p:attrNameLst>
                                          <p:attrName>ppt_x</p:attrName>
                                        </p:attrNameLst>
                                      </p:cBhvr>
                                      <p:tavLst>
                                        <p:tav tm="0">
                                          <p:val>
                                            <p:strVal val="#ppt_x"/>
                                          </p:val>
                                        </p:tav>
                                        <p:tav tm="100000">
                                          <p:val>
                                            <p:strVal val="#ppt_x"/>
                                          </p:val>
                                        </p:tav>
                                      </p:tavLst>
                                    </p:anim>
                                    <p:anim calcmode="lin" valueType="num">
                                      <p:cBhvr additive="base">
                                        <p:cTn id="20" dur="500" fill="hold"/>
                                        <p:tgtEl>
                                          <p:spTgt spid="2713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71372"/>
                                        </p:tgtEl>
                                        <p:attrNameLst>
                                          <p:attrName>style.visibility</p:attrName>
                                        </p:attrNameLst>
                                      </p:cBhvr>
                                      <p:to>
                                        <p:strVal val="visible"/>
                                      </p:to>
                                    </p:set>
                                    <p:anim calcmode="lin" valueType="num">
                                      <p:cBhvr additive="base">
                                        <p:cTn id="25" dur="500" fill="hold"/>
                                        <p:tgtEl>
                                          <p:spTgt spid="271372"/>
                                        </p:tgtEl>
                                        <p:attrNameLst>
                                          <p:attrName>ppt_x</p:attrName>
                                        </p:attrNameLst>
                                      </p:cBhvr>
                                      <p:tavLst>
                                        <p:tav tm="0">
                                          <p:val>
                                            <p:strVal val="#ppt_x"/>
                                          </p:val>
                                        </p:tav>
                                        <p:tav tm="100000">
                                          <p:val>
                                            <p:strVal val="#ppt_x"/>
                                          </p:val>
                                        </p:tav>
                                      </p:tavLst>
                                    </p:anim>
                                    <p:anim calcmode="lin" valueType="num">
                                      <p:cBhvr additive="base">
                                        <p:cTn id="26" dur="500" fill="hold"/>
                                        <p:tgtEl>
                                          <p:spTgt spid="27137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71373"/>
                                        </p:tgtEl>
                                        <p:attrNameLst>
                                          <p:attrName>style.visibility</p:attrName>
                                        </p:attrNameLst>
                                      </p:cBhvr>
                                      <p:to>
                                        <p:strVal val="visible"/>
                                      </p:to>
                                    </p:set>
                                    <p:anim calcmode="lin" valueType="num">
                                      <p:cBhvr additive="base">
                                        <p:cTn id="31" dur="500" fill="hold"/>
                                        <p:tgtEl>
                                          <p:spTgt spid="271373"/>
                                        </p:tgtEl>
                                        <p:attrNameLst>
                                          <p:attrName>ppt_x</p:attrName>
                                        </p:attrNameLst>
                                      </p:cBhvr>
                                      <p:tavLst>
                                        <p:tav tm="0">
                                          <p:val>
                                            <p:strVal val="#ppt_x"/>
                                          </p:val>
                                        </p:tav>
                                        <p:tav tm="100000">
                                          <p:val>
                                            <p:strVal val="#ppt_x"/>
                                          </p:val>
                                        </p:tav>
                                      </p:tavLst>
                                    </p:anim>
                                    <p:anim calcmode="lin" valueType="num">
                                      <p:cBhvr additive="base">
                                        <p:cTn id="32" dur="500" fill="hold"/>
                                        <p:tgtEl>
                                          <p:spTgt spid="27137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70" grpId="0" animBg="1"/>
      <p:bldP spid="271371" grpId="0"/>
      <p:bldP spid="271372" grpId="0"/>
      <p:bldP spid="27137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3.25 - Spaghetti.jpg"/>
          <p:cNvPicPr>
            <a:picLocks noChangeAspect="1"/>
          </p:cNvPicPr>
          <p:nvPr/>
        </p:nvPicPr>
        <p:blipFill>
          <a:blip r:embed="rId2" cstate="print"/>
          <a:stretch>
            <a:fillRect/>
          </a:stretch>
        </p:blipFill>
        <p:spPr>
          <a:xfrm>
            <a:off x="0" y="0"/>
            <a:ext cx="9144000" cy="1250791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4.44444E-6 L 0 -0.81088 " pathEditMode="relative" rAng="0" ptsTypes="AA">
                                      <p:cBhvr>
                                        <p:cTn id="6" dur="2000" fill="hold"/>
                                        <p:tgtEl>
                                          <p:spTgt spid="3"/>
                                        </p:tgtEl>
                                        <p:attrNameLst>
                                          <p:attrName>ppt_x</p:attrName>
                                          <p:attrName>ppt_y</p:attrName>
                                        </p:attrNameLst>
                                      </p:cBhvr>
                                      <p:rCtr x="0" y="-4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3.26 - Bridge 3D (medium size).png"/>
          <p:cNvPicPr>
            <a:picLocks noChangeAspect="1"/>
          </p:cNvPicPr>
          <p:nvPr/>
        </p:nvPicPr>
        <p:blipFill>
          <a:blip r:embed="rId2" cstate="print"/>
          <a:stretch>
            <a:fillRect/>
          </a:stretch>
        </p:blipFill>
        <p:spPr>
          <a:xfrm>
            <a:off x="0" y="0"/>
            <a:ext cx="9144000" cy="5979817"/>
          </a:xfrm>
          <a:prstGeom prst="rect">
            <a:avLst/>
          </a:prstGeom>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4.20 - PP partnership.png"/>
          <p:cNvPicPr>
            <a:picLocks noChangeAspect="1"/>
          </p:cNvPicPr>
          <p:nvPr/>
        </p:nvPicPr>
        <p:blipFill>
          <a:blip r:embed="rId2" cstate="print"/>
          <a:stretch>
            <a:fillRect/>
          </a:stretch>
        </p:blipFill>
        <p:spPr>
          <a:xfrm>
            <a:off x="676704" y="0"/>
            <a:ext cx="7790591" cy="6858000"/>
          </a:xfrm>
          <a:prstGeom prst="rect">
            <a:avLst/>
          </a:prstGeom>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8" name="Text Box 4"/>
          <p:cNvSpPr txBox="1">
            <a:spLocks noChangeArrowheads="1"/>
          </p:cNvSpPr>
          <p:nvPr/>
        </p:nvSpPr>
        <p:spPr bwMode="auto">
          <a:xfrm>
            <a:off x="1214438" y="131514"/>
            <a:ext cx="1482725" cy="461963"/>
          </a:xfrm>
          <a:prstGeom prst="rect">
            <a:avLst/>
          </a:prstGeom>
          <a:noFill/>
          <a:ln w="9525">
            <a:noFill/>
            <a:miter lim="800000"/>
            <a:headEnd/>
            <a:tailEnd/>
          </a:ln>
          <a:effectLst/>
        </p:spPr>
        <p:txBody>
          <a:bodyPr wrap="none">
            <a:spAutoFit/>
          </a:bodyPr>
          <a:lstStyle/>
          <a:p>
            <a:pPr eaLnBrk="0" hangingPunct="0">
              <a:defRPr/>
            </a:pPr>
            <a:r>
              <a:rPr lang="en-US" sz="2400" dirty="0">
                <a:solidFill>
                  <a:schemeClr val="bg1"/>
                </a:solidFill>
                <a:effectLst>
                  <a:outerShdw blurRad="38100" dist="38100" dir="2700000" algn="tl">
                    <a:srgbClr val="C0C0C0"/>
                  </a:outerShdw>
                </a:effectLst>
                <a:latin typeface="Calibri" pitchFamily="34" charset="0"/>
                <a:cs typeface="Calibri" pitchFamily="34" charset="0"/>
              </a:rPr>
              <a:t>University</a:t>
            </a:r>
            <a:endParaRPr lang="nl-NL" sz="2400" dirty="0">
              <a:solidFill>
                <a:schemeClr val="bg1"/>
              </a:solidFill>
              <a:effectLst>
                <a:outerShdw blurRad="38100" dist="38100" dir="2700000" algn="tl">
                  <a:srgbClr val="C0C0C0"/>
                </a:outerShdw>
              </a:effectLst>
              <a:latin typeface="Calibri" pitchFamily="34" charset="0"/>
              <a:cs typeface="Calibri" pitchFamily="34" charset="0"/>
            </a:endParaRPr>
          </a:p>
        </p:txBody>
      </p:sp>
      <p:grpSp>
        <p:nvGrpSpPr>
          <p:cNvPr id="2" name="Group 5"/>
          <p:cNvGrpSpPr>
            <a:grpSpLocks/>
          </p:cNvGrpSpPr>
          <p:nvPr/>
        </p:nvGrpSpPr>
        <p:grpSpPr bwMode="auto">
          <a:xfrm>
            <a:off x="323850" y="536327"/>
            <a:ext cx="7943850" cy="1865270"/>
            <a:chOff x="384" y="624"/>
            <a:chExt cx="5004" cy="1976"/>
          </a:xfrm>
        </p:grpSpPr>
        <p:grpSp>
          <p:nvGrpSpPr>
            <p:cNvPr id="3" name="Group 6"/>
            <p:cNvGrpSpPr>
              <a:grpSpLocks/>
            </p:cNvGrpSpPr>
            <p:nvPr/>
          </p:nvGrpSpPr>
          <p:grpSpPr bwMode="auto">
            <a:xfrm>
              <a:off x="384" y="1630"/>
              <a:ext cx="5004" cy="970"/>
              <a:chOff x="384" y="1630"/>
              <a:chExt cx="5004" cy="970"/>
            </a:xfrm>
          </p:grpSpPr>
          <p:sp>
            <p:nvSpPr>
              <p:cNvPr id="26631" name="Text Box 7"/>
              <p:cNvSpPr txBox="1">
                <a:spLocks noChangeArrowheads="1"/>
              </p:cNvSpPr>
              <p:nvPr/>
            </p:nvSpPr>
            <p:spPr bwMode="auto">
              <a:xfrm>
                <a:off x="1104" y="1630"/>
                <a:ext cx="773" cy="489"/>
              </a:xfrm>
              <a:prstGeom prst="rect">
                <a:avLst/>
              </a:prstGeom>
              <a:noFill/>
              <a:ln w="9525">
                <a:noFill/>
                <a:miter lim="800000"/>
                <a:headEnd/>
                <a:tailEnd/>
              </a:ln>
              <a:effectLst/>
            </p:spPr>
            <p:txBody>
              <a:bodyPr wrap="none">
                <a:spAutoFit/>
              </a:bodyPr>
              <a:lstStyle/>
              <a:p>
                <a:pPr eaLnBrk="0" hangingPunct="0">
                  <a:defRPr/>
                </a:pPr>
                <a:r>
                  <a:rPr lang="nl-NL" sz="2400">
                    <a:solidFill>
                      <a:srgbClr val="99FF66"/>
                    </a:solidFill>
                    <a:effectLst>
                      <a:outerShdw blurRad="38100" dist="38100" dir="2700000" algn="tl">
                        <a:srgbClr val="C0C0C0"/>
                      </a:outerShdw>
                    </a:effectLst>
                    <a:latin typeface="Calibri" pitchFamily="34" charset="0"/>
                    <a:cs typeface="Calibri" pitchFamily="34" charset="0"/>
                  </a:rPr>
                  <a:t>Lecturer</a:t>
                </a:r>
              </a:p>
            </p:txBody>
          </p:sp>
          <p:sp>
            <p:nvSpPr>
              <p:cNvPr id="26632" name="Text Box 8"/>
              <p:cNvSpPr txBox="1">
                <a:spLocks noChangeArrowheads="1"/>
              </p:cNvSpPr>
              <p:nvPr/>
            </p:nvSpPr>
            <p:spPr bwMode="auto">
              <a:xfrm>
                <a:off x="2448" y="2111"/>
                <a:ext cx="773" cy="489"/>
              </a:xfrm>
              <a:prstGeom prst="rect">
                <a:avLst/>
              </a:prstGeom>
              <a:noFill/>
              <a:ln w="9525">
                <a:noFill/>
                <a:miter lim="800000"/>
                <a:headEnd/>
                <a:tailEnd/>
              </a:ln>
              <a:effectLst/>
            </p:spPr>
            <p:txBody>
              <a:bodyPr wrap="none">
                <a:spAutoFit/>
              </a:bodyPr>
              <a:lstStyle/>
              <a:p>
                <a:pPr eaLnBrk="0" hangingPunct="0">
                  <a:defRPr/>
                </a:pPr>
                <a:r>
                  <a:rPr lang="nl-NL" sz="2400">
                    <a:solidFill>
                      <a:srgbClr val="99FF66"/>
                    </a:solidFill>
                    <a:effectLst>
                      <a:outerShdw blurRad="38100" dist="38100" dir="2700000" algn="tl">
                        <a:srgbClr val="C0C0C0"/>
                      </a:outerShdw>
                    </a:effectLst>
                    <a:latin typeface="Calibri" pitchFamily="34" charset="0"/>
                    <a:cs typeface="Calibri" pitchFamily="34" charset="0"/>
                  </a:rPr>
                  <a:t>Lecturer</a:t>
                </a:r>
              </a:p>
            </p:txBody>
          </p:sp>
          <p:sp>
            <p:nvSpPr>
              <p:cNvPr id="26633" name="Text Box 9"/>
              <p:cNvSpPr txBox="1">
                <a:spLocks noChangeArrowheads="1"/>
              </p:cNvSpPr>
              <p:nvPr/>
            </p:nvSpPr>
            <p:spPr bwMode="auto">
              <a:xfrm>
                <a:off x="384" y="1727"/>
                <a:ext cx="732" cy="489"/>
              </a:xfrm>
              <a:prstGeom prst="rect">
                <a:avLst/>
              </a:prstGeom>
              <a:noFill/>
              <a:ln w="9525">
                <a:noFill/>
                <a:miter lim="800000"/>
                <a:headEnd/>
                <a:tailEnd/>
              </a:ln>
              <a:effectLst/>
            </p:spPr>
            <p:txBody>
              <a:bodyPr wrap="none">
                <a:spAutoFit/>
              </a:bodyPr>
              <a:lstStyle/>
              <a:p>
                <a:pPr eaLnBrk="0" hangingPunct="0">
                  <a:defRPr/>
                </a:pPr>
                <a:r>
                  <a:rPr lang="nl-NL" sz="2400">
                    <a:solidFill>
                      <a:srgbClr val="99FF66"/>
                    </a:solidFill>
                    <a:effectLst>
                      <a:outerShdw blurRad="38100" dist="38100" dir="2700000" algn="tl">
                        <a:srgbClr val="C0C0C0"/>
                      </a:outerShdw>
                    </a:effectLst>
                    <a:latin typeface="Calibri" pitchFamily="34" charset="0"/>
                    <a:cs typeface="Calibri" pitchFamily="34" charset="0"/>
                  </a:rPr>
                  <a:t>Teacher</a:t>
                </a:r>
              </a:p>
            </p:txBody>
          </p:sp>
          <p:sp>
            <p:nvSpPr>
              <p:cNvPr id="26634" name="Text Box 10"/>
              <p:cNvSpPr txBox="1">
                <a:spLocks noChangeArrowheads="1"/>
              </p:cNvSpPr>
              <p:nvPr/>
            </p:nvSpPr>
            <p:spPr bwMode="auto">
              <a:xfrm>
                <a:off x="1536" y="1969"/>
                <a:ext cx="856" cy="489"/>
              </a:xfrm>
              <a:prstGeom prst="rect">
                <a:avLst/>
              </a:prstGeom>
              <a:noFill/>
              <a:ln w="9525">
                <a:noFill/>
                <a:miter lim="800000"/>
                <a:headEnd/>
                <a:tailEnd/>
              </a:ln>
              <a:effectLst/>
            </p:spPr>
            <p:txBody>
              <a:bodyPr wrap="none">
                <a:spAutoFit/>
              </a:bodyPr>
              <a:lstStyle/>
              <a:p>
                <a:pPr eaLnBrk="0" hangingPunct="0">
                  <a:defRPr/>
                </a:pPr>
                <a:r>
                  <a:rPr lang="nl-NL" sz="2400">
                    <a:solidFill>
                      <a:srgbClr val="99FF66"/>
                    </a:solidFill>
                    <a:effectLst>
                      <a:outerShdw blurRad="38100" dist="38100" dir="2700000" algn="tl">
                        <a:srgbClr val="C0C0C0"/>
                      </a:outerShdw>
                    </a:effectLst>
                    <a:latin typeface="Calibri" pitchFamily="34" charset="0"/>
                    <a:cs typeface="Calibri" pitchFamily="34" charset="0"/>
                  </a:rPr>
                  <a:t>Professor</a:t>
                </a:r>
              </a:p>
            </p:txBody>
          </p:sp>
          <p:sp>
            <p:nvSpPr>
              <p:cNvPr id="26635" name="Text Box 11"/>
              <p:cNvSpPr txBox="1">
                <a:spLocks noChangeArrowheads="1"/>
              </p:cNvSpPr>
              <p:nvPr/>
            </p:nvSpPr>
            <p:spPr bwMode="auto">
              <a:xfrm>
                <a:off x="2160" y="1680"/>
                <a:ext cx="773" cy="489"/>
              </a:xfrm>
              <a:prstGeom prst="rect">
                <a:avLst/>
              </a:prstGeom>
              <a:noFill/>
              <a:ln w="9525">
                <a:noFill/>
                <a:miter lim="800000"/>
                <a:headEnd/>
                <a:tailEnd/>
              </a:ln>
              <a:effectLst/>
            </p:spPr>
            <p:txBody>
              <a:bodyPr wrap="none">
                <a:spAutoFit/>
              </a:bodyPr>
              <a:lstStyle/>
              <a:p>
                <a:pPr eaLnBrk="0" hangingPunct="0">
                  <a:defRPr/>
                </a:pPr>
                <a:r>
                  <a:rPr lang="nl-NL" sz="2400">
                    <a:solidFill>
                      <a:srgbClr val="99FF66"/>
                    </a:solidFill>
                    <a:effectLst>
                      <a:outerShdw blurRad="38100" dist="38100" dir="2700000" algn="tl">
                        <a:srgbClr val="C0C0C0"/>
                      </a:outerShdw>
                    </a:effectLst>
                    <a:latin typeface="Calibri" pitchFamily="34" charset="0"/>
                    <a:cs typeface="Calibri" pitchFamily="34" charset="0"/>
                  </a:rPr>
                  <a:t>Lecturer</a:t>
                </a:r>
              </a:p>
            </p:txBody>
          </p:sp>
          <p:sp>
            <p:nvSpPr>
              <p:cNvPr id="26636" name="Text Box 12"/>
              <p:cNvSpPr txBox="1">
                <a:spLocks noChangeArrowheads="1"/>
              </p:cNvSpPr>
              <p:nvPr/>
            </p:nvSpPr>
            <p:spPr bwMode="auto">
              <a:xfrm>
                <a:off x="2928" y="1776"/>
                <a:ext cx="773" cy="489"/>
              </a:xfrm>
              <a:prstGeom prst="rect">
                <a:avLst/>
              </a:prstGeom>
              <a:noFill/>
              <a:ln w="9525">
                <a:noFill/>
                <a:miter lim="800000"/>
                <a:headEnd/>
                <a:tailEnd/>
              </a:ln>
              <a:effectLst/>
            </p:spPr>
            <p:txBody>
              <a:bodyPr wrap="none">
                <a:spAutoFit/>
              </a:bodyPr>
              <a:lstStyle/>
              <a:p>
                <a:pPr eaLnBrk="0" hangingPunct="0">
                  <a:defRPr/>
                </a:pPr>
                <a:r>
                  <a:rPr lang="nl-NL" sz="2400">
                    <a:solidFill>
                      <a:srgbClr val="99FF66"/>
                    </a:solidFill>
                    <a:effectLst>
                      <a:outerShdw blurRad="38100" dist="38100" dir="2700000" algn="tl">
                        <a:srgbClr val="C0C0C0"/>
                      </a:outerShdw>
                    </a:effectLst>
                    <a:latin typeface="Calibri" pitchFamily="34" charset="0"/>
                    <a:cs typeface="Calibri" pitchFamily="34" charset="0"/>
                  </a:rPr>
                  <a:t>Lecturer</a:t>
                </a:r>
              </a:p>
            </p:txBody>
          </p:sp>
          <p:sp>
            <p:nvSpPr>
              <p:cNvPr id="26637" name="Text Box 13"/>
              <p:cNvSpPr txBox="1">
                <a:spLocks noChangeArrowheads="1"/>
              </p:cNvSpPr>
              <p:nvPr/>
            </p:nvSpPr>
            <p:spPr bwMode="auto">
              <a:xfrm>
                <a:off x="3840" y="1921"/>
                <a:ext cx="856" cy="489"/>
              </a:xfrm>
              <a:prstGeom prst="rect">
                <a:avLst/>
              </a:prstGeom>
              <a:noFill/>
              <a:ln w="9525">
                <a:noFill/>
                <a:miter lim="800000"/>
                <a:headEnd/>
                <a:tailEnd/>
              </a:ln>
              <a:effectLst/>
            </p:spPr>
            <p:txBody>
              <a:bodyPr wrap="none">
                <a:spAutoFit/>
              </a:bodyPr>
              <a:lstStyle/>
              <a:p>
                <a:pPr eaLnBrk="0" hangingPunct="0">
                  <a:defRPr/>
                </a:pPr>
                <a:r>
                  <a:rPr lang="nl-NL" sz="2400">
                    <a:solidFill>
                      <a:srgbClr val="99FF66"/>
                    </a:solidFill>
                    <a:effectLst>
                      <a:outerShdw blurRad="38100" dist="38100" dir="2700000" algn="tl">
                        <a:srgbClr val="C0C0C0"/>
                      </a:outerShdw>
                    </a:effectLst>
                    <a:latin typeface="Calibri" pitchFamily="34" charset="0"/>
                    <a:cs typeface="Calibri" pitchFamily="34" charset="0"/>
                  </a:rPr>
                  <a:t>Professor</a:t>
                </a:r>
              </a:p>
            </p:txBody>
          </p:sp>
          <p:sp>
            <p:nvSpPr>
              <p:cNvPr id="26638" name="Text Box 14"/>
              <p:cNvSpPr txBox="1">
                <a:spLocks noChangeArrowheads="1"/>
              </p:cNvSpPr>
              <p:nvPr/>
            </p:nvSpPr>
            <p:spPr bwMode="auto">
              <a:xfrm>
                <a:off x="4656" y="1630"/>
                <a:ext cx="732" cy="489"/>
              </a:xfrm>
              <a:prstGeom prst="rect">
                <a:avLst/>
              </a:prstGeom>
              <a:noFill/>
              <a:ln w="9525">
                <a:noFill/>
                <a:miter lim="800000"/>
                <a:headEnd/>
                <a:tailEnd/>
              </a:ln>
              <a:effectLst/>
            </p:spPr>
            <p:txBody>
              <a:bodyPr wrap="none">
                <a:spAutoFit/>
              </a:bodyPr>
              <a:lstStyle/>
              <a:p>
                <a:pPr eaLnBrk="0" hangingPunct="0">
                  <a:defRPr/>
                </a:pPr>
                <a:r>
                  <a:rPr lang="nl-NL" sz="2400">
                    <a:solidFill>
                      <a:srgbClr val="99FF66"/>
                    </a:solidFill>
                    <a:effectLst>
                      <a:outerShdw blurRad="38100" dist="38100" dir="2700000" algn="tl">
                        <a:srgbClr val="C0C0C0"/>
                      </a:outerShdw>
                    </a:effectLst>
                    <a:latin typeface="Calibri" pitchFamily="34" charset="0"/>
                    <a:cs typeface="Calibri" pitchFamily="34" charset="0"/>
                  </a:rPr>
                  <a:t>Teacher</a:t>
                </a:r>
              </a:p>
            </p:txBody>
          </p:sp>
        </p:grpSp>
        <p:grpSp>
          <p:nvGrpSpPr>
            <p:cNvPr id="4" name="Group 15"/>
            <p:cNvGrpSpPr>
              <a:grpSpLocks/>
            </p:cNvGrpSpPr>
            <p:nvPr/>
          </p:nvGrpSpPr>
          <p:grpSpPr bwMode="auto">
            <a:xfrm>
              <a:off x="768" y="624"/>
              <a:ext cx="3936" cy="1296"/>
              <a:chOff x="768" y="624"/>
              <a:chExt cx="3936" cy="1296"/>
            </a:xfrm>
          </p:grpSpPr>
          <p:sp>
            <p:nvSpPr>
              <p:cNvPr id="18259" name="Freeform 16"/>
              <p:cNvSpPr>
                <a:spLocks/>
              </p:cNvSpPr>
              <p:nvPr/>
            </p:nvSpPr>
            <p:spPr bwMode="auto">
              <a:xfrm>
                <a:off x="1344" y="624"/>
                <a:ext cx="144" cy="960"/>
              </a:xfrm>
              <a:custGeom>
                <a:avLst/>
                <a:gdLst>
                  <a:gd name="T0" fmla="*/ 0 w 384"/>
                  <a:gd name="T1" fmla="*/ 0 h 960"/>
                  <a:gd name="T2" fmla="*/ 90 w 384"/>
                  <a:gd name="T3" fmla="*/ 432 h 960"/>
                  <a:gd name="T4" fmla="*/ 144 w 384"/>
                  <a:gd name="T5" fmla="*/ 96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260" name="Freeform 17"/>
              <p:cNvSpPr>
                <a:spLocks/>
              </p:cNvSpPr>
              <p:nvPr/>
            </p:nvSpPr>
            <p:spPr bwMode="auto">
              <a:xfrm>
                <a:off x="1440" y="624"/>
                <a:ext cx="1728" cy="1152"/>
              </a:xfrm>
              <a:custGeom>
                <a:avLst/>
                <a:gdLst>
                  <a:gd name="T0" fmla="*/ 0 w 384"/>
                  <a:gd name="T1" fmla="*/ 0 h 960"/>
                  <a:gd name="T2" fmla="*/ 1080 w 384"/>
                  <a:gd name="T3" fmla="*/ 518 h 960"/>
                  <a:gd name="T4" fmla="*/ 1728 w 384"/>
                  <a:gd name="T5" fmla="*/ 1152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261" name="Freeform 18"/>
              <p:cNvSpPr>
                <a:spLocks/>
              </p:cNvSpPr>
              <p:nvPr/>
            </p:nvSpPr>
            <p:spPr bwMode="auto">
              <a:xfrm>
                <a:off x="1536" y="624"/>
                <a:ext cx="2496" cy="1200"/>
              </a:xfrm>
              <a:custGeom>
                <a:avLst/>
                <a:gdLst>
                  <a:gd name="T0" fmla="*/ 0 w 384"/>
                  <a:gd name="T1" fmla="*/ 0 h 960"/>
                  <a:gd name="T2" fmla="*/ 1560 w 384"/>
                  <a:gd name="T3" fmla="*/ 540 h 960"/>
                  <a:gd name="T4" fmla="*/ 2496 w 384"/>
                  <a:gd name="T5" fmla="*/ 120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262" name="Freeform 19"/>
              <p:cNvSpPr>
                <a:spLocks/>
              </p:cNvSpPr>
              <p:nvPr/>
            </p:nvSpPr>
            <p:spPr bwMode="auto">
              <a:xfrm>
                <a:off x="1632" y="624"/>
                <a:ext cx="3072" cy="960"/>
              </a:xfrm>
              <a:custGeom>
                <a:avLst/>
                <a:gdLst>
                  <a:gd name="T0" fmla="*/ 0 w 384"/>
                  <a:gd name="T1" fmla="*/ 0 h 960"/>
                  <a:gd name="T2" fmla="*/ 1920 w 384"/>
                  <a:gd name="T3" fmla="*/ 432 h 960"/>
                  <a:gd name="T4" fmla="*/ 3072 w 384"/>
                  <a:gd name="T5" fmla="*/ 96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263" name="Freeform 20"/>
              <p:cNvSpPr>
                <a:spLocks/>
              </p:cNvSpPr>
              <p:nvPr/>
            </p:nvSpPr>
            <p:spPr bwMode="auto">
              <a:xfrm>
                <a:off x="1440" y="624"/>
                <a:ext cx="528" cy="1296"/>
              </a:xfrm>
              <a:custGeom>
                <a:avLst/>
                <a:gdLst>
                  <a:gd name="T0" fmla="*/ 0 w 384"/>
                  <a:gd name="T1" fmla="*/ 0 h 960"/>
                  <a:gd name="T2" fmla="*/ 330 w 384"/>
                  <a:gd name="T3" fmla="*/ 583 h 960"/>
                  <a:gd name="T4" fmla="*/ 528 w 384"/>
                  <a:gd name="T5" fmla="*/ 1296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264" name="Freeform 21"/>
              <p:cNvSpPr>
                <a:spLocks/>
              </p:cNvSpPr>
              <p:nvPr/>
            </p:nvSpPr>
            <p:spPr bwMode="auto">
              <a:xfrm>
                <a:off x="1536" y="624"/>
                <a:ext cx="960" cy="960"/>
              </a:xfrm>
              <a:custGeom>
                <a:avLst/>
                <a:gdLst>
                  <a:gd name="T0" fmla="*/ 0 w 384"/>
                  <a:gd name="T1" fmla="*/ 0 h 960"/>
                  <a:gd name="T2" fmla="*/ 600 w 384"/>
                  <a:gd name="T3" fmla="*/ 432 h 960"/>
                  <a:gd name="T4" fmla="*/ 960 w 384"/>
                  <a:gd name="T5" fmla="*/ 96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265" name="Freeform 22"/>
              <p:cNvSpPr>
                <a:spLocks/>
              </p:cNvSpPr>
              <p:nvPr/>
            </p:nvSpPr>
            <p:spPr bwMode="auto">
              <a:xfrm flipH="1">
                <a:off x="768" y="624"/>
                <a:ext cx="480" cy="1056"/>
              </a:xfrm>
              <a:custGeom>
                <a:avLst/>
                <a:gdLst>
                  <a:gd name="T0" fmla="*/ 0 w 384"/>
                  <a:gd name="T1" fmla="*/ 0 h 960"/>
                  <a:gd name="T2" fmla="*/ 300 w 384"/>
                  <a:gd name="T3" fmla="*/ 475 h 960"/>
                  <a:gd name="T4" fmla="*/ 480 w 384"/>
                  <a:gd name="T5" fmla="*/ 1056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grpSp>
        <p:nvGrpSpPr>
          <p:cNvPr id="5" name="Group 23"/>
          <p:cNvGrpSpPr>
            <a:grpSpLocks/>
          </p:cNvGrpSpPr>
          <p:nvPr/>
        </p:nvGrpSpPr>
        <p:grpSpPr bwMode="auto">
          <a:xfrm>
            <a:off x="179388" y="1976189"/>
            <a:ext cx="8636000" cy="3058215"/>
            <a:chOff x="240" y="1968"/>
            <a:chExt cx="5440" cy="2374"/>
          </a:xfrm>
        </p:grpSpPr>
        <p:grpSp>
          <p:nvGrpSpPr>
            <p:cNvPr id="6" name="Group 24"/>
            <p:cNvGrpSpPr>
              <a:grpSpLocks/>
            </p:cNvGrpSpPr>
            <p:nvPr/>
          </p:nvGrpSpPr>
          <p:grpSpPr bwMode="auto">
            <a:xfrm>
              <a:off x="240" y="2832"/>
              <a:ext cx="5440" cy="1510"/>
              <a:chOff x="240" y="2832"/>
              <a:chExt cx="5440" cy="1510"/>
            </a:xfrm>
          </p:grpSpPr>
          <p:sp>
            <p:nvSpPr>
              <p:cNvPr id="26649" name="Text Box 25"/>
              <p:cNvSpPr txBox="1">
                <a:spLocks noChangeArrowheads="1"/>
              </p:cNvSpPr>
              <p:nvPr/>
            </p:nvSpPr>
            <p:spPr bwMode="auto">
              <a:xfrm>
                <a:off x="3120" y="374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50" name="Text Box 26"/>
              <p:cNvSpPr txBox="1">
                <a:spLocks noChangeArrowheads="1"/>
              </p:cNvSpPr>
              <p:nvPr/>
            </p:nvSpPr>
            <p:spPr bwMode="auto">
              <a:xfrm>
                <a:off x="2832" y="393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51" name="Text Box 27"/>
              <p:cNvSpPr txBox="1">
                <a:spLocks noChangeArrowheads="1"/>
              </p:cNvSpPr>
              <p:nvPr/>
            </p:nvSpPr>
            <p:spPr bwMode="auto">
              <a:xfrm>
                <a:off x="2688" y="364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52" name="Text Box 28"/>
              <p:cNvSpPr txBox="1">
                <a:spLocks noChangeArrowheads="1"/>
              </p:cNvSpPr>
              <p:nvPr/>
            </p:nvSpPr>
            <p:spPr bwMode="auto">
              <a:xfrm>
                <a:off x="2832" y="316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53" name="Text Box 29"/>
              <p:cNvSpPr txBox="1">
                <a:spLocks noChangeArrowheads="1"/>
              </p:cNvSpPr>
              <p:nvPr/>
            </p:nvSpPr>
            <p:spPr bwMode="auto">
              <a:xfrm>
                <a:off x="3072" y="3359"/>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54" name="Text Box 30"/>
              <p:cNvSpPr txBox="1">
                <a:spLocks noChangeArrowheads="1"/>
              </p:cNvSpPr>
              <p:nvPr/>
            </p:nvSpPr>
            <p:spPr bwMode="auto">
              <a:xfrm>
                <a:off x="3600" y="3455"/>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55" name="Text Box 31"/>
              <p:cNvSpPr txBox="1">
                <a:spLocks noChangeArrowheads="1"/>
              </p:cNvSpPr>
              <p:nvPr/>
            </p:nvSpPr>
            <p:spPr bwMode="auto">
              <a:xfrm>
                <a:off x="3648" y="3072"/>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56" name="Text Box 32"/>
              <p:cNvSpPr txBox="1">
                <a:spLocks noChangeArrowheads="1"/>
              </p:cNvSpPr>
              <p:nvPr/>
            </p:nvSpPr>
            <p:spPr bwMode="auto">
              <a:xfrm>
                <a:off x="4080" y="3840"/>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57" name="Text Box 33"/>
              <p:cNvSpPr txBox="1">
                <a:spLocks noChangeArrowheads="1"/>
              </p:cNvSpPr>
              <p:nvPr/>
            </p:nvSpPr>
            <p:spPr bwMode="auto">
              <a:xfrm>
                <a:off x="3888" y="398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58" name="Text Box 34"/>
              <p:cNvSpPr txBox="1">
                <a:spLocks noChangeArrowheads="1"/>
              </p:cNvSpPr>
              <p:nvPr/>
            </p:nvSpPr>
            <p:spPr bwMode="auto">
              <a:xfrm>
                <a:off x="4176" y="3553"/>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59" name="Text Box 35"/>
              <p:cNvSpPr txBox="1">
                <a:spLocks noChangeArrowheads="1"/>
              </p:cNvSpPr>
              <p:nvPr/>
            </p:nvSpPr>
            <p:spPr bwMode="auto">
              <a:xfrm>
                <a:off x="4800" y="388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60" name="Text Box 36"/>
              <p:cNvSpPr txBox="1">
                <a:spLocks noChangeArrowheads="1"/>
              </p:cNvSpPr>
              <p:nvPr/>
            </p:nvSpPr>
            <p:spPr bwMode="auto">
              <a:xfrm>
                <a:off x="4896" y="364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61" name="Text Box 37"/>
              <p:cNvSpPr txBox="1">
                <a:spLocks noChangeArrowheads="1"/>
              </p:cNvSpPr>
              <p:nvPr/>
            </p:nvSpPr>
            <p:spPr bwMode="auto">
              <a:xfrm>
                <a:off x="4032" y="316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62" name="Text Box 38"/>
              <p:cNvSpPr txBox="1">
                <a:spLocks noChangeArrowheads="1"/>
              </p:cNvSpPr>
              <p:nvPr/>
            </p:nvSpPr>
            <p:spPr bwMode="auto">
              <a:xfrm>
                <a:off x="4608" y="326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63" name="Text Box 39"/>
              <p:cNvSpPr txBox="1">
                <a:spLocks noChangeArrowheads="1"/>
              </p:cNvSpPr>
              <p:nvPr/>
            </p:nvSpPr>
            <p:spPr bwMode="auto">
              <a:xfrm>
                <a:off x="4944" y="297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64" name="Text Box 40"/>
              <p:cNvSpPr txBox="1">
                <a:spLocks noChangeArrowheads="1"/>
              </p:cNvSpPr>
              <p:nvPr/>
            </p:nvSpPr>
            <p:spPr bwMode="auto">
              <a:xfrm>
                <a:off x="672" y="359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65" name="Text Box 41"/>
              <p:cNvSpPr txBox="1">
                <a:spLocks noChangeArrowheads="1"/>
              </p:cNvSpPr>
              <p:nvPr/>
            </p:nvSpPr>
            <p:spPr bwMode="auto">
              <a:xfrm>
                <a:off x="384" y="3792"/>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66" name="Text Box 42"/>
              <p:cNvSpPr txBox="1">
                <a:spLocks noChangeArrowheads="1"/>
              </p:cNvSpPr>
              <p:nvPr/>
            </p:nvSpPr>
            <p:spPr bwMode="auto">
              <a:xfrm>
                <a:off x="240" y="3505"/>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67" name="Text Box 43"/>
              <p:cNvSpPr txBox="1">
                <a:spLocks noChangeArrowheads="1"/>
              </p:cNvSpPr>
              <p:nvPr/>
            </p:nvSpPr>
            <p:spPr bwMode="auto">
              <a:xfrm>
                <a:off x="384" y="302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68" name="Text Box 44"/>
              <p:cNvSpPr txBox="1">
                <a:spLocks noChangeArrowheads="1"/>
              </p:cNvSpPr>
              <p:nvPr/>
            </p:nvSpPr>
            <p:spPr bwMode="auto">
              <a:xfrm>
                <a:off x="624" y="321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69" name="Text Box 45"/>
              <p:cNvSpPr txBox="1">
                <a:spLocks noChangeArrowheads="1"/>
              </p:cNvSpPr>
              <p:nvPr/>
            </p:nvSpPr>
            <p:spPr bwMode="auto">
              <a:xfrm>
                <a:off x="1152" y="3312"/>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70" name="Text Box 46"/>
              <p:cNvSpPr txBox="1">
                <a:spLocks noChangeArrowheads="1"/>
              </p:cNvSpPr>
              <p:nvPr/>
            </p:nvSpPr>
            <p:spPr bwMode="auto">
              <a:xfrm>
                <a:off x="1200" y="292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71" name="Text Box 47"/>
              <p:cNvSpPr txBox="1">
                <a:spLocks noChangeArrowheads="1"/>
              </p:cNvSpPr>
              <p:nvPr/>
            </p:nvSpPr>
            <p:spPr bwMode="auto">
              <a:xfrm>
                <a:off x="1632" y="369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72" name="Text Box 48"/>
              <p:cNvSpPr txBox="1">
                <a:spLocks noChangeArrowheads="1"/>
              </p:cNvSpPr>
              <p:nvPr/>
            </p:nvSpPr>
            <p:spPr bwMode="auto">
              <a:xfrm>
                <a:off x="1440" y="3840"/>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73" name="Text Box 49"/>
              <p:cNvSpPr txBox="1">
                <a:spLocks noChangeArrowheads="1"/>
              </p:cNvSpPr>
              <p:nvPr/>
            </p:nvSpPr>
            <p:spPr bwMode="auto">
              <a:xfrm>
                <a:off x="1728" y="3407"/>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74" name="Text Box 50"/>
              <p:cNvSpPr txBox="1">
                <a:spLocks noChangeArrowheads="1"/>
              </p:cNvSpPr>
              <p:nvPr/>
            </p:nvSpPr>
            <p:spPr bwMode="auto">
              <a:xfrm>
                <a:off x="2352" y="374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75" name="Text Box 51"/>
              <p:cNvSpPr txBox="1">
                <a:spLocks noChangeArrowheads="1"/>
              </p:cNvSpPr>
              <p:nvPr/>
            </p:nvSpPr>
            <p:spPr bwMode="auto">
              <a:xfrm>
                <a:off x="2448" y="3505"/>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76" name="Text Box 52"/>
              <p:cNvSpPr txBox="1">
                <a:spLocks noChangeArrowheads="1"/>
              </p:cNvSpPr>
              <p:nvPr/>
            </p:nvSpPr>
            <p:spPr bwMode="auto">
              <a:xfrm>
                <a:off x="1584" y="302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77" name="Text Box 53"/>
              <p:cNvSpPr txBox="1">
                <a:spLocks noChangeArrowheads="1"/>
              </p:cNvSpPr>
              <p:nvPr/>
            </p:nvSpPr>
            <p:spPr bwMode="auto">
              <a:xfrm>
                <a:off x="2160" y="3120"/>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678" name="Text Box 54"/>
              <p:cNvSpPr txBox="1">
                <a:spLocks noChangeArrowheads="1"/>
              </p:cNvSpPr>
              <p:nvPr/>
            </p:nvSpPr>
            <p:spPr bwMode="auto">
              <a:xfrm>
                <a:off x="2496" y="2832"/>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grpSp>
        <p:grpSp>
          <p:nvGrpSpPr>
            <p:cNvPr id="7" name="Group 55"/>
            <p:cNvGrpSpPr>
              <a:grpSpLocks/>
            </p:cNvGrpSpPr>
            <p:nvPr/>
          </p:nvGrpSpPr>
          <p:grpSpPr bwMode="auto">
            <a:xfrm>
              <a:off x="336" y="1968"/>
              <a:ext cx="5088" cy="1104"/>
              <a:chOff x="336" y="1968"/>
              <a:chExt cx="5088" cy="1104"/>
            </a:xfrm>
          </p:grpSpPr>
          <p:sp>
            <p:nvSpPr>
              <p:cNvPr id="18203" name="Freeform 56"/>
              <p:cNvSpPr>
                <a:spLocks/>
              </p:cNvSpPr>
              <p:nvPr/>
            </p:nvSpPr>
            <p:spPr bwMode="auto">
              <a:xfrm flipH="1">
                <a:off x="1440" y="2256"/>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204" name="Freeform 57"/>
              <p:cNvSpPr>
                <a:spLocks/>
              </p:cNvSpPr>
              <p:nvPr/>
            </p:nvSpPr>
            <p:spPr bwMode="auto">
              <a:xfrm flipH="1">
                <a:off x="1728" y="2256"/>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205" name="Freeform 58"/>
              <p:cNvSpPr>
                <a:spLocks/>
              </p:cNvSpPr>
              <p:nvPr/>
            </p:nvSpPr>
            <p:spPr bwMode="auto">
              <a:xfrm>
                <a:off x="1920" y="2256"/>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206" name="Freeform 59"/>
              <p:cNvSpPr>
                <a:spLocks/>
              </p:cNvSpPr>
              <p:nvPr/>
            </p:nvSpPr>
            <p:spPr bwMode="auto">
              <a:xfrm>
                <a:off x="2016" y="2256"/>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nvGrpSpPr>
              <p:cNvPr id="8" name="Group 60"/>
              <p:cNvGrpSpPr>
                <a:grpSpLocks/>
              </p:cNvGrpSpPr>
              <p:nvPr/>
            </p:nvGrpSpPr>
            <p:grpSpPr bwMode="auto">
              <a:xfrm>
                <a:off x="3696" y="2256"/>
                <a:ext cx="768" cy="816"/>
                <a:chOff x="2352" y="2400"/>
                <a:chExt cx="768" cy="720"/>
              </a:xfrm>
            </p:grpSpPr>
            <p:sp>
              <p:nvSpPr>
                <p:cNvPr id="18223" name="Freeform 61"/>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224" name="Freeform 62"/>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225" name="Freeform 63"/>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226" name="Freeform 64"/>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9" name="Group 65"/>
              <p:cNvGrpSpPr>
                <a:grpSpLocks/>
              </p:cNvGrpSpPr>
              <p:nvPr/>
            </p:nvGrpSpPr>
            <p:grpSpPr bwMode="auto">
              <a:xfrm>
                <a:off x="4656" y="1968"/>
                <a:ext cx="768" cy="1008"/>
                <a:chOff x="2352" y="2400"/>
                <a:chExt cx="768" cy="720"/>
              </a:xfrm>
            </p:grpSpPr>
            <p:sp>
              <p:nvSpPr>
                <p:cNvPr id="18219" name="Freeform 66"/>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220" name="Freeform 67"/>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221" name="Freeform 68"/>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222" name="Freeform 69"/>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0" name="Group 70"/>
              <p:cNvGrpSpPr>
                <a:grpSpLocks/>
              </p:cNvGrpSpPr>
              <p:nvPr/>
            </p:nvGrpSpPr>
            <p:grpSpPr bwMode="auto">
              <a:xfrm>
                <a:off x="336" y="2064"/>
                <a:ext cx="768" cy="864"/>
                <a:chOff x="2352" y="2400"/>
                <a:chExt cx="768" cy="720"/>
              </a:xfrm>
            </p:grpSpPr>
            <p:sp>
              <p:nvSpPr>
                <p:cNvPr id="18215" name="Freeform 71"/>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216" name="Freeform 72"/>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217" name="Freeform 73"/>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218" name="Freeform 74"/>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1" name="Group 75"/>
              <p:cNvGrpSpPr>
                <a:grpSpLocks/>
              </p:cNvGrpSpPr>
              <p:nvPr/>
            </p:nvGrpSpPr>
            <p:grpSpPr bwMode="auto">
              <a:xfrm>
                <a:off x="2448" y="2496"/>
                <a:ext cx="768" cy="528"/>
                <a:chOff x="2352" y="2400"/>
                <a:chExt cx="768" cy="720"/>
              </a:xfrm>
            </p:grpSpPr>
            <p:sp>
              <p:nvSpPr>
                <p:cNvPr id="18211" name="Freeform 76"/>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212" name="Freeform 77"/>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213" name="Freeform 78"/>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214" name="Freeform 79"/>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grpSp>
      <p:grpSp>
        <p:nvGrpSpPr>
          <p:cNvPr id="12" name="Group 80"/>
          <p:cNvGrpSpPr>
            <a:grpSpLocks/>
          </p:cNvGrpSpPr>
          <p:nvPr/>
        </p:nvGrpSpPr>
        <p:grpSpPr bwMode="auto">
          <a:xfrm>
            <a:off x="-323850" y="4855914"/>
            <a:ext cx="10066338" cy="2389188"/>
            <a:chOff x="-204" y="2931"/>
            <a:chExt cx="6341" cy="1505"/>
          </a:xfrm>
        </p:grpSpPr>
        <p:grpSp>
          <p:nvGrpSpPr>
            <p:cNvPr id="13" name="Group 81"/>
            <p:cNvGrpSpPr>
              <a:grpSpLocks/>
            </p:cNvGrpSpPr>
            <p:nvPr/>
          </p:nvGrpSpPr>
          <p:grpSpPr bwMode="auto">
            <a:xfrm>
              <a:off x="113" y="2931"/>
              <a:ext cx="5304" cy="544"/>
              <a:chOff x="113" y="3158"/>
              <a:chExt cx="5304" cy="635"/>
            </a:xfrm>
          </p:grpSpPr>
          <p:grpSp>
            <p:nvGrpSpPr>
              <p:cNvPr id="14" name="Group 82"/>
              <p:cNvGrpSpPr>
                <a:grpSpLocks/>
              </p:cNvGrpSpPr>
              <p:nvPr/>
            </p:nvGrpSpPr>
            <p:grpSpPr bwMode="auto">
              <a:xfrm>
                <a:off x="113" y="3158"/>
                <a:ext cx="768" cy="544"/>
                <a:chOff x="2352" y="2400"/>
                <a:chExt cx="768" cy="720"/>
              </a:xfrm>
            </p:grpSpPr>
            <p:sp>
              <p:nvSpPr>
                <p:cNvPr id="18197" name="Freeform 83"/>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98" name="Freeform 84"/>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99" name="Freeform 85"/>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200" name="Freeform 86"/>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5" name="Group 87"/>
              <p:cNvGrpSpPr>
                <a:grpSpLocks/>
              </p:cNvGrpSpPr>
              <p:nvPr/>
            </p:nvGrpSpPr>
            <p:grpSpPr bwMode="auto">
              <a:xfrm>
                <a:off x="3560" y="3249"/>
                <a:ext cx="768" cy="544"/>
                <a:chOff x="2352" y="2400"/>
                <a:chExt cx="768" cy="720"/>
              </a:xfrm>
            </p:grpSpPr>
            <p:sp>
              <p:nvSpPr>
                <p:cNvPr id="18193" name="Freeform 88"/>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94" name="Freeform 89"/>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95" name="Freeform 90"/>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96" name="Freeform 91"/>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6" name="Group 92"/>
              <p:cNvGrpSpPr>
                <a:grpSpLocks/>
              </p:cNvGrpSpPr>
              <p:nvPr/>
            </p:nvGrpSpPr>
            <p:grpSpPr bwMode="auto">
              <a:xfrm>
                <a:off x="4150" y="3203"/>
                <a:ext cx="768" cy="544"/>
                <a:chOff x="2352" y="2400"/>
                <a:chExt cx="768" cy="720"/>
              </a:xfrm>
            </p:grpSpPr>
            <p:sp>
              <p:nvSpPr>
                <p:cNvPr id="18189" name="Freeform 93"/>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90" name="Freeform 94"/>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91" name="Freeform 95"/>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92" name="Freeform 96"/>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7" name="Group 97"/>
              <p:cNvGrpSpPr>
                <a:grpSpLocks/>
              </p:cNvGrpSpPr>
              <p:nvPr/>
            </p:nvGrpSpPr>
            <p:grpSpPr bwMode="auto">
              <a:xfrm>
                <a:off x="4649" y="3158"/>
                <a:ext cx="768" cy="544"/>
                <a:chOff x="2352" y="2400"/>
                <a:chExt cx="768" cy="720"/>
              </a:xfrm>
            </p:grpSpPr>
            <p:sp>
              <p:nvSpPr>
                <p:cNvPr id="18185" name="Freeform 98"/>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86" name="Freeform 99"/>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87" name="Freeform 100"/>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88" name="Freeform 101"/>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8" name="Group 102"/>
              <p:cNvGrpSpPr>
                <a:grpSpLocks/>
              </p:cNvGrpSpPr>
              <p:nvPr/>
            </p:nvGrpSpPr>
            <p:grpSpPr bwMode="auto">
              <a:xfrm>
                <a:off x="1338" y="3203"/>
                <a:ext cx="768" cy="544"/>
                <a:chOff x="2352" y="2400"/>
                <a:chExt cx="768" cy="720"/>
              </a:xfrm>
            </p:grpSpPr>
            <p:sp>
              <p:nvSpPr>
                <p:cNvPr id="18181" name="Freeform 103"/>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82" name="Freeform 104"/>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83" name="Freeform 105"/>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84" name="Freeform 106"/>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9" name="Group 107"/>
              <p:cNvGrpSpPr>
                <a:grpSpLocks/>
              </p:cNvGrpSpPr>
              <p:nvPr/>
            </p:nvGrpSpPr>
            <p:grpSpPr bwMode="auto">
              <a:xfrm>
                <a:off x="1882" y="3158"/>
                <a:ext cx="768" cy="544"/>
                <a:chOff x="2352" y="2400"/>
                <a:chExt cx="768" cy="720"/>
              </a:xfrm>
            </p:grpSpPr>
            <p:sp>
              <p:nvSpPr>
                <p:cNvPr id="18177" name="Freeform 108"/>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78" name="Freeform 109"/>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79" name="Freeform 110"/>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80" name="Freeform 111"/>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0" name="Group 112"/>
              <p:cNvGrpSpPr>
                <a:grpSpLocks/>
              </p:cNvGrpSpPr>
              <p:nvPr/>
            </p:nvGrpSpPr>
            <p:grpSpPr bwMode="auto">
              <a:xfrm>
                <a:off x="2472" y="3249"/>
                <a:ext cx="768" cy="544"/>
                <a:chOff x="2352" y="2400"/>
                <a:chExt cx="768" cy="720"/>
              </a:xfrm>
            </p:grpSpPr>
            <p:sp>
              <p:nvSpPr>
                <p:cNvPr id="18173" name="Freeform 113"/>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74" name="Freeform 114"/>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75" name="Freeform 115"/>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76" name="Freeform 116"/>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1" name="Group 117"/>
              <p:cNvGrpSpPr>
                <a:grpSpLocks/>
              </p:cNvGrpSpPr>
              <p:nvPr/>
            </p:nvGrpSpPr>
            <p:grpSpPr bwMode="auto">
              <a:xfrm>
                <a:off x="3016" y="3203"/>
                <a:ext cx="768" cy="544"/>
                <a:chOff x="2352" y="2400"/>
                <a:chExt cx="768" cy="720"/>
              </a:xfrm>
            </p:grpSpPr>
            <p:sp>
              <p:nvSpPr>
                <p:cNvPr id="18169" name="Freeform 118"/>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70" name="Freeform 119"/>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71" name="Freeform 120"/>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72" name="Freeform 121"/>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2" name="Group 122"/>
              <p:cNvGrpSpPr>
                <a:grpSpLocks/>
              </p:cNvGrpSpPr>
              <p:nvPr/>
            </p:nvGrpSpPr>
            <p:grpSpPr bwMode="auto">
              <a:xfrm>
                <a:off x="431" y="3249"/>
                <a:ext cx="768" cy="544"/>
                <a:chOff x="2352" y="2400"/>
                <a:chExt cx="768" cy="720"/>
              </a:xfrm>
            </p:grpSpPr>
            <p:sp>
              <p:nvSpPr>
                <p:cNvPr id="18165" name="Freeform 123"/>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66" name="Freeform 124"/>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67" name="Freeform 125"/>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68" name="Freeform 126"/>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3" name="Group 127"/>
              <p:cNvGrpSpPr>
                <a:grpSpLocks/>
              </p:cNvGrpSpPr>
              <p:nvPr/>
            </p:nvGrpSpPr>
            <p:grpSpPr bwMode="auto">
              <a:xfrm>
                <a:off x="930" y="3203"/>
                <a:ext cx="768" cy="544"/>
                <a:chOff x="2352" y="2400"/>
                <a:chExt cx="768" cy="720"/>
              </a:xfrm>
            </p:grpSpPr>
            <p:sp>
              <p:nvSpPr>
                <p:cNvPr id="18161" name="Freeform 128"/>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62" name="Freeform 129"/>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63" name="Freeform 130"/>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164" name="Freeform 131"/>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grpSp>
          <p:nvGrpSpPr>
            <p:cNvPr id="24" name="Group 132"/>
            <p:cNvGrpSpPr>
              <a:grpSpLocks/>
            </p:cNvGrpSpPr>
            <p:nvPr/>
          </p:nvGrpSpPr>
          <p:grpSpPr bwMode="auto">
            <a:xfrm>
              <a:off x="-204" y="3385"/>
              <a:ext cx="6341" cy="1051"/>
              <a:chOff x="240" y="2832"/>
              <a:chExt cx="5444" cy="1587"/>
            </a:xfrm>
          </p:grpSpPr>
          <p:sp>
            <p:nvSpPr>
              <p:cNvPr id="26757" name="Text Box 133"/>
              <p:cNvSpPr txBox="1">
                <a:spLocks noChangeArrowheads="1"/>
              </p:cNvSpPr>
              <p:nvPr/>
            </p:nvSpPr>
            <p:spPr bwMode="auto">
              <a:xfrm>
                <a:off x="3120" y="3744"/>
                <a:ext cx="738"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758" name="Text Box 134"/>
              <p:cNvSpPr txBox="1">
                <a:spLocks noChangeArrowheads="1"/>
              </p:cNvSpPr>
              <p:nvPr/>
            </p:nvSpPr>
            <p:spPr bwMode="auto">
              <a:xfrm>
                <a:off x="2832" y="3936"/>
                <a:ext cx="520" cy="435"/>
              </a:xfrm>
              <a:prstGeom prst="rect">
                <a:avLst/>
              </a:prstGeom>
              <a:noFill/>
              <a:ln w="9525">
                <a:noFill/>
                <a:miter lim="800000"/>
                <a:headEnd/>
                <a:tailEnd/>
              </a:ln>
              <a:effectLst/>
            </p:spPr>
            <p:txBody>
              <a:bodyPr wrap="none">
                <a:spAutoFit/>
              </a:bodyPr>
              <a:lstStyle/>
              <a:p>
                <a:pPr eaLnBrk="0" hangingPunct="0">
                  <a:defRPr/>
                </a:pPr>
                <a:r>
                  <a:rPr lang="nl-NL" sz="2400">
                    <a:solidFill>
                      <a:srgbClr val="FFFF66"/>
                    </a:solidFill>
                    <a:effectLst>
                      <a:outerShdw blurRad="38100" dist="38100" dir="2700000" algn="tl">
                        <a:srgbClr val="C0C0C0"/>
                      </a:outerShdw>
                    </a:effectLst>
                    <a:latin typeface="Calibri" pitchFamily="34" charset="0"/>
                    <a:cs typeface="Calibri" pitchFamily="34" charset="0"/>
                  </a:rPr>
                  <a:t>Office</a:t>
                </a:r>
              </a:p>
            </p:txBody>
          </p:sp>
          <p:sp>
            <p:nvSpPr>
              <p:cNvPr id="26759" name="Text Box 135"/>
              <p:cNvSpPr txBox="1">
                <a:spLocks noChangeArrowheads="1"/>
              </p:cNvSpPr>
              <p:nvPr/>
            </p:nvSpPr>
            <p:spPr bwMode="auto">
              <a:xfrm>
                <a:off x="2688" y="3647"/>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760" name="Text Box 136"/>
              <p:cNvSpPr txBox="1">
                <a:spLocks noChangeArrowheads="1"/>
              </p:cNvSpPr>
              <p:nvPr/>
            </p:nvSpPr>
            <p:spPr bwMode="auto">
              <a:xfrm>
                <a:off x="2832" y="3169"/>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761" name="Text Box 137"/>
              <p:cNvSpPr txBox="1">
                <a:spLocks noChangeArrowheads="1"/>
              </p:cNvSpPr>
              <p:nvPr/>
            </p:nvSpPr>
            <p:spPr bwMode="auto">
              <a:xfrm>
                <a:off x="3071" y="3359"/>
                <a:ext cx="743"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6762" name="Text Box 138"/>
              <p:cNvSpPr txBox="1">
                <a:spLocks noChangeArrowheads="1"/>
              </p:cNvSpPr>
              <p:nvPr/>
            </p:nvSpPr>
            <p:spPr bwMode="auto">
              <a:xfrm>
                <a:off x="3599" y="3456"/>
                <a:ext cx="448" cy="435"/>
              </a:xfrm>
              <a:prstGeom prst="rect">
                <a:avLst/>
              </a:prstGeom>
              <a:noFill/>
              <a:ln w="9525">
                <a:noFill/>
                <a:miter lim="800000"/>
                <a:headEnd/>
                <a:tailEnd/>
              </a:ln>
              <a:effectLst/>
            </p:spPr>
            <p:txBody>
              <a:bodyPr wrap="none">
                <a:spAutoFit/>
              </a:bodyPr>
              <a:lstStyle/>
              <a:p>
                <a:pPr eaLnBrk="0" hangingPunct="0">
                  <a:defRPr/>
                </a:pPr>
                <a:r>
                  <a:rPr lang="nl-NL" sz="2400">
                    <a:solidFill>
                      <a:srgbClr val="0000FF"/>
                    </a:solidFill>
                    <a:effectLst>
                      <a:outerShdw blurRad="38100" dist="38100" dir="2700000" algn="tl">
                        <a:srgbClr val="C0C0C0"/>
                      </a:outerShdw>
                    </a:effectLst>
                    <a:latin typeface="Calibri" pitchFamily="34" charset="0"/>
                    <a:cs typeface="Calibri" pitchFamily="34" charset="0"/>
                  </a:rPr>
                  <a:t>Bank</a:t>
                </a:r>
                <a:endParaRPr lang="nl-NL" sz="2400">
                  <a:solidFill>
                    <a:srgbClr val="FFCCCC"/>
                  </a:solidFill>
                  <a:effectLst>
                    <a:outerShdw blurRad="38100" dist="38100" dir="2700000" algn="tl">
                      <a:srgbClr val="C0C0C0"/>
                    </a:outerShdw>
                  </a:effectLst>
                  <a:latin typeface="Calibri" pitchFamily="34" charset="0"/>
                  <a:cs typeface="Calibri" pitchFamily="34" charset="0"/>
                </a:endParaRPr>
              </a:p>
            </p:txBody>
          </p:sp>
          <p:sp>
            <p:nvSpPr>
              <p:cNvPr id="26763" name="Text Box 139"/>
              <p:cNvSpPr txBox="1">
                <a:spLocks noChangeArrowheads="1"/>
              </p:cNvSpPr>
              <p:nvPr/>
            </p:nvSpPr>
            <p:spPr bwMode="auto">
              <a:xfrm>
                <a:off x="3648" y="3072"/>
                <a:ext cx="952" cy="439"/>
              </a:xfrm>
              <a:prstGeom prst="rect">
                <a:avLst/>
              </a:prstGeom>
              <a:noFill/>
              <a:ln w="9525">
                <a:noFill/>
                <a:miter lim="800000"/>
                <a:headEnd/>
                <a:tailEnd/>
              </a:ln>
              <a:effectLst/>
            </p:spPr>
            <p:txBody>
              <a:bodyPr wrap="none">
                <a:spAutoFit/>
              </a:bodyPr>
              <a:lstStyle/>
              <a:p>
                <a:pPr eaLnBrk="0" hangingPunct="0">
                  <a:defRPr/>
                </a:pPr>
                <a:r>
                  <a:rPr lang="nl-NL" sz="2400">
                    <a:solidFill>
                      <a:srgbClr val="33CCFF"/>
                    </a:solidFill>
                    <a:effectLst>
                      <a:outerShdw blurRad="38100" dist="38100" dir="2700000" algn="tl">
                        <a:srgbClr val="C0C0C0"/>
                      </a:outerShdw>
                    </a:effectLst>
                    <a:latin typeface="Calibri" pitchFamily="34" charset="0"/>
                    <a:cs typeface="Calibri" pitchFamily="34" charset="0"/>
                  </a:rPr>
                  <a:t>Government</a:t>
                </a:r>
              </a:p>
            </p:txBody>
          </p:sp>
          <p:sp>
            <p:nvSpPr>
              <p:cNvPr id="26764" name="Text Box 140"/>
              <p:cNvSpPr txBox="1">
                <a:spLocks noChangeArrowheads="1"/>
              </p:cNvSpPr>
              <p:nvPr/>
            </p:nvSpPr>
            <p:spPr bwMode="auto">
              <a:xfrm>
                <a:off x="4080" y="3841"/>
                <a:ext cx="555" cy="435"/>
              </a:xfrm>
              <a:prstGeom prst="rect">
                <a:avLst/>
              </a:prstGeom>
              <a:noFill/>
              <a:ln w="9525">
                <a:noFill/>
                <a:miter lim="800000"/>
                <a:headEnd/>
                <a:tailEnd/>
              </a:ln>
              <a:effectLst/>
            </p:spPr>
            <p:txBody>
              <a:bodyPr wrap="none">
                <a:spAutoFit/>
              </a:bodyPr>
              <a:lstStyle/>
              <a:p>
                <a:pPr eaLnBrk="0" hangingPunct="0">
                  <a:defRPr/>
                </a:pPr>
                <a:r>
                  <a:rPr lang="nl-NL" sz="2400">
                    <a:solidFill>
                      <a:srgbClr val="99FF66"/>
                    </a:solidFill>
                    <a:effectLst>
                      <a:outerShdw blurRad="38100" dist="38100" dir="2700000" algn="tl">
                        <a:srgbClr val="C0C0C0"/>
                      </a:outerShdw>
                    </a:effectLst>
                    <a:latin typeface="Calibri" pitchFamily="34" charset="0"/>
                    <a:cs typeface="Calibri" pitchFamily="34" charset="0"/>
                  </a:rPr>
                  <a:t>School</a:t>
                </a:r>
              </a:p>
            </p:txBody>
          </p:sp>
          <p:sp>
            <p:nvSpPr>
              <p:cNvPr id="26765" name="Text Box 141"/>
              <p:cNvSpPr txBox="1">
                <a:spLocks noChangeArrowheads="1"/>
              </p:cNvSpPr>
              <p:nvPr/>
            </p:nvSpPr>
            <p:spPr bwMode="auto">
              <a:xfrm>
                <a:off x="3888" y="3984"/>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766" name="Text Box 142"/>
              <p:cNvSpPr txBox="1">
                <a:spLocks noChangeArrowheads="1"/>
              </p:cNvSpPr>
              <p:nvPr/>
            </p:nvSpPr>
            <p:spPr bwMode="auto">
              <a:xfrm>
                <a:off x="4176" y="3552"/>
                <a:ext cx="738"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767" name="Text Box 143"/>
              <p:cNvSpPr txBox="1">
                <a:spLocks noChangeArrowheads="1"/>
              </p:cNvSpPr>
              <p:nvPr/>
            </p:nvSpPr>
            <p:spPr bwMode="auto">
              <a:xfrm>
                <a:off x="4800" y="3887"/>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6768" name="Text Box 144"/>
              <p:cNvSpPr txBox="1">
                <a:spLocks noChangeArrowheads="1"/>
              </p:cNvSpPr>
              <p:nvPr/>
            </p:nvSpPr>
            <p:spPr bwMode="auto">
              <a:xfrm>
                <a:off x="4896" y="3646"/>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769" name="Text Box 145"/>
              <p:cNvSpPr txBox="1">
                <a:spLocks noChangeArrowheads="1"/>
              </p:cNvSpPr>
              <p:nvPr/>
            </p:nvSpPr>
            <p:spPr bwMode="auto">
              <a:xfrm>
                <a:off x="4032" y="3169"/>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6770" name="Text Box 146"/>
              <p:cNvSpPr txBox="1">
                <a:spLocks noChangeArrowheads="1"/>
              </p:cNvSpPr>
              <p:nvPr/>
            </p:nvSpPr>
            <p:spPr bwMode="auto">
              <a:xfrm>
                <a:off x="4607" y="3265"/>
                <a:ext cx="738"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6771" name="Text Box 147"/>
              <p:cNvSpPr txBox="1">
                <a:spLocks noChangeArrowheads="1"/>
              </p:cNvSpPr>
              <p:nvPr/>
            </p:nvSpPr>
            <p:spPr bwMode="auto">
              <a:xfrm>
                <a:off x="4944" y="2975"/>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772" name="Text Box 148"/>
              <p:cNvSpPr txBox="1">
                <a:spLocks noChangeArrowheads="1"/>
              </p:cNvSpPr>
              <p:nvPr/>
            </p:nvSpPr>
            <p:spPr bwMode="auto">
              <a:xfrm>
                <a:off x="672" y="3598"/>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773" name="Text Box 149"/>
              <p:cNvSpPr txBox="1">
                <a:spLocks noChangeArrowheads="1"/>
              </p:cNvSpPr>
              <p:nvPr/>
            </p:nvSpPr>
            <p:spPr bwMode="auto">
              <a:xfrm>
                <a:off x="384" y="3792"/>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774" name="Text Box 150"/>
              <p:cNvSpPr txBox="1">
                <a:spLocks noChangeArrowheads="1"/>
              </p:cNvSpPr>
              <p:nvPr/>
            </p:nvSpPr>
            <p:spPr bwMode="auto">
              <a:xfrm>
                <a:off x="240" y="3505"/>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775" name="Text Box 151"/>
              <p:cNvSpPr txBox="1">
                <a:spLocks noChangeArrowheads="1"/>
              </p:cNvSpPr>
              <p:nvPr/>
            </p:nvSpPr>
            <p:spPr bwMode="auto">
              <a:xfrm>
                <a:off x="384" y="3024"/>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776" name="Text Box 152"/>
              <p:cNvSpPr txBox="1">
                <a:spLocks noChangeArrowheads="1"/>
              </p:cNvSpPr>
              <p:nvPr/>
            </p:nvSpPr>
            <p:spPr bwMode="auto">
              <a:xfrm>
                <a:off x="624" y="3216"/>
                <a:ext cx="557" cy="435"/>
              </a:xfrm>
              <a:prstGeom prst="rect">
                <a:avLst/>
              </a:prstGeom>
              <a:noFill/>
              <a:ln w="9525">
                <a:noFill/>
                <a:miter lim="800000"/>
                <a:headEnd/>
                <a:tailEnd/>
              </a:ln>
              <a:effectLst/>
            </p:spPr>
            <p:txBody>
              <a:bodyPr wrap="none">
                <a:spAutoFit/>
              </a:bodyPr>
              <a:lstStyle/>
              <a:p>
                <a:pPr eaLnBrk="0" hangingPunct="0">
                  <a:defRPr/>
                </a:pPr>
                <a:r>
                  <a:rPr lang="nl-NL" sz="2400">
                    <a:solidFill>
                      <a:srgbClr val="99FF66"/>
                    </a:solidFill>
                    <a:effectLst>
                      <a:outerShdw blurRad="38100" dist="38100" dir="2700000" algn="tl">
                        <a:srgbClr val="C0C0C0"/>
                      </a:outerShdw>
                    </a:effectLst>
                    <a:latin typeface="Calibri" pitchFamily="34" charset="0"/>
                    <a:cs typeface="Calibri" pitchFamily="34" charset="0"/>
                  </a:rPr>
                  <a:t>School</a:t>
                </a:r>
              </a:p>
            </p:txBody>
          </p:sp>
          <p:sp>
            <p:nvSpPr>
              <p:cNvPr id="26777" name="Text Box 153"/>
              <p:cNvSpPr txBox="1">
                <a:spLocks noChangeArrowheads="1"/>
              </p:cNvSpPr>
              <p:nvPr/>
            </p:nvSpPr>
            <p:spPr bwMode="auto">
              <a:xfrm>
                <a:off x="1152" y="3314"/>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778" name="Text Box 154"/>
              <p:cNvSpPr txBox="1">
                <a:spLocks noChangeArrowheads="1"/>
              </p:cNvSpPr>
              <p:nvPr/>
            </p:nvSpPr>
            <p:spPr bwMode="auto">
              <a:xfrm>
                <a:off x="1200" y="2929"/>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6779" name="Text Box 155"/>
              <p:cNvSpPr txBox="1">
                <a:spLocks noChangeArrowheads="1"/>
              </p:cNvSpPr>
              <p:nvPr/>
            </p:nvSpPr>
            <p:spPr bwMode="auto">
              <a:xfrm>
                <a:off x="1632" y="3696"/>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780" name="Text Box 156"/>
              <p:cNvSpPr txBox="1">
                <a:spLocks noChangeArrowheads="1"/>
              </p:cNvSpPr>
              <p:nvPr/>
            </p:nvSpPr>
            <p:spPr bwMode="auto">
              <a:xfrm>
                <a:off x="1440" y="3841"/>
                <a:ext cx="952" cy="439"/>
              </a:xfrm>
              <a:prstGeom prst="rect">
                <a:avLst/>
              </a:prstGeom>
              <a:noFill/>
              <a:ln w="9525">
                <a:noFill/>
                <a:miter lim="800000"/>
                <a:headEnd/>
                <a:tailEnd/>
              </a:ln>
              <a:effectLst/>
            </p:spPr>
            <p:txBody>
              <a:bodyPr wrap="none">
                <a:spAutoFit/>
              </a:bodyPr>
              <a:lstStyle/>
              <a:p>
                <a:pPr eaLnBrk="0" hangingPunct="0">
                  <a:defRPr/>
                </a:pPr>
                <a:r>
                  <a:rPr lang="nl-NL" sz="2400">
                    <a:solidFill>
                      <a:srgbClr val="33CCFF"/>
                    </a:solidFill>
                    <a:effectLst>
                      <a:outerShdw blurRad="38100" dist="38100" dir="2700000" algn="tl">
                        <a:srgbClr val="C0C0C0"/>
                      </a:outerShdw>
                    </a:effectLst>
                    <a:latin typeface="Calibri" pitchFamily="34" charset="0"/>
                    <a:cs typeface="Calibri" pitchFamily="34" charset="0"/>
                  </a:rPr>
                  <a:t>Government</a:t>
                </a:r>
              </a:p>
            </p:txBody>
          </p:sp>
          <p:sp>
            <p:nvSpPr>
              <p:cNvPr id="26781" name="Text Box 157"/>
              <p:cNvSpPr txBox="1">
                <a:spLocks noChangeArrowheads="1"/>
              </p:cNvSpPr>
              <p:nvPr/>
            </p:nvSpPr>
            <p:spPr bwMode="auto">
              <a:xfrm>
                <a:off x="1728" y="3407"/>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782" name="Text Box 158"/>
              <p:cNvSpPr txBox="1">
                <a:spLocks noChangeArrowheads="1"/>
              </p:cNvSpPr>
              <p:nvPr/>
            </p:nvSpPr>
            <p:spPr bwMode="auto">
              <a:xfrm>
                <a:off x="2352" y="3744"/>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783" name="Text Box 159"/>
              <p:cNvSpPr txBox="1">
                <a:spLocks noChangeArrowheads="1"/>
              </p:cNvSpPr>
              <p:nvPr/>
            </p:nvSpPr>
            <p:spPr bwMode="auto">
              <a:xfrm>
                <a:off x="2448" y="3505"/>
                <a:ext cx="658" cy="435"/>
              </a:xfrm>
              <a:prstGeom prst="rect">
                <a:avLst/>
              </a:prstGeom>
              <a:noFill/>
              <a:ln w="9525">
                <a:noFill/>
                <a:miter lim="800000"/>
                <a:headEnd/>
                <a:tailEnd/>
              </a:ln>
              <a:effectLst/>
            </p:spPr>
            <p:txBody>
              <a:bodyPr wrap="none">
                <a:spAutoFit/>
              </a:bodyPr>
              <a:lstStyle/>
              <a:p>
                <a:pPr eaLnBrk="0" hangingPunct="0">
                  <a:defRPr/>
                </a:pPr>
                <a:r>
                  <a:rPr lang="nl-NL" sz="2400">
                    <a:solidFill>
                      <a:srgbClr val="FF6699"/>
                    </a:solidFill>
                    <a:effectLst>
                      <a:outerShdw blurRad="38100" dist="38100" dir="2700000" algn="tl">
                        <a:srgbClr val="C0C0C0"/>
                      </a:outerShdw>
                    </a:effectLst>
                    <a:latin typeface="Calibri" pitchFamily="34" charset="0"/>
                    <a:cs typeface="Calibri" pitchFamily="34" charset="0"/>
                  </a:rPr>
                  <a:t>Hospital</a:t>
                </a:r>
              </a:p>
            </p:txBody>
          </p:sp>
          <p:sp>
            <p:nvSpPr>
              <p:cNvPr id="26784" name="Text Box 160"/>
              <p:cNvSpPr txBox="1">
                <a:spLocks noChangeArrowheads="1"/>
              </p:cNvSpPr>
              <p:nvPr/>
            </p:nvSpPr>
            <p:spPr bwMode="auto">
              <a:xfrm>
                <a:off x="1584" y="3024"/>
                <a:ext cx="520" cy="435"/>
              </a:xfrm>
              <a:prstGeom prst="rect">
                <a:avLst/>
              </a:prstGeom>
              <a:noFill/>
              <a:ln w="9525">
                <a:noFill/>
                <a:miter lim="800000"/>
                <a:headEnd/>
                <a:tailEnd/>
              </a:ln>
              <a:effectLst/>
            </p:spPr>
            <p:txBody>
              <a:bodyPr wrap="none">
                <a:spAutoFit/>
              </a:bodyPr>
              <a:lstStyle/>
              <a:p>
                <a:pPr eaLnBrk="0" hangingPunct="0">
                  <a:defRPr/>
                </a:pPr>
                <a:r>
                  <a:rPr lang="nl-NL" sz="2400">
                    <a:solidFill>
                      <a:srgbClr val="FFFF66"/>
                    </a:solidFill>
                    <a:effectLst>
                      <a:outerShdw blurRad="38100" dist="38100" dir="2700000" algn="tl">
                        <a:srgbClr val="C0C0C0"/>
                      </a:outerShdw>
                    </a:effectLst>
                    <a:latin typeface="Calibri" pitchFamily="34" charset="0"/>
                    <a:cs typeface="Calibri" pitchFamily="34" charset="0"/>
                  </a:rPr>
                  <a:t>Office</a:t>
                </a:r>
              </a:p>
            </p:txBody>
          </p:sp>
          <p:sp>
            <p:nvSpPr>
              <p:cNvPr id="26785" name="Text Box 161"/>
              <p:cNvSpPr txBox="1">
                <a:spLocks noChangeArrowheads="1"/>
              </p:cNvSpPr>
              <p:nvPr/>
            </p:nvSpPr>
            <p:spPr bwMode="auto">
              <a:xfrm>
                <a:off x="2160" y="3120"/>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6786" name="Text Box 162"/>
              <p:cNvSpPr txBox="1">
                <a:spLocks noChangeArrowheads="1"/>
              </p:cNvSpPr>
              <p:nvPr/>
            </p:nvSpPr>
            <p:spPr bwMode="auto">
              <a:xfrm>
                <a:off x="2496" y="2832"/>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grpSp>
      </p:grpSp>
      <p:grpSp>
        <p:nvGrpSpPr>
          <p:cNvPr id="25" name="Group 163"/>
          <p:cNvGrpSpPr>
            <a:grpSpLocks/>
          </p:cNvGrpSpPr>
          <p:nvPr/>
        </p:nvGrpSpPr>
        <p:grpSpPr bwMode="auto">
          <a:xfrm>
            <a:off x="-973138" y="2120652"/>
            <a:ext cx="10066338" cy="5268912"/>
            <a:chOff x="-204" y="1117"/>
            <a:chExt cx="6341" cy="3319"/>
          </a:xfrm>
        </p:grpSpPr>
        <p:grpSp>
          <p:nvGrpSpPr>
            <p:cNvPr id="26" name="Group 164"/>
            <p:cNvGrpSpPr>
              <a:grpSpLocks/>
            </p:cNvGrpSpPr>
            <p:nvPr/>
          </p:nvGrpSpPr>
          <p:grpSpPr bwMode="auto">
            <a:xfrm>
              <a:off x="113" y="1117"/>
              <a:ext cx="5440" cy="1926"/>
              <a:chOff x="240" y="1968"/>
              <a:chExt cx="5440" cy="2374"/>
            </a:xfrm>
          </p:grpSpPr>
          <p:grpSp>
            <p:nvGrpSpPr>
              <p:cNvPr id="27" name="Group 165"/>
              <p:cNvGrpSpPr>
                <a:grpSpLocks/>
              </p:cNvGrpSpPr>
              <p:nvPr/>
            </p:nvGrpSpPr>
            <p:grpSpPr bwMode="auto">
              <a:xfrm>
                <a:off x="240" y="2832"/>
                <a:ext cx="5440" cy="1510"/>
                <a:chOff x="240" y="2832"/>
                <a:chExt cx="5440" cy="1510"/>
              </a:xfrm>
            </p:grpSpPr>
            <p:sp>
              <p:nvSpPr>
                <p:cNvPr id="26790" name="Text Box 166"/>
                <p:cNvSpPr txBox="1">
                  <a:spLocks noChangeArrowheads="1"/>
                </p:cNvSpPr>
                <p:nvPr/>
              </p:nvSpPr>
              <p:spPr bwMode="auto">
                <a:xfrm>
                  <a:off x="3120" y="374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791" name="Text Box 167"/>
                <p:cNvSpPr txBox="1">
                  <a:spLocks noChangeArrowheads="1"/>
                </p:cNvSpPr>
                <p:nvPr/>
              </p:nvSpPr>
              <p:spPr bwMode="auto">
                <a:xfrm>
                  <a:off x="2832" y="393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792" name="Text Box 168"/>
                <p:cNvSpPr txBox="1">
                  <a:spLocks noChangeArrowheads="1"/>
                </p:cNvSpPr>
                <p:nvPr/>
              </p:nvSpPr>
              <p:spPr bwMode="auto">
                <a:xfrm>
                  <a:off x="2688" y="364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793" name="Text Box 169"/>
                <p:cNvSpPr txBox="1">
                  <a:spLocks noChangeArrowheads="1"/>
                </p:cNvSpPr>
                <p:nvPr/>
              </p:nvSpPr>
              <p:spPr bwMode="auto">
                <a:xfrm>
                  <a:off x="2832" y="316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794" name="Text Box 170"/>
                <p:cNvSpPr txBox="1">
                  <a:spLocks noChangeArrowheads="1"/>
                </p:cNvSpPr>
                <p:nvPr/>
              </p:nvSpPr>
              <p:spPr bwMode="auto">
                <a:xfrm>
                  <a:off x="3072" y="3359"/>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795" name="Text Box 171"/>
                <p:cNvSpPr txBox="1">
                  <a:spLocks noChangeArrowheads="1"/>
                </p:cNvSpPr>
                <p:nvPr/>
              </p:nvSpPr>
              <p:spPr bwMode="auto">
                <a:xfrm>
                  <a:off x="3600" y="3455"/>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796" name="Text Box 172"/>
                <p:cNvSpPr txBox="1">
                  <a:spLocks noChangeArrowheads="1"/>
                </p:cNvSpPr>
                <p:nvPr/>
              </p:nvSpPr>
              <p:spPr bwMode="auto">
                <a:xfrm>
                  <a:off x="3648" y="3072"/>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797" name="Text Box 173"/>
                <p:cNvSpPr txBox="1">
                  <a:spLocks noChangeArrowheads="1"/>
                </p:cNvSpPr>
                <p:nvPr/>
              </p:nvSpPr>
              <p:spPr bwMode="auto">
                <a:xfrm>
                  <a:off x="4080" y="3840"/>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798" name="Text Box 174"/>
                <p:cNvSpPr txBox="1">
                  <a:spLocks noChangeArrowheads="1"/>
                </p:cNvSpPr>
                <p:nvPr/>
              </p:nvSpPr>
              <p:spPr bwMode="auto">
                <a:xfrm>
                  <a:off x="3888" y="398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799" name="Text Box 175"/>
                <p:cNvSpPr txBox="1">
                  <a:spLocks noChangeArrowheads="1"/>
                </p:cNvSpPr>
                <p:nvPr/>
              </p:nvSpPr>
              <p:spPr bwMode="auto">
                <a:xfrm>
                  <a:off x="4176" y="3553"/>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800" name="Text Box 176"/>
                <p:cNvSpPr txBox="1">
                  <a:spLocks noChangeArrowheads="1"/>
                </p:cNvSpPr>
                <p:nvPr/>
              </p:nvSpPr>
              <p:spPr bwMode="auto">
                <a:xfrm>
                  <a:off x="4800" y="388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801" name="Text Box 177"/>
                <p:cNvSpPr txBox="1">
                  <a:spLocks noChangeArrowheads="1"/>
                </p:cNvSpPr>
                <p:nvPr/>
              </p:nvSpPr>
              <p:spPr bwMode="auto">
                <a:xfrm>
                  <a:off x="4896" y="364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802" name="Text Box 178"/>
                <p:cNvSpPr txBox="1">
                  <a:spLocks noChangeArrowheads="1"/>
                </p:cNvSpPr>
                <p:nvPr/>
              </p:nvSpPr>
              <p:spPr bwMode="auto">
                <a:xfrm>
                  <a:off x="4032" y="316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803" name="Text Box 179"/>
                <p:cNvSpPr txBox="1">
                  <a:spLocks noChangeArrowheads="1"/>
                </p:cNvSpPr>
                <p:nvPr/>
              </p:nvSpPr>
              <p:spPr bwMode="auto">
                <a:xfrm>
                  <a:off x="4608" y="326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804" name="Text Box 180"/>
                <p:cNvSpPr txBox="1">
                  <a:spLocks noChangeArrowheads="1"/>
                </p:cNvSpPr>
                <p:nvPr/>
              </p:nvSpPr>
              <p:spPr bwMode="auto">
                <a:xfrm>
                  <a:off x="4944" y="297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805" name="Text Box 181"/>
                <p:cNvSpPr txBox="1">
                  <a:spLocks noChangeArrowheads="1"/>
                </p:cNvSpPr>
                <p:nvPr/>
              </p:nvSpPr>
              <p:spPr bwMode="auto">
                <a:xfrm>
                  <a:off x="672" y="359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806" name="Text Box 182"/>
                <p:cNvSpPr txBox="1">
                  <a:spLocks noChangeArrowheads="1"/>
                </p:cNvSpPr>
                <p:nvPr/>
              </p:nvSpPr>
              <p:spPr bwMode="auto">
                <a:xfrm>
                  <a:off x="384" y="3792"/>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807" name="Text Box 183"/>
                <p:cNvSpPr txBox="1">
                  <a:spLocks noChangeArrowheads="1"/>
                </p:cNvSpPr>
                <p:nvPr/>
              </p:nvSpPr>
              <p:spPr bwMode="auto">
                <a:xfrm>
                  <a:off x="240" y="3505"/>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808" name="Text Box 184"/>
                <p:cNvSpPr txBox="1">
                  <a:spLocks noChangeArrowheads="1"/>
                </p:cNvSpPr>
                <p:nvPr/>
              </p:nvSpPr>
              <p:spPr bwMode="auto">
                <a:xfrm>
                  <a:off x="384" y="302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809" name="Text Box 185"/>
                <p:cNvSpPr txBox="1">
                  <a:spLocks noChangeArrowheads="1"/>
                </p:cNvSpPr>
                <p:nvPr/>
              </p:nvSpPr>
              <p:spPr bwMode="auto">
                <a:xfrm>
                  <a:off x="624" y="321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810" name="Text Box 186"/>
                <p:cNvSpPr txBox="1">
                  <a:spLocks noChangeArrowheads="1"/>
                </p:cNvSpPr>
                <p:nvPr/>
              </p:nvSpPr>
              <p:spPr bwMode="auto">
                <a:xfrm>
                  <a:off x="1152" y="3312"/>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811" name="Text Box 187"/>
                <p:cNvSpPr txBox="1">
                  <a:spLocks noChangeArrowheads="1"/>
                </p:cNvSpPr>
                <p:nvPr/>
              </p:nvSpPr>
              <p:spPr bwMode="auto">
                <a:xfrm>
                  <a:off x="1200" y="292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812" name="Text Box 188"/>
                <p:cNvSpPr txBox="1">
                  <a:spLocks noChangeArrowheads="1"/>
                </p:cNvSpPr>
                <p:nvPr/>
              </p:nvSpPr>
              <p:spPr bwMode="auto">
                <a:xfrm>
                  <a:off x="1632" y="369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813" name="Text Box 189"/>
                <p:cNvSpPr txBox="1">
                  <a:spLocks noChangeArrowheads="1"/>
                </p:cNvSpPr>
                <p:nvPr/>
              </p:nvSpPr>
              <p:spPr bwMode="auto">
                <a:xfrm>
                  <a:off x="1440" y="3840"/>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814" name="Text Box 190"/>
                <p:cNvSpPr txBox="1">
                  <a:spLocks noChangeArrowheads="1"/>
                </p:cNvSpPr>
                <p:nvPr/>
              </p:nvSpPr>
              <p:spPr bwMode="auto">
                <a:xfrm>
                  <a:off x="1728" y="3407"/>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815" name="Text Box 191"/>
                <p:cNvSpPr txBox="1">
                  <a:spLocks noChangeArrowheads="1"/>
                </p:cNvSpPr>
                <p:nvPr/>
              </p:nvSpPr>
              <p:spPr bwMode="auto">
                <a:xfrm>
                  <a:off x="2352" y="374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816" name="Text Box 192"/>
                <p:cNvSpPr txBox="1">
                  <a:spLocks noChangeArrowheads="1"/>
                </p:cNvSpPr>
                <p:nvPr/>
              </p:nvSpPr>
              <p:spPr bwMode="auto">
                <a:xfrm>
                  <a:off x="2448" y="3505"/>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817" name="Text Box 193"/>
                <p:cNvSpPr txBox="1">
                  <a:spLocks noChangeArrowheads="1"/>
                </p:cNvSpPr>
                <p:nvPr/>
              </p:nvSpPr>
              <p:spPr bwMode="auto">
                <a:xfrm>
                  <a:off x="1584" y="302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818" name="Text Box 194"/>
                <p:cNvSpPr txBox="1">
                  <a:spLocks noChangeArrowheads="1"/>
                </p:cNvSpPr>
                <p:nvPr/>
              </p:nvSpPr>
              <p:spPr bwMode="auto">
                <a:xfrm>
                  <a:off x="2160" y="3120"/>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819" name="Text Box 195"/>
                <p:cNvSpPr txBox="1">
                  <a:spLocks noChangeArrowheads="1"/>
                </p:cNvSpPr>
                <p:nvPr/>
              </p:nvSpPr>
              <p:spPr bwMode="auto">
                <a:xfrm>
                  <a:off x="2496" y="2832"/>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grpSp>
          <p:grpSp>
            <p:nvGrpSpPr>
              <p:cNvPr id="28" name="Group 196"/>
              <p:cNvGrpSpPr>
                <a:grpSpLocks/>
              </p:cNvGrpSpPr>
              <p:nvPr/>
            </p:nvGrpSpPr>
            <p:grpSpPr bwMode="auto">
              <a:xfrm>
                <a:off x="336" y="1968"/>
                <a:ext cx="5088" cy="1104"/>
                <a:chOff x="336" y="1968"/>
                <a:chExt cx="5088" cy="1104"/>
              </a:xfrm>
            </p:grpSpPr>
            <p:sp>
              <p:nvSpPr>
                <p:cNvPr id="18065" name="Freeform 197"/>
                <p:cNvSpPr>
                  <a:spLocks/>
                </p:cNvSpPr>
                <p:nvPr/>
              </p:nvSpPr>
              <p:spPr bwMode="auto">
                <a:xfrm flipH="1">
                  <a:off x="1440" y="2256"/>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66" name="Freeform 198"/>
                <p:cNvSpPr>
                  <a:spLocks/>
                </p:cNvSpPr>
                <p:nvPr/>
              </p:nvSpPr>
              <p:spPr bwMode="auto">
                <a:xfrm flipH="1">
                  <a:off x="1728" y="2256"/>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67" name="Freeform 199"/>
                <p:cNvSpPr>
                  <a:spLocks/>
                </p:cNvSpPr>
                <p:nvPr/>
              </p:nvSpPr>
              <p:spPr bwMode="auto">
                <a:xfrm>
                  <a:off x="1920" y="2256"/>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68" name="Freeform 200"/>
                <p:cNvSpPr>
                  <a:spLocks/>
                </p:cNvSpPr>
                <p:nvPr/>
              </p:nvSpPr>
              <p:spPr bwMode="auto">
                <a:xfrm>
                  <a:off x="2016" y="2256"/>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nvGrpSpPr>
                <p:cNvPr id="29" name="Group 201"/>
                <p:cNvGrpSpPr>
                  <a:grpSpLocks/>
                </p:cNvGrpSpPr>
                <p:nvPr/>
              </p:nvGrpSpPr>
              <p:grpSpPr bwMode="auto">
                <a:xfrm>
                  <a:off x="3696" y="2256"/>
                  <a:ext cx="768" cy="816"/>
                  <a:chOff x="2352" y="2400"/>
                  <a:chExt cx="768" cy="720"/>
                </a:xfrm>
              </p:grpSpPr>
              <p:sp>
                <p:nvSpPr>
                  <p:cNvPr id="18085" name="Freeform 202"/>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86" name="Freeform 203"/>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87" name="Freeform 204"/>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88" name="Freeform 205"/>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30" name="Group 206"/>
                <p:cNvGrpSpPr>
                  <a:grpSpLocks/>
                </p:cNvGrpSpPr>
                <p:nvPr/>
              </p:nvGrpSpPr>
              <p:grpSpPr bwMode="auto">
                <a:xfrm>
                  <a:off x="4656" y="1968"/>
                  <a:ext cx="768" cy="1008"/>
                  <a:chOff x="2352" y="2400"/>
                  <a:chExt cx="768" cy="720"/>
                </a:xfrm>
              </p:grpSpPr>
              <p:sp>
                <p:nvSpPr>
                  <p:cNvPr id="18081" name="Freeform 207"/>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82" name="Freeform 208"/>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83" name="Freeform 209"/>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84" name="Freeform 210"/>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31" name="Group 211"/>
                <p:cNvGrpSpPr>
                  <a:grpSpLocks/>
                </p:cNvGrpSpPr>
                <p:nvPr/>
              </p:nvGrpSpPr>
              <p:grpSpPr bwMode="auto">
                <a:xfrm>
                  <a:off x="336" y="2064"/>
                  <a:ext cx="768" cy="864"/>
                  <a:chOff x="2352" y="2400"/>
                  <a:chExt cx="768" cy="720"/>
                </a:xfrm>
              </p:grpSpPr>
              <p:sp>
                <p:nvSpPr>
                  <p:cNvPr id="18077" name="Freeform 212"/>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78" name="Freeform 213"/>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79" name="Freeform 214"/>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80" name="Freeform 215"/>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624" name="Group 216"/>
                <p:cNvGrpSpPr>
                  <a:grpSpLocks/>
                </p:cNvGrpSpPr>
                <p:nvPr/>
              </p:nvGrpSpPr>
              <p:grpSpPr bwMode="auto">
                <a:xfrm>
                  <a:off x="2448" y="2496"/>
                  <a:ext cx="768" cy="528"/>
                  <a:chOff x="2352" y="2400"/>
                  <a:chExt cx="768" cy="720"/>
                </a:xfrm>
              </p:grpSpPr>
              <p:sp>
                <p:nvSpPr>
                  <p:cNvPr id="18073" name="Freeform 217"/>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74" name="Freeform 218"/>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75" name="Freeform 219"/>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76" name="Freeform 220"/>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grpSp>
        <p:grpSp>
          <p:nvGrpSpPr>
            <p:cNvPr id="26625" name="Group 221"/>
            <p:cNvGrpSpPr>
              <a:grpSpLocks/>
            </p:cNvGrpSpPr>
            <p:nvPr/>
          </p:nvGrpSpPr>
          <p:grpSpPr bwMode="auto">
            <a:xfrm>
              <a:off x="-204" y="2931"/>
              <a:ext cx="6341" cy="1505"/>
              <a:chOff x="-204" y="2931"/>
              <a:chExt cx="6341" cy="1505"/>
            </a:xfrm>
          </p:grpSpPr>
          <p:grpSp>
            <p:nvGrpSpPr>
              <p:cNvPr id="26626" name="Group 222"/>
              <p:cNvGrpSpPr>
                <a:grpSpLocks/>
              </p:cNvGrpSpPr>
              <p:nvPr/>
            </p:nvGrpSpPr>
            <p:grpSpPr bwMode="auto">
              <a:xfrm>
                <a:off x="113" y="2931"/>
                <a:ext cx="5304" cy="544"/>
                <a:chOff x="113" y="3158"/>
                <a:chExt cx="5304" cy="635"/>
              </a:xfrm>
            </p:grpSpPr>
            <p:grpSp>
              <p:nvGrpSpPr>
                <p:cNvPr id="26627" name="Group 223"/>
                <p:cNvGrpSpPr>
                  <a:grpSpLocks/>
                </p:cNvGrpSpPr>
                <p:nvPr/>
              </p:nvGrpSpPr>
              <p:grpSpPr bwMode="auto">
                <a:xfrm>
                  <a:off x="113" y="3158"/>
                  <a:ext cx="768" cy="544"/>
                  <a:chOff x="2352" y="2400"/>
                  <a:chExt cx="768" cy="720"/>
                </a:xfrm>
              </p:grpSpPr>
              <p:sp>
                <p:nvSpPr>
                  <p:cNvPr id="18059" name="Freeform 224"/>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60" name="Freeform 225"/>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61" name="Freeform 226"/>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62" name="Freeform 227"/>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629" name="Group 228"/>
                <p:cNvGrpSpPr>
                  <a:grpSpLocks/>
                </p:cNvGrpSpPr>
                <p:nvPr/>
              </p:nvGrpSpPr>
              <p:grpSpPr bwMode="auto">
                <a:xfrm>
                  <a:off x="3560" y="3249"/>
                  <a:ext cx="768" cy="544"/>
                  <a:chOff x="2352" y="2400"/>
                  <a:chExt cx="768" cy="720"/>
                </a:xfrm>
              </p:grpSpPr>
              <p:sp>
                <p:nvSpPr>
                  <p:cNvPr id="18055" name="Freeform 229"/>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56" name="Freeform 230"/>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57" name="Freeform 231"/>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58" name="Freeform 232"/>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630" name="Group 233"/>
                <p:cNvGrpSpPr>
                  <a:grpSpLocks/>
                </p:cNvGrpSpPr>
                <p:nvPr/>
              </p:nvGrpSpPr>
              <p:grpSpPr bwMode="auto">
                <a:xfrm>
                  <a:off x="4150" y="3203"/>
                  <a:ext cx="768" cy="544"/>
                  <a:chOff x="2352" y="2400"/>
                  <a:chExt cx="768" cy="720"/>
                </a:xfrm>
              </p:grpSpPr>
              <p:sp>
                <p:nvSpPr>
                  <p:cNvPr id="18051" name="Freeform 234"/>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52" name="Freeform 235"/>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53" name="Freeform 236"/>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54" name="Freeform 237"/>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639" name="Group 238"/>
                <p:cNvGrpSpPr>
                  <a:grpSpLocks/>
                </p:cNvGrpSpPr>
                <p:nvPr/>
              </p:nvGrpSpPr>
              <p:grpSpPr bwMode="auto">
                <a:xfrm>
                  <a:off x="4649" y="3158"/>
                  <a:ext cx="768" cy="544"/>
                  <a:chOff x="2352" y="2400"/>
                  <a:chExt cx="768" cy="720"/>
                </a:xfrm>
              </p:grpSpPr>
              <p:sp>
                <p:nvSpPr>
                  <p:cNvPr id="18047" name="Freeform 239"/>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48" name="Freeform 240"/>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49" name="Freeform 241"/>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50" name="Freeform 242"/>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640" name="Group 243"/>
                <p:cNvGrpSpPr>
                  <a:grpSpLocks/>
                </p:cNvGrpSpPr>
                <p:nvPr/>
              </p:nvGrpSpPr>
              <p:grpSpPr bwMode="auto">
                <a:xfrm>
                  <a:off x="1338" y="3203"/>
                  <a:ext cx="768" cy="544"/>
                  <a:chOff x="2352" y="2400"/>
                  <a:chExt cx="768" cy="720"/>
                </a:xfrm>
              </p:grpSpPr>
              <p:sp>
                <p:nvSpPr>
                  <p:cNvPr id="18043" name="Freeform 244"/>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44" name="Freeform 245"/>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45" name="Freeform 246"/>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46" name="Freeform 247"/>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641" name="Group 248"/>
                <p:cNvGrpSpPr>
                  <a:grpSpLocks/>
                </p:cNvGrpSpPr>
                <p:nvPr/>
              </p:nvGrpSpPr>
              <p:grpSpPr bwMode="auto">
                <a:xfrm>
                  <a:off x="1882" y="3158"/>
                  <a:ext cx="768" cy="544"/>
                  <a:chOff x="2352" y="2400"/>
                  <a:chExt cx="768" cy="720"/>
                </a:xfrm>
              </p:grpSpPr>
              <p:sp>
                <p:nvSpPr>
                  <p:cNvPr id="18039" name="Freeform 249"/>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40" name="Freeform 250"/>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41" name="Freeform 251"/>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42" name="Freeform 252"/>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642" name="Group 253"/>
                <p:cNvGrpSpPr>
                  <a:grpSpLocks/>
                </p:cNvGrpSpPr>
                <p:nvPr/>
              </p:nvGrpSpPr>
              <p:grpSpPr bwMode="auto">
                <a:xfrm>
                  <a:off x="2472" y="3249"/>
                  <a:ext cx="768" cy="544"/>
                  <a:chOff x="2352" y="2400"/>
                  <a:chExt cx="768" cy="720"/>
                </a:xfrm>
              </p:grpSpPr>
              <p:sp>
                <p:nvSpPr>
                  <p:cNvPr id="18035" name="Freeform 254"/>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36" name="Freeform 255"/>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37" name="Freeform 256"/>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38" name="Freeform 257"/>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643" name="Group 258"/>
                <p:cNvGrpSpPr>
                  <a:grpSpLocks/>
                </p:cNvGrpSpPr>
                <p:nvPr/>
              </p:nvGrpSpPr>
              <p:grpSpPr bwMode="auto">
                <a:xfrm>
                  <a:off x="3016" y="3203"/>
                  <a:ext cx="768" cy="544"/>
                  <a:chOff x="2352" y="2400"/>
                  <a:chExt cx="768" cy="720"/>
                </a:xfrm>
              </p:grpSpPr>
              <p:sp>
                <p:nvSpPr>
                  <p:cNvPr id="18031" name="Freeform 259"/>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32" name="Freeform 260"/>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33" name="Freeform 261"/>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34" name="Freeform 262"/>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644" name="Group 263"/>
                <p:cNvGrpSpPr>
                  <a:grpSpLocks/>
                </p:cNvGrpSpPr>
                <p:nvPr/>
              </p:nvGrpSpPr>
              <p:grpSpPr bwMode="auto">
                <a:xfrm>
                  <a:off x="431" y="3249"/>
                  <a:ext cx="768" cy="544"/>
                  <a:chOff x="2352" y="2400"/>
                  <a:chExt cx="768" cy="720"/>
                </a:xfrm>
              </p:grpSpPr>
              <p:sp>
                <p:nvSpPr>
                  <p:cNvPr id="18027" name="Freeform 264"/>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28" name="Freeform 265"/>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29" name="Freeform 266"/>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30" name="Freeform 267"/>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645" name="Group 268"/>
                <p:cNvGrpSpPr>
                  <a:grpSpLocks/>
                </p:cNvGrpSpPr>
                <p:nvPr/>
              </p:nvGrpSpPr>
              <p:grpSpPr bwMode="auto">
                <a:xfrm>
                  <a:off x="930" y="3203"/>
                  <a:ext cx="768" cy="544"/>
                  <a:chOff x="2352" y="2400"/>
                  <a:chExt cx="768" cy="720"/>
                </a:xfrm>
              </p:grpSpPr>
              <p:sp>
                <p:nvSpPr>
                  <p:cNvPr id="18023" name="Freeform 269"/>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24" name="Freeform 270"/>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25" name="Freeform 271"/>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8026" name="Freeform 272"/>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grpSp>
            <p:nvGrpSpPr>
              <p:cNvPr id="26646" name="Group 273"/>
              <p:cNvGrpSpPr>
                <a:grpSpLocks/>
              </p:cNvGrpSpPr>
              <p:nvPr/>
            </p:nvGrpSpPr>
            <p:grpSpPr bwMode="auto">
              <a:xfrm>
                <a:off x="-204" y="3385"/>
                <a:ext cx="6341" cy="1051"/>
                <a:chOff x="240" y="2832"/>
                <a:chExt cx="5444" cy="1587"/>
              </a:xfrm>
            </p:grpSpPr>
            <p:sp>
              <p:nvSpPr>
                <p:cNvPr id="26898" name="Text Box 274"/>
                <p:cNvSpPr txBox="1">
                  <a:spLocks noChangeArrowheads="1"/>
                </p:cNvSpPr>
                <p:nvPr/>
              </p:nvSpPr>
              <p:spPr bwMode="auto">
                <a:xfrm>
                  <a:off x="3120" y="3744"/>
                  <a:ext cx="738"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899" name="Text Box 275"/>
                <p:cNvSpPr txBox="1">
                  <a:spLocks noChangeArrowheads="1"/>
                </p:cNvSpPr>
                <p:nvPr/>
              </p:nvSpPr>
              <p:spPr bwMode="auto">
                <a:xfrm>
                  <a:off x="2832" y="3936"/>
                  <a:ext cx="520" cy="435"/>
                </a:xfrm>
                <a:prstGeom prst="rect">
                  <a:avLst/>
                </a:prstGeom>
                <a:noFill/>
                <a:ln w="9525">
                  <a:noFill/>
                  <a:miter lim="800000"/>
                  <a:headEnd/>
                  <a:tailEnd/>
                </a:ln>
                <a:effectLst/>
              </p:spPr>
              <p:txBody>
                <a:bodyPr wrap="none">
                  <a:spAutoFit/>
                </a:bodyPr>
                <a:lstStyle/>
                <a:p>
                  <a:pPr eaLnBrk="0" hangingPunct="0">
                    <a:defRPr/>
                  </a:pPr>
                  <a:r>
                    <a:rPr lang="nl-NL" sz="2400">
                      <a:solidFill>
                        <a:srgbClr val="FFFF66"/>
                      </a:solidFill>
                      <a:effectLst>
                        <a:outerShdw blurRad="38100" dist="38100" dir="2700000" algn="tl">
                          <a:srgbClr val="C0C0C0"/>
                        </a:outerShdw>
                      </a:effectLst>
                      <a:latin typeface="Calibri" pitchFamily="34" charset="0"/>
                      <a:cs typeface="Calibri" pitchFamily="34" charset="0"/>
                    </a:rPr>
                    <a:t>Office</a:t>
                  </a:r>
                </a:p>
              </p:txBody>
            </p:sp>
            <p:sp>
              <p:nvSpPr>
                <p:cNvPr id="26900" name="Text Box 276"/>
                <p:cNvSpPr txBox="1">
                  <a:spLocks noChangeArrowheads="1"/>
                </p:cNvSpPr>
                <p:nvPr/>
              </p:nvSpPr>
              <p:spPr bwMode="auto">
                <a:xfrm>
                  <a:off x="2688" y="3647"/>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901" name="Text Box 277"/>
                <p:cNvSpPr txBox="1">
                  <a:spLocks noChangeArrowheads="1"/>
                </p:cNvSpPr>
                <p:nvPr/>
              </p:nvSpPr>
              <p:spPr bwMode="auto">
                <a:xfrm>
                  <a:off x="2832" y="3169"/>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902" name="Text Box 278"/>
                <p:cNvSpPr txBox="1">
                  <a:spLocks noChangeArrowheads="1"/>
                </p:cNvSpPr>
                <p:nvPr/>
              </p:nvSpPr>
              <p:spPr bwMode="auto">
                <a:xfrm>
                  <a:off x="3071" y="3359"/>
                  <a:ext cx="743"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6903" name="Text Box 279"/>
                <p:cNvSpPr txBox="1">
                  <a:spLocks noChangeArrowheads="1"/>
                </p:cNvSpPr>
                <p:nvPr/>
              </p:nvSpPr>
              <p:spPr bwMode="auto">
                <a:xfrm>
                  <a:off x="3599" y="3456"/>
                  <a:ext cx="448" cy="435"/>
                </a:xfrm>
                <a:prstGeom prst="rect">
                  <a:avLst/>
                </a:prstGeom>
                <a:noFill/>
                <a:ln w="9525">
                  <a:noFill/>
                  <a:miter lim="800000"/>
                  <a:headEnd/>
                  <a:tailEnd/>
                </a:ln>
                <a:effectLst/>
              </p:spPr>
              <p:txBody>
                <a:bodyPr wrap="none">
                  <a:spAutoFit/>
                </a:bodyPr>
                <a:lstStyle/>
                <a:p>
                  <a:pPr eaLnBrk="0" hangingPunct="0">
                    <a:defRPr/>
                  </a:pPr>
                  <a:r>
                    <a:rPr lang="nl-NL" sz="2400">
                      <a:solidFill>
                        <a:srgbClr val="0000FF"/>
                      </a:solidFill>
                      <a:effectLst>
                        <a:outerShdw blurRad="38100" dist="38100" dir="2700000" algn="tl">
                          <a:srgbClr val="C0C0C0"/>
                        </a:outerShdw>
                      </a:effectLst>
                      <a:latin typeface="Calibri" pitchFamily="34" charset="0"/>
                      <a:cs typeface="Calibri" pitchFamily="34" charset="0"/>
                    </a:rPr>
                    <a:t>Bank</a:t>
                  </a:r>
                  <a:endParaRPr lang="nl-NL" sz="2400">
                    <a:solidFill>
                      <a:srgbClr val="FFCCCC"/>
                    </a:solidFill>
                    <a:effectLst>
                      <a:outerShdw blurRad="38100" dist="38100" dir="2700000" algn="tl">
                        <a:srgbClr val="C0C0C0"/>
                      </a:outerShdw>
                    </a:effectLst>
                    <a:latin typeface="Calibri" pitchFamily="34" charset="0"/>
                    <a:cs typeface="Calibri" pitchFamily="34" charset="0"/>
                  </a:endParaRPr>
                </a:p>
              </p:txBody>
            </p:sp>
            <p:sp>
              <p:nvSpPr>
                <p:cNvPr id="26904" name="Text Box 280"/>
                <p:cNvSpPr txBox="1">
                  <a:spLocks noChangeArrowheads="1"/>
                </p:cNvSpPr>
                <p:nvPr/>
              </p:nvSpPr>
              <p:spPr bwMode="auto">
                <a:xfrm>
                  <a:off x="3648" y="3072"/>
                  <a:ext cx="952" cy="439"/>
                </a:xfrm>
                <a:prstGeom prst="rect">
                  <a:avLst/>
                </a:prstGeom>
                <a:noFill/>
                <a:ln w="9525">
                  <a:noFill/>
                  <a:miter lim="800000"/>
                  <a:headEnd/>
                  <a:tailEnd/>
                </a:ln>
                <a:effectLst/>
              </p:spPr>
              <p:txBody>
                <a:bodyPr wrap="none">
                  <a:spAutoFit/>
                </a:bodyPr>
                <a:lstStyle/>
                <a:p>
                  <a:pPr eaLnBrk="0" hangingPunct="0">
                    <a:defRPr/>
                  </a:pPr>
                  <a:r>
                    <a:rPr lang="nl-NL" sz="2400">
                      <a:solidFill>
                        <a:srgbClr val="33CCFF"/>
                      </a:solidFill>
                      <a:effectLst>
                        <a:outerShdw blurRad="38100" dist="38100" dir="2700000" algn="tl">
                          <a:srgbClr val="C0C0C0"/>
                        </a:outerShdw>
                      </a:effectLst>
                      <a:latin typeface="Calibri" pitchFamily="34" charset="0"/>
                      <a:cs typeface="Calibri" pitchFamily="34" charset="0"/>
                    </a:rPr>
                    <a:t>Government</a:t>
                  </a:r>
                </a:p>
              </p:txBody>
            </p:sp>
            <p:sp>
              <p:nvSpPr>
                <p:cNvPr id="26905" name="Text Box 281"/>
                <p:cNvSpPr txBox="1">
                  <a:spLocks noChangeArrowheads="1"/>
                </p:cNvSpPr>
                <p:nvPr/>
              </p:nvSpPr>
              <p:spPr bwMode="auto">
                <a:xfrm>
                  <a:off x="4080" y="3841"/>
                  <a:ext cx="555" cy="435"/>
                </a:xfrm>
                <a:prstGeom prst="rect">
                  <a:avLst/>
                </a:prstGeom>
                <a:noFill/>
                <a:ln w="9525">
                  <a:noFill/>
                  <a:miter lim="800000"/>
                  <a:headEnd/>
                  <a:tailEnd/>
                </a:ln>
                <a:effectLst/>
              </p:spPr>
              <p:txBody>
                <a:bodyPr wrap="none">
                  <a:spAutoFit/>
                </a:bodyPr>
                <a:lstStyle/>
                <a:p>
                  <a:pPr eaLnBrk="0" hangingPunct="0">
                    <a:defRPr/>
                  </a:pPr>
                  <a:r>
                    <a:rPr lang="nl-NL" sz="2400">
                      <a:solidFill>
                        <a:srgbClr val="99FF66"/>
                      </a:solidFill>
                      <a:effectLst>
                        <a:outerShdw blurRad="38100" dist="38100" dir="2700000" algn="tl">
                          <a:srgbClr val="C0C0C0"/>
                        </a:outerShdw>
                      </a:effectLst>
                      <a:latin typeface="Calibri" pitchFamily="34" charset="0"/>
                      <a:cs typeface="Calibri" pitchFamily="34" charset="0"/>
                    </a:rPr>
                    <a:t>School</a:t>
                  </a:r>
                </a:p>
              </p:txBody>
            </p:sp>
            <p:sp>
              <p:nvSpPr>
                <p:cNvPr id="26906" name="Text Box 282"/>
                <p:cNvSpPr txBox="1">
                  <a:spLocks noChangeArrowheads="1"/>
                </p:cNvSpPr>
                <p:nvPr/>
              </p:nvSpPr>
              <p:spPr bwMode="auto">
                <a:xfrm>
                  <a:off x="3888" y="3984"/>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907" name="Text Box 283"/>
                <p:cNvSpPr txBox="1">
                  <a:spLocks noChangeArrowheads="1"/>
                </p:cNvSpPr>
                <p:nvPr/>
              </p:nvSpPr>
              <p:spPr bwMode="auto">
                <a:xfrm>
                  <a:off x="4176" y="3552"/>
                  <a:ext cx="738"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908" name="Text Box 284"/>
                <p:cNvSpPr txBox="1">
                  <a:spLocks noChangeArrowheads="1"/>
                </p:cNvSpPr>
                <p:nvPr/>
              </p:nvSpPr>
              <p:spPr bwMode="auto">
                <a:xfrm>
                  <a:off x="4800" y="3887"/>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6909" name="Text Box 285"/>
                <p:cNvSpPr txBox="1">
                  <a:spLocks noChangeArrowheads="1"/>
                </p:cNvSpPr>
                <p:nvPr/>
              </p:nvSpPr>
              <p:spPr bwMode="auto">
                <a:xfrm>
                  <a:off x="4896" y="3646"/>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910" name="Text Box 286"/>
                <p:cNvSpPr txBox="1">
                  <a:spLocks noChangeArrowheads="1"/>
                </p:cNvSpPr>
                <p:nvPr/>
              </p:nvSpPr>
              <p:spPr bwMode="auto">
                <a:xfrm>
                  <a:off x="4032" y="3169"/>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6911" name="Text Box 287"/>
                <p:cNvSpPr txBox="1">
                  <a:spLocks noChangeArrowheads="1"/>
                </p:cNvSpPr>
                <p:nvPr/>
              </p:nvSpPr>
              <p:spPr bwMode="auto">
                <a:xfrm>
                  <a:off x="4607" y="3265"/>
                  <a:ext cx="738"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6912" name="Text Box 288"/>
                <p:cNvSpPr txBox="1">
                  <a:spLocks noChangeArrowheads="1"/>
                </p:cNvSpPr>
                <p:nvPr/>
              </p:nvSpPr>
              <p:spPr bwMode="auto">
                <a:xfrm>
                  <a:off x="4944" y="2975"/>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913" name="Text Box 289"/>
                <p:cNvSpPr txBox="1">
                  <a:spLocks noChangeArrowheads="1"/>
                </p:cNvSpPr>
                <p:nvPr/>
              </p:nvSpPr>
              <p:spPr bwMode="auto">
                <a:xfrm>
                  <a:off x="672" y="3598"/>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914" name="Text Box 290"/>
                <p:cNvSpPr txBox="1">
                  <a:spLocks noChangeArrowheads="1"/>
                </p:cNvSpPr>
                <p:nvPr/>
              </p:nvSpPr>
              <p:spPr bwMode="auto">
                <a:xfrm>
                  <a:off x="384" y="3792"/>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915" name="Text Box 291"/>
                <p:cNvSpPr txBox="1">
                  <a:spLocks noChangeArrowheads="1"/>
                </p:cNvSpPr>
                <p:nvPr/>
              </p:nvSpPr>
              <p:spPr bwMode="auto">
                <a:xfrm>
                  <a:off x="240" y="3505"/>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916" name="Text Box 292"/>
                <p:cNvSpPr txBox="1">
                  <a:spLocks noChangeArrowheads="1"/>
                </p:cNvSpPr>
                <p:nvPr/>
              </p:nvSpPr>
              <p:spPr bwMode="auto">
                <a:xfrm>
                  <a:off x="384" y="3024"/>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917" name="Text Box 293"/>
                <p:cNvSpPr txBox="1">
                  <a:spLocks noChangeArrowheads="1"/>
                </p:cNvSpPr>
                <p:nvPr/>
              </p:nvSpPr>
              <p:spPr bwMode="auto">
                <a:xfrm>
                  <a:off x="624" y="3216"/>
                  <a:ext cx="557" cy="435"/>
                </a:xfrm>
                <a:prstGeom prst="rect">
                  <a:avLst/>
                </a:prstGeom>
                <a:noFill/>
                <a:ln w="9525">
                  <a:noFill/>
                  <a:miter lim="800000"/>
                  <a:headEnd/>
                  <a:tailEnd/>
                </a:ln>
                <a:effectLst/>
              </p:spPr>
              <p:txBody>
                <a:bodyPr wrap="none">
                  <a:spAutoFit/>
                </a:bodyPr>
                <a:lstStyle/>
                <a:p>
                  <a:pPr eaLnBrk="0" hangingPunct="0">
                    <a:defRPr/>
                  </a:pPr>
                  <a:r>
                    <a:rPr lang="nl-NL" sz="2400">
                      <a:solidFill>
                        <a:srgbClr val="99FF66"/>
                      </a:solidFill>
                      <a:effectLst>
                        <a:outerShdw blurRad="38100" dist="38100" dir="2700000" algn="tl">
                          <a:srgbClr val="C0C0C0"/>
                        </a:outerShdw>
                      </a:effectLst>
                      <a:latin typeface="Calibri" pitchFamily="34" charset="0"/>
                      <a:cs typeface="Calibri" pitchFamily="34" charset="0"/>
                    </a:rPr>
                    <a:t>School</a:t>
                  </a:r>
                </a:p>
              </p:txBody>
            </p:sp>
            <p:sp>
              <p:nvSpPr>
                <p:cNvPr id="26918" name="Text Box 294"/>
                <p:cNvSpPr txBox="1">
                  <a:spLocks noChangeArrowheads="1"/>
                </p:cNvSpPr>
                <p:nvPr/>
              </p:nvSpPr>
              <p:spPr bwMode="auto">
                <a:xfrm>
                  <a:off x="1152" y="3314"/>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919" name="Text Box 295"/>
                <p:cNvSpPr txBox="1">
                  <a:spLocks noChangeArrowheads="1"/>
                </p:cNvSpPr>
                <p:nvPr/>
              </p:nvSpPr>
              <p:spPr bwMode="auto">
                <a:xfrm>
                  <a:off x="1200" y="2929"/>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6920" name="Text Box 296"/>
                <p:cNvSpPr txBox="1">
                  <a:spLocks noChangeArrowheads="1"/>
                </p:cNvSpPr>
                <p:nvPr/>
              </p:nvSpPr>
              <p:spPr bwMode="auto">
                <a:xfrm>
                  <a:off x="1632" y="3696"/>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921" name="Text Box 297"/>
                <p:cNvSpPr txBox="1">
                  <a:spLocks noChangeArrowheads="1"/>
                </p:cNvSpPr>
                <p:nvPr/>
              </p:nvSpPr>
              <p:spPr bwMode="auto">
                <a:xfrm>
                  <a:off x="1440" y="3841"/>
                  <a:ext cx="952" cy="439"/>
                </a:xfrm>
                <a:prstGeom prst="rect">
                  <a:avLst/>
                </a:prstGeom>
                <a:noFill/>
                <a:ln w="9525">
                  <a:noFill/>
                  <a:miter lim="800000"/>
                  <a:headEnd/>
                  <a:tailEnd/>
                </a:ln>
                <a:effectLst/>
              </p:spPr>
              <p:txBody>
                <a:bodyPr wrap="none">
                  <a:spAutoFit/>
                </a:bodyPr>
                <a:lstStyle/>
                <a:p>
                  <a:pPr eaLnBrk="0" hangingPunct="0">
                    <a:defRPr/>
                  </a:pPr>
                  <a:r>
                    <a:rPr lang="nl-NL" sz="2400">
                      <a:solidFill>
                        <a:srgbClr val="33CCFF"/>
                      </a:solidFill>
                      <a:effectLst>
                        <a:outerShdw blurRad="38100" dist="38100" dir="2700000" algn="tl">
                          <a:srgbClr val="C0C0C0"/>
                        </a:outerShdw>
                      </a:effectLst>
                      <a:latin typeface="Calibri" pitchFamily="34" charset="0"/>
                      <a:cs typeface="Calibri" pitchFamily="34" charset="0"/>
                    </a:rPr>
                    <a:t>Government</a:t>
                  </a:r>
                </a:p>
              </p:txBody>
            </p:sp>
            <p:sp>
              <p:nvSpPr>
                <p:cNvPr id="26922" name="Text Box 298"/>
                <p:cNvSpPr txBox="1">
                  <a:spLocks noChangeArrowheads="1"/>
                </p:cNvSpPr>
                <p:nvPr/>
              </p:nvSpPr>
              <p:spPr bwMode="auto">
                <a:xfrm>
                  <a:off x="1728" y="3407"/>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923" name="Text Box 299"/>
                <p:cNvSpPr txBox="1">
                  <a:spLocks noChangeArrowheads="1"/>
                </p:cNvSpPr>
                <p:nvPr/>
              </p:nvSpPr>
              <p:spPr bwMode="auto">
                <a:xfrm>
                  <a:off x="2352" y="3744"/>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6924" name="Text Box 300"/>
                <p:cNvSpPr txBox="1">
                  <a:spLocks noChangeArrowheads="1"/>
                </p:cNvSpPr>
                <p:nvPr/>
              </p:nvSpPr>
              <p:spPr bwMode="auto">
                <a:xfrm>
                  <a:off x="2448" y="3505"/>
                  <a:ext cx="658" cy="435"/>
                </a:xfrm>
                <a:prstGeom prst="rect">
                  <a:avLst/>
                </a:prstGeom>
                <a:noFill/>
                <a:ln w="9525">
                  <a:noFill/>
                  <a:miter lim="800000"/>
                  <a:headEnd/>
                  <a:tailEnd/>
                </a:ln>
                <a:effectLst/>
              </p:spPr>
              <p:txBody>
                <a:bodyPr wrap="none">
                  <a:spAutoFit/>
                </a:bodyPr>
                <a:lstStyle/>
                <a:p>
                  <a:pPr eaLnBrk="0" hangingPunct="0">
                    <a:defRPr/>
                  </a:pPr>
                  <a:r>
                    <a:rPr lang="nl-NL" sz="2400">
                      <a:solidFill>
                        <a:srgbClr val="FF6699"/>
                      </a:solidFill>
                      <a:effectLst>
                        <a:outerShdw blurRad="38100" dist="38100" dir="2700000" algn="tl">
                          <a:srgbClr val="C0C0C0"/>
                        </a:outerShdw>
                      </a:effectLst>
                      <a:latin typeface="Calibri" pitchFamily="34" charset="0"/>
                      <a:cs typeface="Calibri" pitchFamily="34" charset="0"/>
                    </a:rPr>
                    <a:t>Hospital</a:t>
                  </a:r>
                </a:p>
              </p:txBody>
            </p:sp>
            <p:sp>
              <p:nvSpPr>
                <p:cNvPr id="26925" name="Text Box 301"/>
                <p:cNvSpPr txBox="1">
                  <a:spLocks noChangeArrowheads="1"/>
                </p:cNvSpPr>
                <p:nvPr/>
              </p:nvSpPr>
              <p:spPr bwMode="auto">
                <a:xfrm>
                  <a:off x="1584" y="3024"/>
                  <a:ext cx="520" cy="435"/>
                </a:xfrm>
                <a:prstGeom prst="rect">
                  <a:avLst/>
                </a:prstGeom>
                <a:noFill/>
                <a:ln w="9525">
                  <a:noFill/>
                  <a:miter lim="800000"/>
                  <a:headEnd/>
                  <a:tailEnd/>
                </a:ln>
                <a:effectLst/>
              </p:spPr>
              <p:txBody>
                <a:bodyPr wrap="none">
                  <a:spAutoFit/>
                </a:bodyPr>
                <a:lstStyle/>
                <a:p>
                  <a:pPr eaLnBrk="0" hangingPunct="0">
                    <a:defRPr/>
                  </a:pPr>
                  <a:r>
                    <a:rPr lang="nl-NL" sz="2400">
                      <a:solidFill>
                        <a:srgbClr val="FFFF66"/>
                      </a:solidFill>
                      <a:effectLst>
                        <a:outerShdw blurRad="38100" dist="38100" dir="2700000" algn="tl">
                          <a:srgbClr val="C0C0C0"/>
                        </a:outerShdw>
                      </a:effectLst>
                      <a:latin typeface="Calibri" pitchFamily="34" charset="0"/>
                      <a:cs typeface="Calibri" pitchFamily="34" charset="0"/>
                    </a:rPr>
                    <a:t>Office</a:t>
                  </a:r>
                </a:p>
              </p:txBody>
            </p:sp>
            <p:sp>
              <p:nvSpPr>
                <p:cNvPr id="26926" name="Text Box 302"/>
                <p:cNvSpPr txBox="1">
                  <a:spLocks noChangeArrowheads="1"/>
                </p:cNvSpPr>
                <p:nvPr/>
              </p:nvSpPr>
              <p:spPr bwMode="auto">
                <a:xfrm>
                  <a:off x="2160" y="3120"/>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6927" name="Text Box 303"/>
                <p:cNvSpPr txBox="1">
                  <a:spLocks noChangeArrowheads="1"/>
                </p:cNvSpPr>
                <p:nvPr/>
              </p:nvSpPr>
              <p:spPr bwMode="auto">
                <a:xfrm>
                  <a:off x="2496" y="2832"/>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grpSp>
        </p:grpSp>
      </p:grpSp>
      <p:grpSp>
        <p:nvGrpSpPr>
          <p:cNvPr id="26647" name="Group 304"/>
          <p:cNvGrpSpPr>
            <a:grpSpLocks/>
          </p:cNvGrpSpPr>
          <p:nvPr/>
        </p:nvGrpSpPr>
        <p:grpSpPr bwMode="auto">
          <a:xfrm>
            <a:off x="-180975" y="1720602"/>
            <a:ext cx="10066338" cy="5268912"/>
            <a:chOff x="-204" y="1117"/>
            <a:chExt cx="6341" cy="3319"/>
          </a:xfrm>
        </p:grpSpPr>
        <p:grpSp>
          <p:nvGrpSpPr>
            <p:cNvPr id="26648" name="Group 305"/>
            <p:cNvGrpSpPr>
              <a:grpSpLocks/>
            </p:cNvGrpSpPr>
            <p:nvPr/>
          </p:nvGrpSpPr>
          <p:grpSpPr bwMode="auto">
            <a:xfrm>
              <a:off x="113" y="1117"/>
              <a:ext cx="5440" cy="1926"/>
              <a:chOff x="240" y="1968"/>
              <a:chExt cx="5440" cy="2374"/>
            </a:xfrm>
          </p:grpSpPr>
          <p:grpSp>
            <p:nvGrpSpPr>
              <p:cNvPr id="17440" name="Group 306"/>
              <p:cNvGrpSpPr>
                <a:grpSpLocks/>
              </p:cNvGrpSpPr>
              <p:nvPr/>
            </p:nvGrpSpPr>
            <p:grpSpPr bwMode="auto">
              <a:xfrm>
                <a:off x="240" y="2832"/>
                <a:ext cx="5440" cy="1510"/>
                <a:chOff x="240" y="2832"/>
                <a:chExt cx="5440" cy="1510"/>
              </a:xfrm>
            </p:grpSpPr>
            <p:sp>
              <p:nvSpPr>
                <p:cNvPr id="26931" name="Text Box 307"/>
                <p:cNvSpPr txBox="1">
                  <a:spLocks noChangeArrowheads="1"/>
                </p:cNvSpPr>
                <p:nvPr/>
              </p:nvSpPr>
              <p:spPr bwMode="auto">
                <a:xfrm>
                  <a:off x="3120" y="374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32" name="Text Box 308"/>
                <p:cNvSpPr txBox="1">
                  <a:spLocks noChangeArrowheads="1"/>
                </p:cNvSpPr>
                <p:nvPr/>
              </p:nvSpPr>
              <p:spPr bwMode="auto">
                <a:xfrm>
                  <a:off x="2832" y="393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33" name="Text Box 309"/>
                <p:cNvSpPr txBox="1">
                  <a:spLocks noChangeArrowheads="1"/>
                </p:cNvSpPr>
                <p:nvPr/>
              </p:nvSpPr>
              <p:spPr bwMode="auto">
                <a:xfrm>
                  <a:off x="2688" y="364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34" name="Text Box 310"/>
                <p:cNvSpPr txBox="1">
                  <a:spLocks noChangeArrowheads="1"/>
                </p:cNvSpPr>
                <p:nvPr/>
              </p:nvSpPr>
              <p:spPr bwMode="auto">
                <a:xfrm>
                  <a:off x="2832" y="316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35" name="Text Box 311"/>
                <p:cNvSpPr txBox="1">
                  <a:spLocks noChangeArrowheads="1"/>
                </p:cNvSpPr>
                <p:nvPr/>
              </p:nvSpPr>
              <p:spPr bwMode="auto">
                <a:xfrm>
                  <a:off x="3072" y="3359"/>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36" name="Text Box 312"/>
                <p:cNvSpPr txBox="1">
                  <a:spLocks noChangeArrowheads="1"/>
                </p:cNvSpPr>
                <p:nvPr/>
              </p:nvSpPr>
              <p:spPr bwMode="auto">
                <a:xfrm>
                  <a:off x="3600" y="3455"/>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37" name="Text Box 313"/>
                <p:cNvSpPr txBox="1">
                  <a:spLocks noChangeArrowheads="1"/>
                </p:cNvSpPr>
                <p:nvPr/>
              </p:nvSpPr>
              <p:spPr bwMode="auto">
                <a:xfrm>
                  <a:off x="3648" y="3072"/>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38" name="Text Box 314"/>
                <p:cNvSpPr txBox="1">
                  <a:spLocks noChangeArrowheads="1"/>
                </p:cNvSpPr>
                <p:nvPr/>
              </p:nvSpPr>
              <p:spPr bwMode="auto">
                <a:xfrm>
                  <a:off x="4080" y="3840"/>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39" name="Text Box 315"/>
                <p:cNvSpPr txBox="1">
                  <a:spLocks noChangeArrowheads="1"/>
                </p:cNvSpPr>
                <p:nvPr/>
              </p:nvSpPr>
              <p:spPr bwMode="auto">
                <a:xfrm>
                  <a:off x="3888" y="398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40" name="Text Box 316"/>
                <p:cNvSpPr txBox="1">
                  <a:spLocks noChangeArrowheads="1"/>
                </p:cNvSpPr>
                <p:nvPr/>
              </p:nvSpPr>
              <p:spPr bwMode="auto">
                <a:xfrm>
                  <a:off x="4176" y="3553"/>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41" name="Text Box 317"/>
                <p:cNvSpPr txBox="1">
                  <a:spLocks noChangeArrowheads="1"/>
                </p:cNvSpPr>
                <p:nvPr/>
              </p:nvSpPr>
              <p:spPr bwMode="auto">
                <a:xfrm>
                  <a:off x="4800" y="388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42" name="Text Box 318"/>
                <p:cNvSpPr txBox="1">
                  <a:spLocks noChangeArrowheads="1"/>
                </p:cNvSpPr>
                <p:nvPr/>
              </p:nvSpPr>
              <p:spPr bwMode="auto">
                <a:xfrm>
                  <a:off x="4896" y="364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43" name="Text Box 319"/>
                <p:cNvSpPr txBox="1">
                  <a:spLocks noChangeArrowheads="1"/>
                </p:cNvSpPr>
                <p:nvPr/>
              </p:nvSpPr>
              <p:spPr bwMode="auto">
                <a:xfrm>
                  <a:off x="4032" y="316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44" name="Text Box 320"/>
                <p:cNvSpPr txBox="1">
                  <a:spLocks noChangeArrowheads="1"/>
                </p:cNvSpPr>
                <p:nvPr/>
              </p:nvSpPr>
              <p:spPr bwMode="auto">
                <a:xfrm>
                  <a:off x="4608" y="326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45" name="Text Box 321"/>
                <p:cNvSpPr txBox="1">
                  <a:spLocks noChangeArrowheads="1"/>
                </p:cNvSpPr>
                <p:nvPr/>
              </p:nvSpPr>
              <p:spPr bwMode="auto">
                <a:xfrm>
                  <a:off x="4944" y="297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46" name="Text Box 322"/>
                <p:cNvSpPr txBox="1">
                  <a:spLocks noChangeArrowheads="1"/>
                </p:cNvSpPr>
                <p:nvPr/>
              </p:nvSpPr>
              <p:spPr bwMode="auto">
                <a:xfrm>
                  <a:off x="672" y="359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47" name="Text Box 323"/>
                <p:cNvSpPr txBox="1">
                  <a:spLocks noChangeArrowheads="1"/>
                </p:cNvSpPr>
                <p:nvPr/>
              </p:nvSpPr>
              <p:spPr bwMode="auto">
                <a:xfrm>
                  <a:off x="384" y="3792"/>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48" name="Text Box 324"/>
                <p:cNvSpPr txBox="1">
                  <a:spLocks noChangeArrowheads="1"/>
                </p:cNvSpPr>
                <p:nvPr/>
              </p:nvSpPr>
              <p:spPr bwMode="auto">
                <a:xfrm>
                  <a:off x="240" y="3505"/>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49" name="Text Box 325"/>
                <p:cNvSpPr txBox="1">
                  <a:spLocks noChangeArrowheads="1"/>
                </p:cNvSpPr>
                <p:nvPr/>
              </p:nvSpPr>
              <p:spPr bwMode="auto">
                <a:xfrm>
                  <a:off x="384" y="302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50" name="Text Box 326"/>
                <p:cNvSpPr txBox="1">
                  <a:spLocks noChangeArrowheads="1"/>
                </p:cNvSpPr>
                <p:nvPr/>
              </p:nvSpPr>
              <p:spPr bwMode="auto">
                <a:xfrm>
                  <a:off x="624" y="321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51" name="Text Box 327"/>
                <p:cNvSpPr txBox="1">
                  <a:spLocks noChangeArrowheads="1"/>
                </p:cNvSpPr>
                <p:nvPr/>
              </p:nvSpPr>
              <p:spPr bwMode="auto">
                <a:xfrm>
                  <a:off x="1152" y="3312"/>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52" name="Text Box 328"/>
                <p:cNvSpPr txBox="1">
                  <a:spLocks noChangeArrowheads="1"/>
                </p:cNvSpPr>
                <p:nvPr/>
              </p:nvSpPr>
              <p:spPr bwMode="auto">
                <a:xfrm>
                  <a:off x="1200" y="292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53" name="Text Box 329"/>
                <p:cNvSpPr txBox="1">
                  <a:spLocks noChangeArrowheads="1"/>
                </p:cNvSpPr>
                <p:nvPr/>
              </p:nvSpPr>
              <p:spPr bwMode="auto">
                <a:xfrm>
                  <a:off x="1632" y="369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54" name="Text Box 330"/>
                <p:cNvSpPr txBox="1">
                  <a:spLocks noChangeArrowheads="1"/>
                </p:cNvSpPr>
                <p:nvPr/>
              </p:nvSpPr>
              <p:spPr bwMode="auto">
                <a:xfrm>
                  <a:off x="1440" y="3840"/>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55" name="Text Box 331"/>
                <p:cNvSpPr txBox="1">
                  <a:spLocks noChangeArrowheads="1"/>
                </p:cNvSpPr>
                <p:nvPr/>
              </p:nvSpPr>
              <p:spPr bwMode="auto">
                <a:xfrm>
                  <a:off x="1728" y="3407"/>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56" name="Text Box 332"/>
                <p:cNvSpPr txBox="1">
                  <a:spLocks noChangeArrowheads="1"/>
                </p:cNvSpPr>
                <p:nvPr/>
              </p:nvSpPr>
              <p:spPr bwMode="auto">
                <a:xfrm>
                  <a:off x="2352" y="374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57" name="Text Box 333"/>
                <p:cNvSpPr txBox="1">
                  <a:spLocks noChangeArrowheads="1"/>
                </p:cNvSpPr>
                <p:nvPr/>
              </p:nvSpPr>
              <p:spPr bwMode="auto">
                <a:xfrm>
                  <a:off x="2448" y="3505"/>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58" name="Text Box 334"/>
                <p:cNvSpPr txBox="1">
                  <a:spLocks noChangeArrowheads="1"/>
                </p:cNvSpPr>
                <p:nvPr/>
              </p:nvSpPr>
              <p:spPr bwMode="auto">
                <a:xfrm>
                  <a:off x="1584" y="302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59" name="Text Box 335"/>
                <p:cNvSpPr txBox="1">
                  <a:spLocks noChangeArrowheads="1"/>
                </p:cNvSpPr>
                <p:nvPr/>
              </p:nvSpPr>
              <p:spPr bwMode="auto">
                <a:xfrm>
                  <a:off x="2160" y="3120"/>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6960" name="Text Box 336"/>
                <p:cNvSpPr txBox="1">
                  <a:spLocks noChangeArrowheads="1"/>
                </p:cNvSpPr>
                <p:nvPr/>
              </p:nvSpPr>
              <p:spPr bwMode="auto">
                <a:xfrm>
                  <a:off x="2496" y="2832"/>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grpSp>
          <p:grpSp>
            <p:nvGrpSpPr>
              <p:cNvPr id="17441" name="Group 337"/>
              <p:cNvGrpSpPr>
                <a:grpSpLocks/>
              </p:cNvGrpSpPr>
              <p:nvPr/>
            </p:nvGrpSpPr>
            <p:grpSpPr bwMode="auto">
              <a:xfrm>
                <a:off x="336" y="1968"/>
                <a:ext cx="5088" cy="1104"/>
                <a:chOff x="336" y="1968"/>
                <a:chExt cx="5088" cy="1104"/>
              </a:xfrm>
            </p:grpSpPr>
            <p:sp>
              <p:nvSpPr>
                <p:cNvPr id="17925" name="Freeform 338"/>
                <p:cNvSpPr>
                  <a:spLocks/>
                </p:cNvSpPr>
                <p:nvPr/>
              </p:nvSpPr>
              <p:spPr bwMode="auto">
                <a:xfrm flipH="1">
                  <a:off x="1440" y="2256"/>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26" name="Freeform 339"/>
                <p:cNvSpPr>
                  <a:spLocks/>
                </p:cNvSpPr>
                <p:nvPr/>
              </p:nvSpPr>
              <p:spPr bwMode="auto">
                <a:xfrm flipH="1">
                  <a:off x="1728" y="2256"/>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27" name="Freeform 340"/>
                <p:cNvSpPr>
                  <a:spLocks/>
                </p:cNvSpPr>
                <p:nvPr/>
              </p:nvSpPr>
              <p:spPr bwMode="auto">
                <a:xfrm>
                  <a:off x="1920" y="2256"/>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28" name="Freeform 341"/>
                <p:cNvSpPr>
                  <a:spLocks/>
                </p:cNvSpPr>
                <p:nvPr/>
              </p:nvSpPr>
              <p:spPr bwMode="auto">
                <a:xfrm>
                  <a:off x="2016" y="2256"/>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nvGrpSpPr>
                <p:cNvPr id="17442" name="Group 342"/>
                <p:cNvGrpSpPr>
                  <a:grpSpLocks/>
                </p:cNvGrpSpPr>
                <p:nvPr/>
              </p:nvGrpSpPr>
              <p:grpSpPr bwMode="auto">
                <a:xfrm>
                  <a:off x="3696" y="2256"/>
                  <a:ext cx="768" cy="816"/>
                  <a:chOff x="2352" y="2400"/>
                  <a:chExt cx="768" cy="720"/>
                </a:xfrm>
              </p:grpSpPr>
              <p:sp>
                <p:nvSpPr>
                  <p:cNvPr id="17945" name="Freeform 343"/>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46" name="Freeform 344"/>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47" name="Freeform 345"/>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48" name="Freeform 346"/>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7443" name="Group 347"/>
                <p:cNvGrpSpPr>
                  <a:grpSpLocks/>
                </p:cNvGrpSpPr>
                <p:nvPr/>
              </p:nvGrpSpPr>
              <p:grpSpPr bwMode="auto">
                <a:xfrm>
                  <a:off x="4656" y="1968"/>
                  <a:ext cx="768" cy="1008"/>
                  <a:chOff x="2352" y="2400"/>
                  <a:chExt cx="768" cy="720"/>
                </a:xfrm>
              </p:grpSpPr>
              <p:sp>
                <p:nvSpPr>
                  <p:cNvPr id="17941" name="Freeform 348"/>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42" name="Freeform 349"/>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43" name="Freeform 350"/>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44" name="Freeform 351"/>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7444" name="Group 352"/>
                <p:cNvGrpSpPr>
                  <a:grpSpLocks/>
                </p:cNvGrpSpPr>
                <p:nvPr/>
              </p:nvGrpSpPr>
              <p:grpSpPr bwMode="auto">
                <a:xfrm>
                  <a:off x="336" y="2064"/>
                  <a:ext cx="768" cy="864"/>
                  <a:chOff x="2352" y="2400"/>
                  <a:chExt cx="768" cy="720"/>
                </a:xfrm>
              </p:grpSpPr>
              <p:sp>
                <p:nvSpPr>
                  <p:cNvPr id="17937" name="Freeform 353"/>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38" name="Freeform 354"/>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39" name="Freeform 355"/>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40" name="Freeform 356"/>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7445" name="Group 357"/>
                <p:cNvGrpSpPr>
                  <a:grpSpLocks/>
                </p:cNvGrpSpPr>
                <p:nvPr/>
              </p:nvGrpSpPr>
              <p:grpSpPr bwMode="auto">
                <a:xfrm>
                  <a:off x="2448" y="2496"/>
                  <a:ext cx="768" cy="528"/>
                  <a:chOff x="2352" y="2400"/>
                  <a:chExt cx="768" cy="720"/>
                </a:xfrm>
              </p:grpSpPr>
              <p:sp>
                <p:nvSpPr>
                  <p:cNvPr id="17933" name="Freeform 358"/>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34" name="Freeform 359"/>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35" name="Freeform 360"/>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36" name="Freeform 361"/>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grpSp>
        <p:grpSp>
          <p:nvGrpSpPr>
            <p:cNvPr id="17446" name="Group 362"/>
            <p:cNvGrpSpPr>
              <a:grpSpLocks/>
            </p:cNvGrpSpPr>
            <p:nvPr/>
          </p:nvGrpSpPr>
          <p:grpSpPr bwMode="auto">
            <a:xfrm>
              <a:off x="-204" y="2931"/>
              <a:ext cx="6341" cy="1505"/>
              <a:chOff x="-204" y="2931"/>
              <a:chExt cx="6341" cy="1505"/>
            </a:xfrm>
          </p:grpSpPr>
          <p:grpSp>
            <p:nvGrpSpPr>
              <p:cNvPr id="17447" name="Group 363"/>
              <p:cNvGrpSpPr>
                <a:grpSpLocks/>
              </p:cNvGrpSpPr>
              <p:nvPr/>
            </p:nvGrpSpPr>
            <p:grpSpPr bwMode="auto">
              <a:xfrm>
                <a:off x="113" y="2931"/>
                <a:ext cx="5304" cy="544"/>
                <a:chOff x="113" y="3158"/>
                <a:chExt cx="5304" cy="635"/>
              </a:xfrm>
            </p:grpSpPr>
            <p:grpSp>
              <p:nvGrpSpPr>
                <p:cNvPr id="17448" name="Group 364"/>
                <p:cNvGrpSpPr>
                  <a:grpSpLocks/>
                </p:cNvGrpSpPr>
                <p:nvPr/>
              </p:nvGrpSpPr>
              <p:grpSpPr bwMode="auto">
                <a:xfrm>
                  <a:off x="113" y="3158"/>
                  <a:ext cx="768" cy="544"/>
                  <a:chOff x="2352" y="2400"/>
                  <a:chExt cx="768" cy="720"/>
                </a:xfrm>
              </p:grpSpPr>
              <p:sp>
                <p:nvSpPr>
                  <p:cNvPr id="17919" name="Freeform 365"/>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20" name="Freeform 366"/>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21" name="Freeform 367"/>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22" name="Freeform 368"/>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7449" name="Group 369"/>
                <p:cNvGrpSpPr>
                  <a:grpSpLocks/>
                </p:cNvGrpSpPr>
                <p:nvPr/>
              </p:nvGrpSpPr>
              <p:grpSpPr bwMode="auto">
                <a:xfrm>
                  <a:off x="3560" y="3249"/>
                  <a:ext cx="768" cy="544"/>
                  <a:chOff x="2352" y="2400"/>
                  <a:chExt cx="768" cy="720"/>
                </a:xfrm>
              </p:grpSpPr>
              <p:sp>
                <p:nvSpPr>
                  <p:cNvPr id="17915" name="Freeform 370"/>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16" name="Freeform 371"/>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17" name="Freeform 372"/>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18" name="Freeform 373"/>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7450" name="Group 374"/>
                <p:cNvGrpSpPr>
                  <a:grpSpLocks/>
                </p:cNvGrpSpPr>
                <p:nvPr/>
              </p:nvGrpSpPr>
              <p:grpSpPr bwMode="auto">
                <a:xfrm>
                  <a:off x="4150" y="3203"/>
                  <a:ext cx="768" cy="544"/>
                  <a:chOff x="2352" y="2400"/>
                  <a:chExt cx="768" cy="720"/>
                </a:xfrm>
              </p:grpSpPr>
              <p:sp>
                <p:nvSpPr>
                  <p:cNvPr id="17911" name="Freeform 375"/>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12" name="Freeform 376"/>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13" name="Freeform 377"/>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14" name="Freeform 378"/>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7451" name="Group 379"/>
                <p:cNvGrpSpPr>
                  <a:grpSpLocks/>
                </p:cNvGrpSpPr>
                <p:nvPr/>
              </p:nvGrpSpPr>
              <p:grpSpPr bwMode="auto">
                <a:xfrm>
                  <a:off x="4649" y="3158"/>
                  <a:ext cx="768" cy="544"/>
                  <a:chOff x="2352" y="2400"/>
                  <a:chExt cx="768" cy="720"/>
                </a:xfrm>
              </p:grpSpPr>
              <p:sp>
                <p:nvSpPr>
                  <p:cNvPr id="17907" name="Freeform 380"/>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08" name="Freeform 381"/>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09" name="Freeform 382"/>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10" name="Freeform 383"/>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7452" name="Group 384"/>
                <p:cNvGrpSpPr>
                  <a:grpSpLocks/>
                </p:cNvGrpSpPr>
                <p:nvPr/>
              </p:nvGrpSpPr>
              <p:grpSpPr bwMode="auto">
                <a:xfrm>
                  <a:off x="1338" y="3203"/>
                  <a:ext cx="768" cy="544"/>
                  <a:chOff x="2352" y="2400"/>
                  <a:chExt cx="768" cy="720"/>
                </a:xfrm>
              </p:grpSpPr>
              <p:sp>
                <p:nvSpPr>
                  <p:cNvPr id="17903" name="Freeform 385"/>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04" name="Freeform 386"/>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05" name="Freeform 387"/>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06" name="Freeform 388"/>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7453" name="Group 389"/>
                <p:cNvGrpSpPr>
                  <a:grpSpLocks/>
                </p:cNvGrpSpPr>
                <p:nvPr/>
              </p:nvGrpSpPr>
              <p:grpSpPr bwMode="auto">
                <a:xfrm>
                  <a:off x="1882" y="3158"/>
                  <a:ext cx="768" cy="544"/>
                  <a:chOff x="2352" y="2400"/>
                  <a:chExt cx="768" cy="720"/>
                </a:xfrm>
              </p:grpSpPr>
              <p:sp>
                <p:nvSpPr>
                  <p:cNvPr id="17899" name="Freeform 390"/>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00" name="Freeform 391"/>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01" name="Freeform 392"/>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902" name="Freeform 393"/>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7454" name="Group 394"/>
                <p:cNvGrpSpPr>
                  <a:grpSpLocks/>
                </p:cNvGrpSpPr>
                <p:nvPr/>
              </p:nvGrpSpPr>
              <p:grpSpPr bwMode="auto">
                <a:xfrm>
                  <a:off x="2472" y="3249"/>
                  <a:ext cx="768" cy="544"/>
                  <a:chOff x="2352" y="2400"/>
                  <a:chExt cx="768" cy="720"/>
                </a:xfrm>
              </p:grpSpPr>
              <p:sp>
                <p:nvSpPr>
                  <p:cNvPr id="17895" name="Freeform 395"/>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896" name="Freeform 396"/>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897" name="Freeform 397"/>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898" name="Freeform 398"/>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7455" name="Group 399"/>
                <p:cNvGrpSpPr>
                  <a:grpSpLocks/>
                </p:cNvGrpSpPr>
                <p:nvPr/>
              </p:nvGrpSpPr>
              <p:grpSpPr bwMode="auto">
                <a:xfrm>
                  <a:off x="3016" y="3203"/>
                  <a:ext cx="768" cy="544"/>
                  <a:chOff x="2352" y="2400"/>
                  <a:chExt cx="768" cy="720"/>
                </a:xfrm>
              </p:grpSpPr>
              <p:sp>
                <p:nvSpPr>
                  <p:cNvPr id="17891" name="Freeform 400"/>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892" name="Freeform 401"/>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893" name="Freeform 402"/>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894" name="Freeform 403"/>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7456" name="Group 404"/>
                <p:cNvGrpSpPr>
                  <a:grpSpLocks/>
                </p:cNvGrpSpPr>
                <p:nvPr/>
              </p:nvGrpSpPr>
              <p:grpSpPr bwMode="auto">
                <a:xfrm>
                  <a:off x="431" y="3249"/>
                  <a:ext cx="768" cy="544"/>
                  <a:chOff x="2352" y="2400"/>
                  <a:chExt cx="768" cy="720"/>
                </a:xfrm>
              </p:grpSpPr>
              <p:sp>
                <p:nvSpPr>
                  <p:cNvPr id="17887" name="Freeform 405"/>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888" name="Freeform 406"/>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889" name="Freeform 407"/>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890" name="Freeform 408"/>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7457" name="Group 409"/>
                <p:cNvGrpSpPr>
                  <a:grpSpLocks/>
                </p:cNvGrpSpPr>
                <p:nvPr/>
              </p:nvGrpSpPr>
              <p:grpSpPr bwMode="auto">
                <a:xfrm>
                  <a:off x="930" y="3203"/>
                  <a:ext cx="768" cy="544"/>
                  <a:chOff x="2352" y="2400"/>
                  <a:chExt cx="768" cy="720"/>
                </a:xfrm>
              </p:grpSpPr>
              <p:sp>
                <p:nvSpPr>
                  <p:cNvPr id="17883" name="Freeform 410"/>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884" name="Freeform 411"/>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885" name="Freeform 412"/>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886" name="Freeform 413"/>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grpSp>
            <p:nvGrpSpPr>
              <p:cNvPr id="17458" name="Group 414"/>
              <p:cNvGrpSpPr>
                <a:grpSpLocks/>
              </p:cNvGrpSpPr>
              <p:nvPr/>
            </p:nvGrpSpPr>
            <p:grpSpPr bwMode="auto">
              <a:xfrm>
                <a:off x="-204" y="3385"/>
                <a:ext cx="6341" cy="1051"/>
                <a:chOff x="240" y="2832"/>
                <a:chExt cx="5444" cy="1587"/>
              </a:xfrm>
            </p:grpSpPr>
            <p:sp>
              <p:nvSpPr>
                <p:cNvPr id="27039" name="Text Box 415"/>
                <p:cNvSpPr txBox="1">
                  <a:spLocks noChangeArrowheads="1"/>
                </p:cNvSpPr>
                <p:nvPr/>
              </p:nvSpPr>
              <p:spPr bwMode="auto">
                <a:xfrm>
                  <a:off x="3120" y="3744"/>
                  <a:ext cx="738"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040" name="Text Box 416"/>
                <p:cNvSpPr txBox="1">
                  <a:spLocks noChangeArrowheads="1"/>
                </p:cNvSpPr>
                <p:nvPr/>
              </p:nvSpPr>
              <p:spPr bwMode="auto">
                <a:xfrm>
                  <a:off x="2832" y="3936"/>
                  <a:ext cx="520" cy="435"/>
                </a:xfrm>
                <a:prstGeom prst="rect">
                  <a:avLst/>
                </a:prstGeom>
                <a:noFill/>
                <a:ln w="9525">
                  <a:noFill/>
                  <a:miter lim="800000"/>
                  <a:headEnd/>
                  <a:tailEnd/>
                </a:ln>
                <a:effectLst/>
              </p:spPr>
              <p:txBody>
                <a:bodyPr wrap="none">
                  <a:spAutoFit/>
                </a:bodyPr>
                <a:lstStyle/>
                <a:p>
                  <a:pPr eaLnBrk="0" hangingPunct="0">
                    <a:defRPr/>
                  </a:pPr>
                  <a:r>
                    <a:rPr lang="nl-NL" sz="2400">
                      <a:solidFill>
                        <a:srgbClr val="FFFF66"/>
                      </a:solidFill>
                      <a:effectLst>
                        <a:outerShdw blurRad="38100" dist="38100" dir="2700000" algn="tl">
                          <a:srgbClr val="C0C0C0"/>
                        </a:outerShdw>
                      </a:effectLst>
                      <a:latin typeface="Calibri" pitchFamily="34" charset="0"/>
                      <a:cs typeface="Calibri" pitchFamily="34" charset="0"/>
                    </a:rPr>
                    <a:t>Office</a:t>
                  </a:r>
                </a:p>
              </p:txBody>
            </p:sp>
            <p:sp>
              <p:nvSpPr>
                <p:cNvPr id="27041" name="Text Box 417"/>
                <p:cNvSpPr txBox="1">
                  <a:spLocks noChangeArrowheads="1"/>
                </p:cNvSpPr>
                <p:nvPr/>
              </p:nvSpPr>
              <p:spPr bwMode="auto">
                <a:xfrm>
                  <a:off x="2688" y="3647"/>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042" name="Text Box 418"/>
                <p:cNvSpPr txBox="1">
                  <a:spLocks noChangeArrowheads="1"/>
                </p:cNvSpPr>
                <p:nvPr/>
              </p:nvSpPr>
              <p:spPr bwMode="auto">
                <a:xfrm>
                  <a:off x="2832" y="3169"/>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043" name="Text Box 419"/>
                <p:cNvSpPr txBox="1">
                  <a:spLocks noChangeArrowheads="1"/>
                </p:cNvSpPr>
                <p:nvPr/>
              </p:nvSpPr>
              <p:spPr bwMode="auto">
                <a:xfrm>
                  <a:off x="3071" y="3359"/>
                  <a:ext cx="743"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7044" name="Text Box 420"/>
                <p:cNvSpPr txBox="1">
                  <a:spLocks noChangeArrowheads="1"/>
                </p:cNvSpPr>
                <p:nvPr/>
              </p:nvSpPr>
              <p:spPr bwMode="auto">
                <a:xfrm>
                  <a:off x="3599" y="3456"/>
                  <a:ext cx="448" cy="435"/>
                </a:xfrm>
                <a:prstGeom prst="rect">
                  <a:avLst/>
                </a:prstGeom>
                <a:noFill/>
                <a:ln w="9525">
                  <a:noFill/>
                  <a:miter lim="800000"/>
                  <a:headEnd/>
                  <a:tailEnd/>
                </a:ln>
                <a:effectLst/>
              </p:spPr>
              <p:txBody>
                <a:bodyPr wrap="none">
                  <a:spAutoFit/>
                </a:bodyPr>
                <a:lstStyle/>
                <a:p>
                  <a:pPr eaLnBrk="0" hangingPunct="0">
                    <a:defRPr/>
                  </a:pPr>
                  <a:r>
                    <a:rPr lang="nl-NL" sz="2400">
                      <a:solidFill>
                        <a:srgbClr val="0000FF"/>
                      </a:solidFill>
                      <a:effectLst>
                        <a:outerShdw blurRad="38100" dist="38100" dir="2700000" algn="tl">
                          <a:srgbClr val="C0C0C0"/>
                        </a:outerShdw>
                      </a:effectLst>
                      <a:latin typeface="Calibri" pitchFamily="34" charset="0"/>
                      <a:cs typeface="Calibri" pitchFamily="34" charset="0"/>
                    </a:rPr>
                    <a:t>Bank</a:t>
                  </a:r>
                  <a:endParaRPr lang="nl-NL" sz="2400">
                    <a:solidFill>
                      <a:srgbClr val="FFCCCC"/>
                    </a:solidFill>
                    <a:effectLst>
                      <a:outerShdw blurRad="38100" dist="38100" dir="2700000" algn="tl">
                        <a:srgbClr val="C0C0C0"/>
                      </a:outerShdw>
                    </a:effectLst>
                    <a:latin typeface="Calibri" pitchFamily="34" charset="0"/>
                    <a:cs typeface="Calibri" pitchFamily="34" charset="0"/>
                  </a:endParaRPr>
                </a:p>
              </p:txBody>
            </p:sp>
            <p:sp>
              <p:nvSpPr>
                <p:cNvPr id="27045" name="Text Box 421"/>
                <p:cNvSpPr txBox="1">
                  <a:spLocks noChangeArrowheads="1"/>
                </p:cNvSpPr>
                <p:nvPr/>
              </p:nvSpPr>
              <p:spPr bwMode="auto">
                <a:xfrm>
                  <a:off x="3648" y="3072"/>
                  <a:ext cx="952" cy="439"/>
                </a:xfrm>
                <a:prstGeom prst="rect">
                  <a:avLst/>
                </a:prstGeom>
                <a:noFill/>
                <a:ln w="9525">
                  <a:noFill/>
                  <a:miter lim="800000"/>
                  <a:headEnd/>
                  <a:tailEnd/>
                </a:ln>
                <a:effectLst/>
              </p:spPr>
              <p:txBody>
                <a:bodyPr wrap="none">
                  <a:spAutoFit/>
                </a:bodyPr>
                <a:lstStyle/>
                <a:p>
                  <a:pPr eaLnBrk="0" hangingPunct="0">
                    <a:defRPr/>
                  </a:pPr>
                  <a:r>
                    <a:rPr lang="nl-NL" sz="2400">
                      <a:solidFill>
                        <a:srgbClr val="33CCFF"/>
                      </a:solidFill>
                      <a:effectLst>
                        <a:outerShdw blurRad="38100" dist="38100" dir="2700000" algn="tl">
                          <a:srgbClr val="C0C0C0"/>
                        </a:outerShdw>
                      </a:effectLst>
                      <a:latin typeface="Calibri" pitchFamily="34" charset="0"/>
                      <a:cs typeface="Calibri" pitchFamily="34" charset="0"/>
                    </a:rPr>
                    <a:t>Government</a:t>
                  </a:r>
                </a:p>
              </p:txBody>
            </p:sp>
            <p:sp>
              <p:nvSpPr>
                <p:cNvPr id="27046" name="Text Box 422"/>
                <p:cNvSpPr txBox="1">
                  <a:spLocks noChangeArrowheads="1"/>
                </p:cNvSpPr>
                <p:nvPr/>
              </p:nvSpPr>
              <p:spPr bwMode="auto">
                <a:xfrm>
                  <a:off x="4080" y="3841"/>
                  <a:ext cx="555" cy="435"/>
                </a:xfrm>
                <a:prstGeom prst="rect">
                  <a:avLst/>
                </a:prstGeom>
                <a:noFill/>
                <a:ln w="9525">
                  <a:noFill/>
                  <a:miter lim="800000"/>
                  <a:headEnd/>
                  <a:tailEnd/>
                </a:ln>
                <a:effectLst/>
              </p:spPr>
              <p:txBody>
                <a:bodyPr wrap="none">
                  <a:spAutoFit/>
                </a:bodyPr>
                <a:lstStyle/>
                <a:p>
                  <a:pPr eaLnBrk="0" hangingPunct="0">
                    <a:defRPr/>
                  </a:pPr>
                  <a:r>
                    <a:rPr lang="nl-NL" sz="2400">
                      <a:solidFill>
                        <a:srgbClr val="99FF66"/>
                      </a:solidFill>
                      <a:effectLst>
                        <a:outerShdw blurRad="38100" dist="38100" dir="2700000" algn="tl">
                          <a:srgbClr val="C0C0C0"/>
                        </a:outerShdw>
                      </a:effectLst>
                      <a:latin typeface="Calibri" pitchFamily="34" charset="0"/>
                      <a:cs typeface="Calibri" pitchFamily="34" charset="0"/>
                    </a:rPr>
                    <a:t>School</a:t>
                  </a:r>
                </a:p>
              </p:txBody>
            </p:sp>
            <p:sp>
              <p:nvSpPr>
                <p:cNvPr id="27047" name="Text Box 423"/>
                <p:cNvSpPr txBox="1">
                  <a:spLocks noChangeArrowheads="1"/>
                </p:cNvSpPr>
                <p:nvPr/>
              </p:nvSpPr>
              <p:spPr bwMode="auto">
                <a:xfrm>
                  <a:off x="3888" y="3984"/>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048" name="Text Box 424"/>
                <p:cNvSpPr txBox="1">
                  <a:spLocks noChangeArrowheads="1"/>
                </p:cNvSpPr>
                <p:nvPr/>
              </p:nvSpPr>
              <p:spPr bwMode="auto">
                <a:xfrm>
                  <a:off x="4176" y="3552"/>
                  <a:ext cx="738"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049" name="Text Box 425"/>
                <p:cNvSpPr txBox="1">
                  <a:spLocks noChangeArrowheads="1"/>
                </p:cNvSpPr>
                <p:nvPr/>
              </p:nvSpPr>
              <p:spPr bwMode="auto">
                <a:xfrm>
                  <a:off x="4800" y="3887"/>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7050" name="Text Box 426"/>
                <p:cNvSpPr txBox="1">
                  <a:spLocks noChangeArrowheads="1"/>
                </p:cNvSpPr>
                <p:nvPr/>
              </p:nvSpPr>
              <p:spPr bwMode="auto">
                <a:xfrm>
                  <a:off x="4896" y="3646"/>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051" name="Text Box 427"/>
                <p:cNvSpPr txBox="1">
                  <a:spLocks noChangeArrowheads="1"/>
                </p:cNvSpPr>
                <p:nvPr/>
              </p:nvSpPr>
              <p:spPr bwMode="auto">
                <a:xfrm>
                  <a:off x="4032" y="3169"/>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7052" name="Text Box 428"/>
                <p:cNvSpPr txBox="1">
                  <a:spLocks noChangeArrowheads="1"/>
                </p:cNvSpPr>
                <p:nvPr/>
              </p:nvSpPr>
              <p:spPr bwMode="auto">
                <a:xfrm>
                  <a:off x="4607" y="3265"/>
                  <a:ext cx="738"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7053" name="Text Box 429"/>
                <p:cNvSpPr txBox="1">
                  <a:spLocks noChangeArrowheads="1"/>
                </p:cNvSpPr>
                <p:nvPr/>
              </p:nvSpPr>
              <p:spPr bwMode="auto">
                <a:xfrm>
                  <a:off x="4944" y="2975"/>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054" name="Text Box 430"/>
                <p:cNvSpPr txBox="1">
                  <a:spLocks noChangeArrowheads="1"/>
                </p:cNvSpPr>
                <p:nvPr/>
              </p:nvSpPr>
              <p:spPr bwMode="auto">
                <a:xfrm>
                  <a:off x="672" y="3598"/>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055" name="Text Box 431"/>
                <p:cNvSpPr txBox="1">
                  <a:spLocks noChangeArrowheads="1"/>
                </p:cNvSpPr>
                <p:nvPr/>
              </p:nvSpPr>
              <p:spPr bwMode="auto">
                <a:xfrm>
                  <a:off x="384" y="3792"/>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056" name="Text Box 432"/>
                <p:cNvSpPr txBox="1">
                  <a:spLocks noChangeArrowheads="1"/>
                </p:cNvSpPr>
                <p:nvPr/>
              </p:nvSpPr>
              <p:spPr bwMode="auto">
                <a:xfrm>
                  <a:off x="240" y="3505"/>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057" name="Text Box 433"/>
                <p:cNvSpPr txBox="1">
                  <a:spLocks noChangeArrowheads="1"/>
                </p:cNvSpPr>
                <p:nvPr/>
              </p:nvSpPr>
              <p:spPr bwMode="auto">
                <a:xfrm>
                  <a:off x="384" y="3024"/>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058" name="Text Box 434"/>
                <p:cNvSpPr txBox="1">
                  <a:spLocks noChangeArrowheads="1"/>
                </p:cNvSpPr>
                <p:nvPr/>
              </p:nvSpPr>
              <p:spPr bwMode="auto">
                <a:xfrm>
                  <a:off x="624" y="3216"/>
                  <a:ext cx="557" cy="435"/>
                </a:xfrm>
                <a:prstGeom prst="rect">
                  <a:avLst/>
                </a:prstGeom>
                <a:noFill/>
                <a:ln w="9525">
                  <a:noFill/>
                  <a:miter lim="800000"/>
                  <a:headEnd/>
                  <a:tailEnd/>
                </a:ln>
                <a:effectLst/>
              </p:spPr>
              <p:txBody>
                <a:bodyPr wrap="none">
                  <a:spAutoFit/>
                </a:bodyPr>
                <a:lstStyle/>
                <a:p>
                  <a:pPr eaLnBrk="0" hangingPunct="0">
                    <a:defRPr/>
                  </a:pPr>
                  <a:r>
                    <a:rPr lang="nl-NL" sz="2400">
                      <a:solidFill>
                        <a:srgbClr val="99FF66"/>
                      </a:solidFill>
                      <a:effectLst>
                        <a:outerShdw blurRad="38100" dist="38100" dir="2700000" algn="tl">
                          <a:srgbClr val="C0C0C0"/>
                        </a:outerShdw>
                      </a:effectLst>
                      <a:latin typeface="Calibri" pitchFamily="34" charset="0"/>
                      <a:cs typeface="Calibri" pitchFamily="34" charset="0"/>
                    </a:rPr>
                    <a:t>School</a:t>
                  </a:r>
                </a:p>
              </p:txBody>
            </p:sp>
            <p:sp>
              <p:nvSpPr>
                <p:cNvPr id="27059" name="Text Box 435"/>
                <p:cNvSpPr txBox="1">
                  <a:spLocks noChangeArrowheads="1"/>
                </p:cNvSpPr>
                <p:nvPr/>
              </p:nvSpPr>
              <p:spPr bwMode="auto">
                <a:xfrm>
                  <a:off x="1152" y="3314"/>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060" name="Text Box 436"/>
                <p:cNvSpPr txBox="1">
                  <a:spLocks noChangeArrowheads="1"/>
                </p:cNvSpPr>
                <p:nvPr/>
              </p:nvSpPr>
              <p:spPr bwMode="auto">
                <a:xfrm>
                  <a:off x="1200" y="2929"/>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7061" name="Text Box 437"/>
                <p:cNvSpPr txBox="1">
                  <a:spLocks noChangeArrowheads="1"/>
                </p:cNvSpPr>
                <p:nvPr/>
              </p:nvSpPr>
              <p:spPr bwMode="auto">
                <a:xfrm>
                  <a:off x="1632" y="3696"/>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062" name="Text Box 438"/>
                <p:cNvSpPr txBox="1">
                  <a:spLocks noChangeArrowheads="1"/>
                </p:cNvSpPr>
                <p:nvPr/>
              </p:nvSpPr>
              <p:spPr bwMode="auto">
                <a:xfrm>
                  <a:off x="1440" y="3841"/>
                  <a:ext cx="952" cy="439"/>
                </a:xfrm>
                <a:prstGeom prst="rect">
                  <a:avLst/>
                </a:prstGeom>
                <a:noFill/>
                <a:ln w="9525">
                  <a:noFill/>
                  <a:miter lim="800000"/>
                  <a:headEnd/>
                  <a:tailEnd/>
                </a:ln>
                <a:effectLst/>
              </p:spPr>
              <p:txBody>
                <a:bodyPr wrap="none">
                  <a:spAutoFit/>
                </a:bodyPr>
                <a:lstStyle/>
                <a:p>
                  <a:pPr eaLnBrk="0" hangingPunct="0">
                    <a:defRPr/>
                  </a:pPr>
                  <a:r>
                    <a:rPr lang="nl-NL" sz="2400">
                      <a:solidFill>
                        <a:srgbClr val="33CCFF"/>
                      </a:solidFill>
                      <a:effectLst>
                        <a:outerShdw blurRad="38100" dist="38100" dir="2700000" algn="tl">
                          <a:srgbClr val="C0C0C0"/>
                        </a:outerShdw>
                      </a:effectLst>
                      <a:latin typeface="Calibri" pitchFamily="34" charset="0"/>
                      <a:cs typeface="Calibri" pitchFamily="34" charset="0"/>
                    </a:rPr>
                    <a:t>Government</a:t>
                  </a:r>
                </a:p>
              </p:txBody>
            </p:sp>
            <p:sp>
              <p:nvSpPr>
                <p:cNvPr id="27063" name="Text Box 439"/>
                <p:cNvSpPr txBox="1">
                  <a:spLocks noChangeArrowheads="1"/>
                </p:cNvSpPr>
                <p:nvPr/>
              </p:nvSpPr>
              <p:spPr bwMode="auto">
                <a:xfrm>
                  <a:off x="1728" y="3407"/>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064" name="Text Box 440"/>
                <p:cNvSpPr txBox="1">
                  <a:spLocks noChangeArrowheads="1"/>
                </p:cNvSpPr>
                <p:nvPr/>
              </p:nvSpPr>
              <p:spPr bwMode="auto">
                <a:xfrm>
                  <a:off x="2352" y="3744"/>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065" name="Text Box 441"/>
                <p:cNvSpPr txBox="1">
                  <a:spLocks noChangeArrowheads="1"/>
                </p:cNvSpPr>
                <p:nvPr/>
              </p:nvSpPr>
              <p:spPr bwMode="auto">
                <a:xfrm>
                  <a:off x="2448" y="3505"/>
                  <a:ext cx="658" cy="435"/>
                </a:xfrm>
                <a:prstGeom prst="rect">
                  <a:avLst/>
                </a:prstGeom>
                <a:noFill/>
                <a:ln w="9525">
                  <a:noFill/>
                  <a:miter lim="800000"/>
                  <a:headEnd/>
                  <a:tailEnd/>
                </a:ln>
                <a:effectLst/>
              </p:spPr>
              <p:txBody>
                <a:bodyPr wrap="none">
                  <a:spAutoFit/>
                </a:bodyPr>
                <a:lstStyle/>
                <a:p>
                  <a:pPr eaLnBrk="0" hangingPunct="0">
                    <a:defRPr/>
                  </a:pPr>
                  <a:r>
                    <a:rPr lang="nl-NL" sz="2400">
                      <a:solidFill>
                        <a:srgbClr val="FF6699"/>
                      </a:solidFill>
                      <a:effectLst>
                        <a:outerShdw blurRad="38100" dist="38100" dir="2700000" algn="tl">
                          <a:srgbClr val="C0C0C0"/>
                        </a:outerShdw>
                      </a:effectLst>
                      <a:latin typeface="Calibri" pitchFamily="34" charset="0"/>
                      <a:cs typeface="Calibri" pitchFamily="34" charset="0"/>
                    </a:rPr>
                    <a:t>Hospital</a:t>
                  </a:r>
                </a:p>
              </p:txBody>
            </p:sp>
            <p:sp>
              <p:nvSpPr>
                <p:cNvPr id="27066" name="Text Box 442"/>
                <p:cNvSpPr txBox="1">
                  <a:spLocks noChangeArrowheads="1"/>
                </p:cNvSpPr>
                <p:nvPr/>
              </p:nvSpPr>
              <p:spPr bwMode="auto">
                <a:xfrm>
                  <a:off x="1584" y="3024"/>
                  <a:ext cx="520" cy="435"/>
                </a:xfrm>
                <a:prstGeom prst="rect">
                  <a:avLst/>
                </a:prstGeom>
                <a:noFill/>
                <a:ln w="9525">
                  <a:noFill/>
                  <a:miter lim="800000"/>
                  <a:headEnd/>
                  <a:tailEnd/>
                </a:ln>
                <a:effectLst/>
              </p:spPr>
              <p:txBody>
                <a:bodyPr wrap="none">
                  <a:spAutoFit/>
                </a:bodyPr>
                <a:lstStyle/>
                <a:p>
                  <a:pPr eaLnBrk="0" hangingPunct="0">
                    <a:defRPr/>
                  </a:pPr>
                  <a:r>
                    <a:rPr lang="nl-NL" sz="2400">
                      <a:solidFill>
                        <a:srgbClr val="FFFF66"/>
                      </a:solidFill>
                      <a:effectLst>
                        <a:outerShdw blurRad="38100" dist="38100" dir="2700000" algn="tl">
                          <a:srgbClr val="C0C0C0"/>
                        </a:outerShdw>
                      </a:effectLst>
                      <a:latin typeface="Calibri" pitchFamily="34" charset="0"/>
                      <a:cs typeface="Calibri" pitchFamily="34" charset="0"/>
                    </a:rPr>
                    <a:t>Office</a:t>
                  </a:r>
                </a:p>
              </p:txBody>
            </p:sp>
            <p:sp>
              <p:nvSpPr>
                <p:cNvPr id="27067" name="Text Box 443"/>
                <p:cNvSpPr txBox="1">
                  <a:spLocks noChangeArrowheads="1"/>
                </p:cNvSpPr>
                <p:nvPr/>
              </p:nvSpPr>
              <p:spPr bwMode="auto">
                <a:xfrm>
                  <a:off x="2160" y="3120"/>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7068" name="Text Box 444"/>
                <p:cNvSpPr txBox="1">
                  <a:spLocks noChangeArrowheads="1"/>
                </p:cNvSpPr>
                <p:nvPr/>
              </p:nvSpPr>
              <p:spPr bwMode="auto">
                <a:xfrm>
                  <a:off x="2496" y="2832"/>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grpSp>
        </p:grpSp>
      </p:grpSp>
      <p:grpSp>
        <p:nvGrpSpPr>
          <p:cNvPr id="17459" name="Group 445"/>
          <p:cNvGrpSpPr>
            <a:grpSpLocks/>
          </p:cNvGrpSpPr>
          <p:nvPr/>
        </p:nvGrpSpPr>
        <p:grpSpPr bwMode="auto">
          <a:xfrm>
            <a:off x="-323850" y="1904752"/>
            <a:ext cx="10066338" cy="5268912"/>
            <a:chOff x="-204" y="1117"/>
            <a:chExt cx="6341" cy="3319"/>
          </a:xfrm>
        </p:grpSpPr>
        <p:grpSp>
          <p:nvGrpSpPr>
            <p:cNvPr id="17460" name="Group 446"/>
            <p:cNvGrpSpPr>
              <a:grpSpLocks/>
            </p:cNvGrpSpPr>
            <p:nvPr/>
          </p:nvGrpSpPr>
          <p:grpSpPr bwMode="auto">
            <a:xfrm>
              <a:off x="113" y="1117"/>
              <a:ext cx="5440" cy="1926"/>
              <a:chOff x="240" y="1968"/>
              <a:chExt cx="5440" cy="2374"/>
            </a:xfrm>
          </p:grpSpPr>
          <p:grpSp>
            <p:nvGrpSpPr>
              <p:cNvPr id="17461" name="Group 447"/>
              <p:cNvGrpSpPr>
                <a:grpSpLocks/>
              </p:cNvGrpSpPr>
              <p:nvPr/>
            </p:nvGrpSpPr>
            <p:grpSpPr bwMode="auto">
              <a:xfrm>
                <a:off x="240" y="2832"/>
                <a:ext cx="5440" cy="1510"/>
                <a:chOff x="240" y="2832"/>
                <a:chExt cx="5440" cy="1510"/>
              </a:xfrm>
            </p:grpSpPr>
            <p:sp>
              <p:nvSpPr>
                <p:cNvPr id="27072" name="Text Box 448"/>
                <p:cNvSpPr txBox="1">
                  <a:spLocks noChangeArrowheads="1"/>
                </p:cNvSpPr>
                <p:nvPr/>
              </p:nvSpPr>
              <p:spPr bwMode="auto">
                <a:xfrm>
                  <a:off x="3120" y="374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73" name="Text Box 449"/>
                <p:cNvSpPr txBox="1">
                  <a:spLocks noChangeArrowheads="1"/>
                </p:cNvSpPr>
                <p:nvPr/>
              </p:nvSpPr>
              <p:spPr bwMode="auto">
                <a:xfrm>
                  <a:off x="2832" y="393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74" name="Text Box 450"/>
                <p:cNvSpPr txBox="1">
                  <a:spLocks noChangeArrowheads="1"/>
                </p:cNvSpPr>
                <p:nvPr/>
              </p:nvSpPr>
              <p:spPr bwMode="auto">
                <a:xfrm>
                  <a:off x="2688" y="364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75" name="Text Box 451"/>
                <p:cNvSpPr txBox="1">
                  <a:spLocks noChangeArrowheads="1"/>
                </p:cNvSpPr>
                <p:nvPr/>
              </p:nvSpPr>
              <p:spPr bwMode="auto">
                <a:xfrm>
                  <a:off x="2832" y="316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76" name="Text Box 452"/>
                <p:cNvSpPr txBox="1">
                  <a:spLocks noChangeArrowheads="1"/>
                </p:cNvSpPr>
                <p:nvPr/>
              </p:nvSpPr>
              <p:spPr bwMode="auto">
                <a:xfrm>
                  <a:off x="3072" y="3359"/>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77" name="Text Box 453"/>
                <p:cNvSpPr txBox="1">
                  <a:spLocks noChangeArrowheads="1"/>
                </p:cNvSpPr>
                <p:nvPr/>
              </p:nvSpPr>
              <p:spPr bwMode="auto">
                <a:xfrm>
                  <a:off x="3600" y="3455"/>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78" name="Text Box 454"/>
                <p:cNvSpPr txBox="1">
                  <a:spLocks noChangeArrowheads="1"/>
                </p:cNvSpPr>
                <p:nvPr/>
              </p:nvSpPr>
              <p:spPr bwMode="auto">
                <a:xfrm>
                  <a:off x="3648" y="3072"/>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79" name="Text Box 455"/>
                <p:cNvSpPr txBox="1">
                  <a:spLocks noChangeArrowheads="1"/>
                </p:cNvSpPr>
                <p:nvPr/>
              </p:nvSpPr>
              <p:spPr bwMode="auto">
                <a:xfrm>
                  <a:off x="4080" y="3840"/>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80" name="Text Box 456"/>
                <p:cNvSpPr txBox="1">
                  <a:spLocks noChangeArrowheads="1"/>
                </p:cNvSpPr>
                <p:nvPr/>
              </p:nvSpPr>
              <p:spPr bwMode="auto">
                <a:xfrm>
                  <a:off x="3888" y="398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81" name="Text Box 457"/>
                <p:cNvSpPr txBox="1">
                  <a:spLocks noChangeArrowheads="1"/>
                </p:cNvSpPr>
                <p:nvPr/>
              </p:nvSpPr>
              <p:spPr bwMode="auto">
                <a:xfrm>
                  <a:off x="4176" y="3553"/>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82" name="Text Box 458"/>
                <p:cNvSpPr txBox="1">
                  <a:spLocks noChangeArrowheads="1"/>
                </p:cNvSpPr>
                <p:nvPr/>
              </p:nvSpPr>
              <p:spPr bwMode="auto">
                <a:xfrm>
                  <a:off x="4800" y="388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83" name="Text Box 459"/>
                <p:cNvSpPr txBox="1">
                  <a:spLocks noChangeArrowheads="1"/>
                </p:cNvSpPr>
                <p:nvPr/>
              </p:nvSpPr>
              <p:spPr bwMode="auto">
                <a:xfrm>
                  <a:off x="4896" y="364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84" name="Text Box 460"/>
                <p:cNvSpPr txBox="1">
                  <a:spLocks noChangeArrowheads="1"/>
                </p:cNvSpPr>
                <p:nvPr/>
              </p:nvSpPr>
              <p:spPr bwMode="auto">
                <a:xfrm>
                  <a:off x="4032" y="316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85" name="Text Box 461"/>
                <p:cNvSpPr txBox="1">
                  <a:spLocks noChangeArrowheads="1"/>
                </p:cNvSpPr>
                <p:nvPr/>
              </p:nvSpPr>
              <p:spPr bwMode="auto">
                <a:xfrm>
                  <a:off x="4608" y="326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86" name="Text Box 462"/>
                <p:cNvSpPr txBox="1">
                  <a:spLocks noChangeArrowheads="1"/>
                </p:cNvSpPr>
                <p:nvPr/>
              </p:nvSpPr>
              <p:spPr bwMode="auto">
                <a:xfrm>
                  <a:off x="4944" y="297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87" name="Text Box 463"/>
                <p:cNvSpPr txBox="1">
                  <a:spLocks noChangeArrowheads="1"/>
                </p:cNvSpPr>
                <p:nvPr/>
              </p:nvSpPr>
              <p:spPr bwMode="auto">
                <a:xfrm>
                  <a:off x="672" y="359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88" name="Text Box 464"/>
                <p:cNvSpPr txBox="1">
                  <a:spLocks noChangeArrowheads="1"/>
                </p:cNvSpPr>
                <p:nvPr/>
              </p:nvSpPr>
              <p:spPr bwMode="auto">
                <a:xfrm>
                  <a:off x="384" y="3792"/>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89" name="Text Box 465"/>
                <p:cNvSpPr txBox="1">
                  <a:spLocks noChangeArrowheads="1"/>
                </p:cNvSpPr>
                <p:nvPr/>
              </p:nvSpPr>
              <p:spPr bwMode="auto">
                <a:xfrm>
                  <a:off x="240" y="3505"/>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90" name="Text Box 466"/>
                <p:cNvSpPr txBox="1">
                  <a:spLocks noChangeArrowheads="1"/>
                </p:cNvSpPr>
                <p:nvPr/>
              </p:nvSpPr>
              <p:spPr bwMode="auto">
                <a:xfrm>
                  <a:off x="384" y="302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91" name="Text Box 467"/>
                <p:cNvSpPr txBox="1">
                  <a:spLocks noChangeArrowheads="1"/>
                </p:cNvSpPr>
                <p:nvPr/>
              </p:nvSpPr>
              <p:spPr bwMode="auto">
                <a:xfrm>
                  <a:off x="624" y="321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92" name="Text Box 468"/>
                <p:cNvSpPr txBox="1">
                  <a:spLocks noChangeArrowheads="1"/>
                </p:cNvSpPr>
                <p:nvPr/>
              </p:nvSpPr>
              <p:spPr bwMode="auto">
                <a:xfrm>
                  <a:off x="1152" y="3312"/>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93" name="Text Box 469"/>
                <p:cNvSpPr txBox="1">
                  <a:spLocks noChangeArrowheads="1"/>
                </p:cNvSpPr>
                <p:nvPr/>
              </p:nvSpPr>
              <p:spPr bwMode="auto">
                <a:xfrm>
                  <a:off x="1200" y="292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94" name="Text Box 470"/>
                <p:cNvSpPr txBox="1">
                  <a:spLocks noChangeArrowheads="1"/>
                </p:cNvSpPr>
                <p:nvPr/>
              </p:nvSpPr>
              <p:spPr bwMode="auto">
                <a:xfrm>
                  <a:off x="1632" y="369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95" name="Text Box 471"/>
                <p:cNvSpPr txBox="1">
                  <a:spLocks noChangeArrowheads="1"/>
                </p:cNvSpPr>
                <p:nvPr/>
              </p:nvSpPr>
              <p:spPr bwMode="auto">
                <a:xfrm>
                  <a:off x="1440" y="3840"/>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96" name="Text Box 472"/>
                <p:cNvSpPr txBox="1">
                  <a:spLocks noChangeArrowheads="1"/>
                </p:cNvSpPr>
                <p:nvPr/>
              </p:nvSpPr>
              <p:spPr bwMode="auto">
                <a:xfrm>
                  <a:off x="1728" y="3407"/>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97" name="Text Box 473"/>
                <p:cNvSpPr txBox="1">
                  <a:spLocks noChangeArrowheads="1"/>
                </p:cNvSpPr>
                <p:nvPr/>
              </p:nvSpPr>
              <p:spPr bwMode="auto">
                <a:xfrm>
                  <a:off x="2352" y="374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98" name="Text Box 474"/>
                <p:cNvSpPr txBox="1">
                  <a:spLocks noChangeArrowheads="1"/>
                </p:cNvSpPr>
                <p:nvPr/>
              </p:nvSpPr>
              <p:spPr bwMode="auto">
                <a:xfrm>
                  <a:off x="2448" y="3505"/>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099" name="Text Box 475"/>
                <p:cNvSpPr txBox="1">
                  <a:spLocks noChangeArrowheads="1"/>
                </p:cNvSpPr>
                <p:nvPr/>
              </p:nvSpPr>
              <p:spPr bwMode="auto">
                <a:xfrm>
                  <a:off x="1584" y="302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100" name="Text Box 476"/>
                <p:cNvSpPr txBox="1">
                  <a:spLocks noChangeArrowheads="1"/>
                </p:cNvSpPr>
                <p:nvPr/>
              </p:nvSpPr>
              <p:spPr bwMode="auto">
                <a:xfrm>
                  <a:off x="2160" y="3120"/>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101" name="Text Box 477"/>
                <p:cNvSpPr txBox="1">
                  <a:spLocks noChangeArrowheads="1"/>
                </p:cNvSpPr>
                <p:nvPr/>
              </p:nvSpPr>
              <p:spPr bwMode="auto">
                <a:xfrm>
                  <a:off x="2496" y="2832"/>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grpSp>
          <p:grpSp>
            <p:nvGrpSpPr>
              <p:cNvPr id="17462" name="Group 478"/>
              <p:cNvGrpSpPr>
                <a:grpSpLocks/>
              </p:cNvGrpSpPr>
              <p:nvPr/>
            </p:nvGrpSpPr>
            <p:grpSpPr bwMode="auto">
              <a:xfrm>
                <a:off x="336" y="1968"/>
                <a:ext cx="5088" cy="1104"/>
                <a:chOff x="336" y="1968"/>
                <a:chExt cx="5088" cy="1104"/>
              </a:xfrm>
            </p:grpSpPr>
            <p:sp>
              <p:nvSpPr>
                <p:cNvPr id="17785" name="Freeform 479"/>
                <p:cNvSpPr>
                  <a:spLocks/>
                </p:cNvSpPr>
                <p:nvPr/>
              </p:nvSpPr>
              <p:spPr bwMode="auto">
                <a:xfrm flipH="1">
                  <a:off x="1440" y="2256"/>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86" name="Freeform 480"/>
                <p:cNvSpPr>
                  <a:spLocks/>
                </p:cNvSpPr>
                <p:nvPr/>
              </p:nvSpPr>
              <p:spPr bwMode="auto">
                <a:xfrm flipH="1">
                  <a:off x="1728" y="2256"/>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87" name="Freeform 481"/>
                <p:cNvSpPr>
                  <a:spLocks/>
                </p:cNvSpPr>
                <p:nvPr/>
              </p:nvSpPr>
              <p:spPr bwMode="auto">
                <a:xfrm>
                  <a:off x="1920" y="2256"/>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88" name="Freeform 482"/>
                <p:cNvSpPr>
                  <a:spLocks/>
                </p:cNvSpPr>
                <p:nvPr/>
              </p:nvSpPr>
              <p:spPr bwMode="auto">
                <a:xfrm>
                  <a:off x="2016" y="2256"/>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nvGrpSpPr>
                <p:cNvPr id="17503" name="Group 483"/>
                <p:cNvGrpSpPr>
                  <a:grpSpLocks/>
                </p:cNvGrpSpPr>
                <p:nvPr/>
              </p:nvGrpSpPr>
              <p:grpSpPr bwMode="auto">
                <a:xfrm>
                  <a:off x="3696" y="2256"/>
                  <a:ext cx="768" cy="816"/>
                  <a:chOff x="2352" y="2400"/>
                  <a:chExt cx="768" cy="720"/>
                </a:xfrm>
              </p:grpSpPr>
              <p:sp>
                <p:nvSpPr>
                  <p:cNvPr id="17805" name="Freeform 484"/>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806" name="Freeform 485"/>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807" name="Freeform 486"/>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808" name="Freeform 487"/>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679" name="Group 488"/>
                <p:cNvGrpSpPr>
                  <a:grpSpLocks/>
                </p:cNvGrpSpPr>
                <p:nvPr/>
              </p:nvGrpSpPr>
              <p:grpSpPr bwMode="auto">
                <a:xfrm>
                  <a:off x="4656" y="1968"/>
                  <a:ext cx="768" cy="1008"/>
                  <a:chOff x="2352" y="2400"/>
                  <a:chExt cx="768" cy="720"/>
                </a:xfrm>
              </p:grpSpPr>
              <p:sp>
                <p:nvSpPr>
                  <p:cNvPr id="17801" name="Freeform 489"/>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802" name="Freeform 490"/>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803" name="Freeform 491"/>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804" name="Freeform 492"/>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680" name="Group 493"/>
                <p:cNvGrpSpPr>
                  <a:grpSpLocks/>
                </p:cNvGrpSpPr>
                <p:nvPr/>
              </p:nvGrpSpPr>
              <p:grpSpPr bwMode="auto">
                <a:xfrm>
                  <a:off x="336" y="2064"/>
                  <a:ext cx="768" cy="864"/>
                  <a:chOff x="2352" y="2400"/>
                  <a:chExt cx="768" cy="720"/>
                </a:xfrm>
              </p:grpSpPr>
              <p:sp>
                <p:nvSpPr>
                  <p:cNvPr id="17797" name="Freeform 494"/>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98" name="Freeform 495"/>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99" name="Freeform 496"/>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800" name="Freeform 497"/>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681" name="Group 498"/>
                <p:cNvGrpSpPr>
                  <a:grpSpLocks/>
                </p:cNvGrpSpPr>
                <p:nvPr/>
              </p:nvGrpSpPr>
              <p:grpSpPr bwMode="auto">
                <a:xfrm>
                  <a:off x="2448" y="2496"/>
                  <a:ext cx="768" cy="528"/>
                  <a:chOff x="2352" y="2400"/>
                  <a:chExt cx="768" cy="720"/>
                </a:xfrm>
              </p:grpSpPr>
              <p:sp>
                <p:nvSpPr>
                  <p:cNvPr id="17793" name="Freeform 499"/>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94" name="Freeform 500"/>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95" name="Freeform 501"/>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96" name="Freeform 502"/>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grpSp>
        <p:grpSp>
          <p:nvGrpSpPr>
            <p:cNvPr id="26682" name="Group 503"/>
            <p:cNvGrpSpPr>
              <a:grpSpLocks/>
            </p:cNvGrpSpPr>
            <p:nvPr/>
          </p:nvGrpSpPr>
          <p:grpSpPr bwMode="auto">
            <a:xfrm>
              <a:off x="-204" y="2931"/>
              <a:ext cx="6341" cy="1505"/>
              <a:chOff x="-204" y="2931"/>
              <a:chExt cx="6341" cy="1505"/>
            </a:xfrm>
          </p:grpSpPr>
          <p:grpSp>
            <p:nvGrpSpPr>
              <p:cNvPr id="26683" name="Group 504"/>
              <p:cNvGrpSpPr>
                <a:grpSpLocks/>
              </p:cNvGrpSpPr>
              <p:nvPr/>
            </p:nvGrpSpPr>
            <p:grpSpPr bwMode="auto">
              <a:xfrm>
                <a:off x="113" y="2931"/>
                <a:ext cx="5304" cy="544"/>
                <a:chOff x="113" y="3158"/>
                <a:chExt cx="5304" cy="635"/>
              </a:xfrm>
            </p:grpSpPr>
            <p:grpSp>
              <p:nvGrpSpPr>
                <p:cNvPr id="26684" name="Group 505"/>
                <p:cNvGrpSpPr>
                  <a:grpSpLocks/>
                </p:cNvGrpSpPr>
                <p:nvPr/>
              </p:nvGrpSpPr>
              <p:grpSpPr bwMode="auto">
                <a:xfrm>
                  <a:off x="113" y="3158"/>
                  <a:ext cx="768" cy="544"/>
                  <a:chOff x="2352" y="2400"/>
                  <a:chExt cx="768" cy="720"/>
                </a:xfrm>
              </p:grpSpPr>
              <p:sp>
                <p:nvSpPr>
                  <p:cNvPr id="17779" name="Freeform 506"/>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80" name="Freeform 507"/>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81" name="Freeform 508"/>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82" name="Freeform 509"/>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685" name="Group 510"/>
                <p:cNvGrpSpPr>
                  <a:grpSpLocks/>
                </p:cNvGrpSpPr>
                <p:nvPr/>
              </p:nvGrpSpPr>
              <p:grpSpPr bwMode="auto">
                <a:xfrm>
                  <a:off x="3560" y="3249"/>
                  <a:ext cx="768" cy="544"/>
                  <a:chOff x="2352" y="2400"/>
                  <a:chExt cx="768" cy="720"/>
                </a:xfrm>
              </p:grpSpPr>
              <p:sp>
                <p:nvSpPr>
                  <p:cNvPr id="17775" name="Freeform 511"/>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76" name="Freeform 512"/>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77" name="Freeform 513"/>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78" name="Freeform 514"/>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686" name="Group 515"/>
                <p:cNvGrpSpPr>
                  <a:grpSpLocks/>
                </p:cNvGrpSpPr>
                <p:nvPr/>
              </p:nvGrpSpPr>
              <p:grpSpPr bwMode="auto">
                <a:xfrm>
                  <a:off x="4150" y="3203"/>
                  <a:ext cx="768" cy="544"/>
                  <a:chOff x="2352" y="2400"/>
                  <a:chExt cx="768" cy="720"/>
                </a:xfrm>
              </p:grpSpPr>
              <p:sp>
                <p:nvSpPr>
                  <p:cNvPr id="17771" name="Freeform 516"/>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72" name="Freeform 517"/>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73" name="Freeform 518"/>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74" name="Freeform 519"/>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687" name="Group 520"/>
                <p:cNvGrpSpPr>
                  <a:grpSpLocks/>
                </p:cNvGrpSpPr>
                <p:nvPr/>
              </p:nvGrpSpPr>
              <p:grpSpPr bwMode="auto">
                <a:xfrm>
                  <a:off x="4649" y="3158"/>
                  <a:ext cx="768" cy="544"/>
                  <a:chOff x="2352" y="2400"/>
                  <a:chExt cx="768" cy="720"/>
                </a:xfrm>
              </p:grpSpPr>
              <p:sp>
                <p:nvSpPr>
                  <p:cNvPr id="17767" name="Freeform 521"/>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68" name="Freeform 522"/>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69" name="Freeform 523"/>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70" name="Freeform 524"/>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7504" name="Group 525"/>
                <p:cNvGrpSpPr>
                  <a:grpSpLocks/>
                </p:cNvGrpSpPr>
                <p:nvPr/>
              </p:nvGrpSpPr>
              <p:grpSpPr bwMode="auto">
                <a:xfrm>
                  <a:off x="1338" y="3203"/>
                  <a:ext cx="768" cy="544"/>
                  <a:chOff x="2352" y="2400"/>
                  <a:chExt cx="768" cy="720"/>
                </a:xfrm>
              </p:grpSpPr>
              <p:sp>
                <p:nvSpPr>
                  <p:cNvPr id="17763" name="Freeform 526"/>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64" name="Freeform 527"/>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65" name="Freeform 528"/>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66" name="Freeform 529"/>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7509" name="Group 530"/>
                <p:cNvGrpSpPr>
                  <a:grpSpLocks/>
                </p:cNvGrpSpPr>
                <p:nvPr/>
              </p:nvGrpSpPr>
              <p:grpSpPr bwMode="auto">
                <a:xfrm>
                  <a:off x="1882" y="3158"/>
                  <a:ext cx="768" cy="544"/>
                  <a:chOff x="2352" y="2400"/>
                  <a:chExt cx="768" cy="720"/>
                </a:xfrm>
              </p:grpSpPr>
              <p:sp>
                <p:nvSpPr>
                  <p:cNvPr id="17759" name="Freeform 531"/>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60" name="Freeform 532"/>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61" name="Freeform 533"/>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62" name="Freeform 534"/>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7510" name="Group 535"/>
                <p:cNvGrpSpPr>
                  <a:grpSpLocks/>
                </p:cNvGrpSpPr>
                <p:nvPr/>
              </p:nvGrpSpPr>
              <p:grpSpPr bwMode="auto">
                <a:xfrm>
                  <a:off x="2472" y="3249"/>
                  <a:ext cx="768" cy="544"/>
                  <a:chOff x="2352" y="2400"/>
                  <a:chExt cx="768" cy="720"/>
                </a:xfrm>
              </p:grpSpPr>
              <p:sp>
                <p:nvSpPr>
                  <p:cNvPr id="17755" name="Freeform 536"/>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56" name="Freeform 537"/>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57" name="Freeform 538"/>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58" name="Freeform 539"/>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7511" name="Group 540"/>
                <p:cNvGrpSpPr>
                  <a:grpSpLocks/>
                </p:cNvGrpSpPr>
                <p:nvPr/>
              </p:nvGrpSpPr>
              <p:grpSpPr bwMode="auto">
                <a:xfrm>
                  <a:off x="3016" y="3203"/>
                  <a:ext cx="768" cy="544"/>
                  <a:chOff x="2352" y="2400"/>
                  <a:chExt cx="768" cy="720"/>
                </a:xfrm>
              </p:grpSpPr>
              <p:sp>
                <p:nvSpPr>
                  <p:cNvPr id="17751" name="Freeform 541"/>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52" name="Freeform 542"/>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53" name="Freeform 543"/>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54" name="Freeform 544"/>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7512" name="Group 545"/>
                <p:cNvGrpSpPr>
                  <a:grpSpLocks/>
                </p:cNvGrpSpPr>
                <p:nvPr/>
              </p:nvGrpSpPr>
              <p:grpSpPr bwMode="auto">
                <a:xfrm>
                  <a:off x="431" y="3249"/>
                  <a:ext cx="768" cy="544"/>
                  <a:chOff x="2352" y="2400"/>
                  <a:chExt cx="768" cy="720"/>
                </a:xfrm>
              </p:grpSpPr>
              <p:sp>
                <p:nvSpPr>
                  <p:cNvPr id="17747" name="Freeform 546"/>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48" name="Freeform 547"/>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49" name="Freeform 548"/>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50" name="Freeform 549"/>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7529" name="Group 550"/>
                <p:cNvGrpSpPr>
                  <a:grpSpLocks/>
                </p:cNvGrpSpPr>
                <p:nvPr/>
              </p:nvGrpSpPr>
              <p:grpSpPr bwMode="auto">
                <a:xfrm>
                  <a:off x="930" y="3203"/>
                  <a:ext cx="768" cy="544"/>
                  <a:chOff x="2352" y="2400"/>
                  <a:chExt cx="768" cy="720"/>
                </a:xfrm>
              </p:grpSpPr>
              <p:sp>
                <p:nvSpPr>
                  <p:cNvPr id="17743" name="Freeform 551"/>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44" name="Freeform 552"/>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45" name="Freeform 553"/>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746" name="Freeform 554"/>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grpSp>
            <p:nvGrpSpPr>
              <p:cNvPr id="17530" name="Group 555"/>
              <p:cNvGrpSpPr>
                <a:grpSpLocks/>
              </p:cNvGrpSpPr>
              <p:nvPr/>
            </p:nvGrpSpPr>
            <p:grpSpPr bwMode="auto">
              <a:xfrm>
                <a:off x="-204" y="3385"/>
                <a:ext cx="6341" cy="1051"/>
                <a:chOff x="240" y="2832"/>
                <a:chExt cx="5444" cy="1587"/>
              </a:xfrm>
            </p:grpSpPr>
            <p:sp>
              <p:nvSpPr>
                <p:cNvPr id="27180" name="Text Box 556"/>
                <p:cNvSpPr txBox="1">
                  <a:spLocks noChangeArrowheads="1"/>
                </p:cNvSpPr>
                <p:nvPr/>
              </p:nvSpPr>
              <p:spPr bwMode="auto">
                <a:xfrm>
                  <a:off x="3120" y="3744"/>
                  <a:ext cx="738"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181" name="Text Box 557"/>
                <p:cNvSpPr txBox="1">
                  <a:spLocks noChangeArrowheads="1"/>
                </p:cNvSpPr>
                <p:nvPr/>
              </p:nvSpPr>
              <p:spPr bwMode="auto">
                <a:xfrm>
                  <a:off x="2832" y="3936"/>
                  <a:ext cx="520" cy="435"/>
                </a:xfrm>
                <a:prstGeom prst="rect">
                  <a:avLst/>
                </a:prstGeom>
                <a:noFill/>
                <a:ln w="9525">
                  <a:noFill/>
                  <a:miter lim="800000"/>
                  <a:headEnd/>
                  <a:tailEnd/>
                </a:ln>
                <a:effectLst/>
              </p:spPr>
              <p:txBody>
                <a:bodyPr wrap="none">
                  <a:spAutoFit/>
                </a:bodyPr>
                <a:lstStyle/>
                <a:p>
                  <a:pPr eaLnBrk="0" hangingPunct="0">
                    <a:defRPr/>
                  </a:pPr>
                  <a:r>
                    <a:rPr lang="nl-NL" sz="2400">
                      <a:solidFill>
                        <a:srgbClr val="FFFF66"/>
                      </a:solidFill>
                      <a:effectLst>
                        <a:outerShdw blurRad="38100" dist="38100" dir="2700000" algn="tl">
                          <a:srgbClr val="C0C0C0"/>
                        </a:outerShdw>
                      </a:effectLst>
                      <a:latin typeface="Calibri" pitchFamily="34" charset="0"/>
                      <a:cs typeface="Calibri" pitchFamily="34" charset="0"/>
                    </a:rPr>
                    <a:t>Office</a:t>
                  </a:r>
                </a:p>
              </p:txBody>
            </p:sp>
            <p:sp>
              <p:nvSpPr>
                <p:cNvPr id="27182" name="Text Box 558"/>
                <p:cNvSpPr txBox="1">
                  <a:spLocks noChangeArrowheads="1"/>
                </p:cNvSpPr>
                <p:nvPr/>
              </p:nvSpPr>
              <p:spPr bwMode="auto">
                <a:xfrm>
                  <a:off x="2688" y="3647"/>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183" name="Text Box 559"/>
                <p:cNvSpPr txBox="1">
                  <a:spLocks noChangeArrowheads="1"/>
                </p:cNvSpPr>
                <p:nvPr/>
              </p:nvSpPr>
              <p:spPr bwMode="auto">
                <a:xfrm>
                  <a:off x="2832" y="3169"/>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184" name="Text Box 560"/>
                <p:cNvSpPr txBox="1">
                  <a:spLocks noChangeArrowheads="1"/>
                </p:cNvSpPr>
                <p:nvPr/>
              </p:nvSpPr>
              <p:spPr bwMode="auto">
                <a:xfrm>
                  <a:off x="3071" y="3359"/>
                  <a:ext cx="743"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7185" name="Text Box 561"/>
                <p:cNvSpPr txBox="1">
                  <a:spLocks noChangeArrowheads="1"/>
                </p:cNvSpPr>
                <p:nvPr/>
              </p:nvSpPr>
              <p:spPr bwMode="auto">
                <a:xfrm>
                  <a:off x="3599" y="3456"/>
                  <a:ext cx="448" cy="435"/>
                </a:xfrm>
                <a:prstGeom prst="rect">
                  <a:avLst/>
                </a:prstGeom>
                <a:noFill/>
                <a:ln w="9525">
                  <a:noFill/>
                  <a:miter lim="800000"/>
                  <a:headEnd/>
                  <a:tailEnd/>
                </a:ln>
                <a:effectLst/>
              </p:spPr>
              <p:txBody>
                <a:bodyPr wrap="none">
                  <a:spAutoFit/>
                </a:bodyPr>
                <a:lstStyle/>
                <a:p>
                  <a:pPr eaLnBrk="0" hangingPunct="0">
                    <a:defRPr/>
                  </a:pPr>
                  <a:r>
                    <a:rPr lang="nl-NL" sz="2400">
                      <a:solidFill>
                        <a:srgbClr val="0000FF"/>
                      </a:solidFill>
                      <a:effectLst>
                        <a:outerShdw blurRad="38100" dist="38100" dir="2700000" algn="tl">
                          <a:srgbClr val="C0C0C0"/>
                        </a:outerShdw>
                      </a:effectLst>
                      <a:latin typeface="Calibri" pitchFamily="34" charset="0"/>
                      <a:cs typeface="Calibri" pitchFamily="34" charset="0"/>
                    </a:rPr>
                    <a:t>Bank</a:t>
                  </a:r>
                  <a:endParaRPr lang="nl-NL" sz="2400">
                    <a:solidFill>
                      <a:srgbClr val="FFCCCC"/>
                    </a:solidFill>
                    <a:effectLst>
                      <a:outerShdw blurRad="38100" dist="38100" dir="2700000" algn="tl">
                        <a:srgbClr val="C0C0C0"/>
                      </a:outerShdw>
                    </a:effectLst>
                    <a:latin typeface="Calibri" pitchFamily="34" charset="0"/>
                    <a:cs typeface="Calibri" pitchFamily="34" charset="0"/>
                  </a:endParaRPr>
                </a:p>
              </p:txBody>
            </p:sp>
            <p:sp>
              <p:nvSpPr>
                <p:cNvPr id="27186" name="Text Box 562"/>
                <p:cNvSpPr txBox="1">
                  <a:spLocks noChangeArrowheads="1"/>
                </p:cNvSpPr>
                <p:nvPr/>
              </p:nvSpPr>
              <p:spPr bwMode="auto">
                <a:xfrm>
                  <a:off x="3648" y="3072"/>
                  <a:ext cx="952" cy="439"/>
                </a:xfrm>
                <a:prstGeom prst="rect">
                  <a:avLst/>
                </a:prstGeom>
                <a:noFill/>
                <a:ln w="9525">
                  <a:noFill/>
                  <a:miter lim="800000"/>
                  <a:headEnd/>
                  <a:tailEnd/>
                </a:ln>
                <a:effectLst/>
              </p:spPr>
              <p:txBody>
                <a:bodyPr wrap="none">
                  <a:spAutoFit/>
                </a:bodyPr>
                <a:lstStyle/>
                <a:p>
                  <a:pPr eaLnBrk="0" hangingPunct="0">
                    <a:defRPr/>
                  </a:pPr>
                  <a:r>
                    <a:rPr lang="nl-NL" sz="2400">
                      <a:solidFill>
                        <a:srgbClr val="33CCFF"/>
                      </a:solidFill>
                      <a:effectLst>
                        <a:outerShdw blurRad="38100" dist="38100" dir="2700000" algn="tl">
                          <a:srgbClr val="C0C0C0"/>
                        </a:outerShdw>
                      </a:effectLst>
                      <a:latin typeface="Calibri" pitchFamily="34" charset="0"/>
                      <a:cs typeface="Calibri" pitchFamily="34" charset="0"/>
                    </a:rPr>
                    <a:t>Government</a:t>
                  </a:r>
                </a:p>
              </p:txBody>
            </p:sp>
            <p:sp>
              <p:nvSpPr>
                <p:cNvPr id="27187" name="Text Box 563"/>
                <p:cNvSpPr txBox="1">
                  <a:spLocks noChangeArrowheads="1"/>
                </p:cNvSpPr>
                <p:nvPr/>
              </p:nvSpPr>
              <p:spPr bwMode="auto">
                <a:xfrm>
                  <a:off x="4080" y="3841"/>
                  <a:ext cx="555" cy="435"/>
                </a:xfrm>
                <a:prstGeom prst="rect">
                  <a:avLst/>
                </a:prstGeom>
                <a:noFill/>
                <a:ln w="9525">
                  <a:noFill/>
                  <a:miter lim="800000"/>
                  <a:headEnd/>
                  <a:tailEnd/>
                </a:ln>
                <a:effectLst/>
              </p:spPr>
              <p:txBody>
                <a:bodyPr wrap="none">
                  <a:spAutoFit/>
                </a:bodyPr>
                <a:lstStyle/>
                <a:p>
                  <a:pPr eaLnBrk="0" hangingPunct="0">
                    <a:defRPr/>
                  </a:pPr>
                  <a:r>
                    <a:rPr lang="nl-NL" sz="2400">
                      <a:solidFill>
                        <a:srgbClr val="99FF66"/>
                      </a:solidFill>
                      <a:effectLst>
                        <a:outerShdw blurRad="38100" dist="38100" dir="2700000" algn="tl">
                          <a:srgbClr val="C0C0C0"/>
                        </a:outerShdw>
                      </a:effectLst>
                      <a:latin typeface="Calibri" pitchFamily="34" charset="0"/>
                      <a:cs typeface="Calibri" pitchFamily="34" charset="0"/>
                    </a:rPr>
                    <a:t>School</a:t>
                  </a:r>
                </a:p>
              </p:txBody>
            </p:sp>
            <p:sp>
              <p:nvSpPr>
                <p:cNvPr id="27188" name="Text Box 564"/>
                <p:cNvSpPr txBox="1">
                  <a:spLocks noChangeArrowheads="1"/>
                </p:cNvSpPr>
                <p:nvPr/>
              </p:nvSpPr>
              <p:spPr bwMode="auto">
                <a:xfrm>
                  <a:off x="3888" y="3984"/>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189" name="Text Box 565"/>
                <p:cNvSpPr txBox="1">
                  <a:spLocks noChangeArrowheads="1"/>
                </p:cNvSpPr>
                <p:nvPr/>
              </p:nvSpPr>
              <p:spPr bwMode="auto">
                <a:xfrm>
                  <a:off x="4176" y="3552"/>
                  <a:ext cx="738"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190" name="Text Box 566"/>
                <p:cNvSpPr txBox="1">
                  <a:spLocks noChangeArrowheads="1"/>
                </p:cNvSpPr>
                <p:nvPr/>
              </p:nvSpPr>
              <p:spPr bwMode="auto">
                <a:xfrm>
                  <a:off x="4800" y="3887"/>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7191" name="Text Box 567"/>
                <p:cNvSpPr txBox="1">
                  <a:spLocks noChangeArrowheads="1"/>
                </p:cNvSpPr>
                <p:nvPr/>
              </p:nvSpPr>
              <p:spPr bwMode="auto">
                <a:xfrm>
                  <a:off x="4896" y="3646"/>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192" name="Text Box 568"/>
                <p:cNvSpPr txBox="1">
                  <a:spLocks noChangeArrowheads="1"/>
                </p:cNvSpPr>
                <p:nvPr/>
              </p:nvSpPr>
              <p:spPr bwMode="auto">
                <a:xfrm>
                  <a:off x="4032" y="3169"/>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7193" name="Text Box 569"/>
                <p:cNvSpPr txBox="1">
                  <a:spLocks noChangeArrowheads="1"/>
                </p:cNvSpPr>
                <p:nvPr/>
              </p:nvSpPr>
              <p:spPr bwMode="auto">
                <a:xfrm>
                  <a:off x="4607" y="3265"/>
                  <a:ext cx="738"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7194" name="Text Box 570"/>
                <p:cNvSpPr txBox="1">
                  <a:spLocks noChangeArrowheads="1"/>
                </p:cNvSpPr>
                <p:nvPr/>
              </p:nvSpPr>
              <p:spPr bwMode="auto">
                <a:xfrm>
                  <a:off x="4944" y="2975"/>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195" name="Text Box 571"/>
                <p:cNvSpPr txBox="1">
                  <a:spLocks noChangeArrowheads="1"/>
                </p:cNvSpPr>
                <p:nvPr/>
              </p:nvSpPr>
              <p:spPr bwMode="auto">
                <a:xfrm>
                  <a:off x="672" y="3598"/>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196" name="Text Box 572"/>
                <p:cNvSpPr txBox="1">
                  <a:spLocks noChangeArrowheads="1"/>
                </p:cNvSpPr>
                <p:nvPr/>
              </p:nvSpPr>
              <p:spPr bwMode="auto">
                <a:xfrm>
                  <a:off x="384" y="3792"/>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197" name="Text Box 573"/>
                <p:cNvSpPr txBox="1">
                  <a:spLocks noChangeArrowheads="1"/>
                </p:cNvSpPr>
                <p:nvPr/>
              </p:nvSpPr>
              <p:spPr bwMode="auto">
                <a:xfrm>
                  <a:off x="240" y="3505"/>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198" name="Text Box 574"/>
                <p:cNvSpPr txBox="1">
                  <a:spLocks noChangeArrowheads="1"/>
                </p:cNvSpPr>
                <p:nvPr/>
              </p:nvSpPr>
              <p:spPr bwMode="auto">
                <a:xfrm>
                  <a:off x="384" y="3024"/>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199" name="Text Box 575"/>
                <p:cNvSpPr txBox="1">
                  <a:spLocks noChangeArrowheads="1"/>
                </p:cNvSpPr>
                <p:nvPr/>
              </p:nvSpPr>
              <p:spPr bwMode="auto">
                <a:xfrm>
                  <a:off x="624" y="3216"/>
                  <a:ext cx="557" cy="435"/>
                </a:xfrm>
                <a:prstGeom prst="rect">
                  <a:avLst/>
                </a:prstGeom>
                <a:noFill/>
                <a:ln w="9525">
                  <a:noFill/>
                  <a:miter lim="800000"/>
                  <a:headEnd/>
                  <a:tailEnd/>
                </a:ln>
                <a:effectLst/>
              </p:spPr>
              <p:txBody>
                <a:bodyPr wrap="none">
                  <a:spAutoFit/>
                </a:bodyPr>
                <a:lstStyle/>
                <a:p>
                  <a:pPr eaLnBrk="0" hangingPunct="0">
                    <a:defRPr/>
                  </a:pPr>
                  <a:r>
                    <a:rPr lang="nl-NL" sz="2400">
                      <a:solidFill>
                        <a:srgbClr val="99FF66"/>
                      </a:solidFill>
                      <a:effectLst>
                        <a:outerShdw blurRad="38100" dist="38100" dir="2700000" algn="tl">
                          <a:srgbClr val="C0C0C0"/>
                        </a:outerShdw>
                      </a:effectLst>
                      <a:latin typeface="Calibri" pitchFamily="34" charset="0"/>
                      <a:cs typeface="Calibri" pitchFamily="34" charset="0"/>
                    </a:rPr>
                    <a:t>School</a:t>
                  </a:r>
                </a:p>
              </p:txBody>
            </p:sp>
            <p:sp>
              <p:nvSpPr>
                <p:cNvPr id="27200" name="Text Box 576"/>
                <p:cNvSpPr txBox="1">
                  <a:spLocks noChangeArrowheads="1"/>
                </p:cNvSpPr>
                <p:nvPr/>
              </p:nvSpPr>
              <p:spPr bwMode="auto">
                <a:xfrm>
                  <a:off x="1152" y="3314"/>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201" name="Text Box 577"/>
                <p:cNvSpPr txBox="1">
                  <a:spLocks noChangeArrowheads="1"/>
                </p:cNvSpPr>
                <p:nvPr/>
              </p:nvSpPr>
              <p:spPr bwMode="auto">
                <a:xfrm>
                  <a:off x="1200" y="2929"/>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7202" name="Text Box 578"/>
                <p:cNvSpPr txBox="1">
                  <a:spLocks noChangeArrowheads="1"/>
                </p:cNvSpPr>
                <p:nvPr/>
              </p:nvSpPr>
              <p:spPr bwMode="auto">
                <a:xfrm>
                  <a:off x="1632" y="3696"/>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203" name="Text Box 579"/>
                <p:cNvSpPr txBox="1">
                  <a:spLocks noChangeArrowheads="1"/>
                </p:cNvSpPr>
                <p:nvPr/>
              </p:nvSpPr>
              <p:spPr bwMode="auto">
                <a:xfrm>
                  <a:off x="1440" y="3841"/>
                  <a:ext cx="952" cy="439"/>
                </a:xfrm>
                <a:prstGeom prst="rect">
                  <a:avLst/>
                </a:prstGeom>
                <a:noFill/>
                <a:ln w="9525">
                  <a:noFill/>
                  <a:miter lim="800000"/>
                  <a:headEnd/>
                  <a:tailEnd/>
                </a:ln>
                <a:effectLst/>
              </p:spPr>
              <p:txBody>
                <a:bodyPr wrap="none">
                  <a:spAutoFit/>
                </a:bodyPr>
                <a:lstStyle/>
                <a:p>
                  <a:pPr eaLnBrk="0" hangingPunct="0">
                    <a:defRPr/>
                  </a:pPr>
                  <a:r>
                    <a:rPr lang="nl-NL" sz="2400">
                      <a:solidFill>
                        <a:srgbClr val="33CCFF"/>
                      </a:solidFill>
                      <a:effectLst>
                        <a:outerShdw blurRad="38100" dist="38100" dir="2700000" algn="tl">
                          <a:srgbClr val="C0C0C0"/>
                        </a:outerShdw>
                      </a:effectLst>
                      <a:latin typeface="Calibri" pitchFamily="34" charset="0"/>
                      <a:cs typeface="Calibri" pitchFamily="34" charset="0"/>
                    </a:rPr>
                    <a:t>Government</a:t>
                  </a:r>
                </a:p>
              </p:txBody>
            </p:sp>
            <p:sp>
              <p:nvSpPr>
                <p:cNvPr id="27204" name="Text Box 580"/>
                <p:cNvSpPr txBox="1">
                  <a:spLocks noChangeArrowheads="1"/>
                </p:cNvSpPr>
                <p:nvPr/>
              </p:nvSpPr>
              <p:spPr bwMode="auto">
                <a:xfrm>
                  <a:off x="1728" y="3407"/>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205" name="Text Box 581"/>
                <p:cNvSpPr txBox="1">
                  <a:spLocks noChangeArrowheads="1"/>
                </p:cNvSpPr>
                <p:nvPr/>
              </p:nvSpPr>
              <p:spPr bwMode="auto">
                <a:xfrm>
                  <a:off x="2352" y="3744"/>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206" name="Text Box 582"/>
                <p:cNvSpPr txBox="1">
                  <a:spLocks noChangeArrowheads="1"/>
                </p:cNvSpPr>
                <p:nvPr/>
              </p:nvSpPr>
              <p:spPr bwMode="auto">
                <a:xfrm>
                  <a:off x="2448" y="3505"/>
                  <a:ext cx="658" cy="435"/>
                </a:xfrm>
                <a:prstGeom prst="rect">
                  <a:avLst/>
                </a:prstGeom>
                <a:noFill/>
                <a:ln w="9525">
                  <a:noFill/>
                  <a:miter lim="800000"/>
                  <a:headEnd/>
                  <a:tailEnd/>
                </a:ln>
                <a:effectLst/>
              </p:spPr>
              <p:txBody>
                <a:bodyPr wrap="none">
                  <a:spAutoFit/>
                </a:bodyPr>
                <a:lstStyle/>
                <a:p>
                  <a:pPr eaLnBrk="0" hangingPunct="0">
                    <a:defRPr/>
                  </a:pPr>
                  <a:r>
                    <a:rPr lang="nl-NL" sz="2400">
                      <a:solidFill>
                        <a:srgbClr val="FF6699"/>
                      </a:solidFill>
                      <a:effectLst>
                        <a:outerShdw blurRad="38100" dist="38100" dir="2700000" algn="tl">
                          <a:srgbClr val="C0C0C0"/>
                        </a:outerShdw>
                      </a:effectLst>
                      <a:latin typeface="Calibri" pitchFamily="34" charset="0"/>
                      <a:cs typeface="Calibri" pitchFamily="34" charset="0"/>
                    </a:rPr>
                    <a:t>Hospital</a:t>
                  </a:r>
                </a:p>
              </p:txBody>
            </p:sp>
            <p:sp>
              <p:nvSpPr>
                <p:cNvPr id="27207" name="Text Box 583"/>
                <p:cNvSpPr txBox="1">
                  <a:spLocks noChangeArrowheads="1"/>
                </p:cNvSpPr>
                <p:nvPr/>
              </p:nvSpPr>
              <p:spPr bwMode="auto">
                <a:xfrm>
                  <a:off x="1584" y="3024"/>
                  <a:ext cx="520" cy="435"/>
                </a:xfrm>
                <a:prstGeom prst="rect">
                  <a:avLst/>
                </a:prstGeom>
                <a:noFill/>
                <a:ln w="9525">
                  <a:noFill/>
                  <a:miter lim="800000"/>
                  <a:headEnd/>
                  <a:tailEnd/>
                </a:ln>
                <a:effectLst/>
              </p:spPr>
              <p:txBody>
                <a:bodyPr wrap="none">
                  <a:spAutoFit/>
                </a:bodyPr>
                <a:lstStyle/>
                <a:p>
                  <a:pPr eaLnBrk="0" hangingPunct="0">
                    <a:defRPr/>
                  </a:pPr>
                  <a:r>
                    <a:rPr lang="nl-NL" sz="2400">
                      <a:solidFill>
                        <a:srgbClr val="FFFF66"/>
                      </a:solidFill>
                      <a:effectLst>
                        <a:outerShdw blurRad="38100" dist="38100" dir="2700000" algn="tl">
                          <a:srgbClr val="C0C0C0"/>
                        </a:outerShdw>
                      </a:effectLst>
                      <a:latin typeface="Calibri" pitchFamily="34" charset="0"/>
                      <a:cs typeface="Calibri" pitchFamily="34" charset="0"/>
                    </a:rPr>
                    <a:t>Office</a:t>
                  </a:r>
                </a:p>
              </p:txBody>
            </p:sp>
            <p:sp>
              <p:nvSpPr>
                <p:cNvPr id="27208" name="Text Box 584"/>
                <p:cNvSpPr txBox="1">
                  <a:spLocks noChangeArrowheads="1"/>
                </p:cNvSpPr>
                <p:nvPr/>
              </p:nvSpPr>
              <p:spPr bwMode="auto">
                <a:xfrm>
                  <a:off x="2160" y="3120"/>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7209" name="Text Box 585"/>
                <p:cNvSpPr txBox="1">
                  <a:spLocks noChangeArrowheads="1"/>
                </p:cNvSpPr>
                <p:nvPr/>
              </p:nvSpPr>
              <p:spPr bwMode="auto">
                <a:xfrm>
                  <a:off x="2496" y="2832"/>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grpSp>
        </p:grpSp>
      </p:grpSp>
      <p:grpSp>
        <p:nvGrpSpPr>
          <p:cNvPr id="17531" name="Group 586"/>
          <p:cNvGrpSpPr>
            <a:grpSpLocks/>
          </p:cNvGrpSpPr>
          <p:nvPr/>
        </p:nvGrpSpPr>
        <p:grpSpPr bwMode="auto">
          <a:xfrm>
            <a:off x="-107950" y="2120652"/>
            <a:ext cx="10066338" cy="5268912"/>
            <a:chOff x="-204" y="1117"/>
            <a:chExt cx="6341" cy="3319"/>
          </a:xfrm>
        </p:grpSpPr>
        <p:grpSp>
          <p:nvGrpSpPr>
            <p:cNvPr id="17532" name="Group 587"/>
            <p:cNvGrpSpPr>
              <a:grpSpLocks/>
            </p:cNvGrpSpPr>
            <p:nvPr/>
          </p:nvGrpSpPr>
          <p:grpSpPr bwMode="auto">
            <a:xfrm>
              <a:off x="113" y="1117"/>
              <a:ext cx="5440" cy="1926"/>
              <a:chOff x="240" y="1968"/>
              <a:chExt cx="5440" cy="2374"/>
            </a:xfrm>
          </p:grpSpPr>
          <p:grpSp>
            <p:nvGrpSpPr>
              <p:cNvPr id="17533" name="Group 588"/>
              <p:cNvGrpSpPr>
                <a:grpSpLocks/>
              </p:cNvGrpSpPr>
              <p:nvPr/>
            </p:nvGrpSpPr>
            <p:grpSpPr bwMode="auto">
              <a:xfrm>
                <a:off x="240" y="2832"/>
                <a:ext cx="5440" cy="1510"/>
                <a:chOff x="240" y="2832"/>
                <a:chExt cx="5440" cy="1510"/>
              </a:xfrm>
            </p:grpSpPr>
            <p:sp>
              <p:nvSpPr>
                <p:cNvPr id="27213" name="Text Box 589"/>
                <p:cNvSpPr txBox="1">
                  <a:spLocks noChangeArrowheads="1"/>
                </p:cNvSpPr>
                <p:nvPr/>
              </p:nvSpPr>
              <p:spPr bwMode="auto">
                <a:xfrm>
                  <a:off x="3120" y="374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14" name="Text Box 590"/>
                <p:cNvSpPr txBox="1">
                  <a:spLocks noChangeArrowheads="1"/>
                </p:cNvSpPr>
                <p:nvPr/>
              </p:nvSpPr>
              <p:spPr bwMode="auto">
                <a:xfrm>
                  <a:off x="2832" y="393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15" name="Text Box 591"/>
                <p:cNvSpPr txBox="1">
                  <a:spLocks noChangeArrowheads="1"/>
                </p:cNvSpPr>
                <p:nvPr/>
              </p:nvSpPr>
              <p:spPr bwMode="auto">
                <a:xfrm>
                  <a:off x="2688" y="364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16" name="Text Box 592"/>
                <p:cNvSpPr txBox="1">
                  <a:spLocks noChangeArrowheads="1"/>
                </p:cNvSpPr>
                <p:nvPr/>
              </p:nvSpPr>
              <p:spPr bwMode="auto">
                <a:xfrm>
                  <a:off x="2832" y="316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17" name="Text Box 593"/>
                <p:cNvSpPr txBox="1">
                  <a:spLocks noChangeArrowheads="1"/>
                </p:cNvSpPr>
                <p:nvPr/>
              </p:nvSpPr>
              <p:spPr bwMode="auto">
                <a:xfrm>
                  <a:off x="3072" y="3359"/>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18" name="Text Box 594"/>
                <p:cNvSpPr txBox="1">
                  <a:spLocks noChangeArrowheads="1"/>
                </p:cNvSpPr>
                <p:nvPr/>
              </p:nvSpPr>
              <p:spPr bwMode="auto">
                <a:xfrm>
                  <a:off x="3600" y="3455"/>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19" name="Text Box 595"/>
                <p:cNvSpPr txBox="1">
                  <a:spLocks noChangeArrowheads="1"/>
                </p:cNvSpPr>
                <p:nvPr/>
              </p:nvSpPr>
              <p:spPr bwMode="auto">
                <a:xfrm>
                  <a:off x="3648" y="3072"/>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20" name="Text Box 596"/>
                <p:cNvSpPr txBox="1">
                  <a:spLocks noChangeArrowheads="1"/>
                </p:cNvSpPr>
                <p:nvPr/>
              </p:nvSpPr>
              <p:spPr bwMode="auto">
                <a:xfrm>
                  <a:off x="4080" y="3840"/>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21" name="Text Box 597"/>
                <p:cNvSpPr txBox="1">
                  <a:spLocks noChangeArrowheads="1"/>
                </p:cNvSpPr>
                <p:nvPr/>
              </p:nvSpPr>
              <p:spPr bwMode="auto">
                <a:xfrm>
                  <a:off x="3888" y="398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22" name="Text Box 598"/>
                <p:cNvSpPr txBox="1">
                  <a:spLocks noChangeArrowheads="1"/>
                </p:cNvSpPr>
                <p:nvPr/>
              </p:nvSpPr>
              <p:spPr bwMode="auto">
                <a:xfrm>
                  <a:off x="4176" y="3553"/>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23" name="Text Box 599"/>
                <p:cNvSpPr txBox="1">
                  <a:spLocks noChangeArrowheads="1"/>
                </p:cNvSpPr>
                <p:nvPr/>
              </p:nvSpPr>
              <p:spPr bwMode="auto">
                <a:xfrm>
                  <a:off x="4800" y="388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24" name="Text Box 600"/>
                <p:cNvSpPr txBox="1">
                  <a:spLocks noChangeArrowheads="1"/>
                </p:cNvSpPr>
                <p:nvPr/>
              </p:nvSpPr>
              <p:spPr bwMode="auto">
                <a:xfrm>
                  <a:off x="4896" y="364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25" name="Text Box 601"/>
                <p:cNvSpPr txBox="1">
                  <a:spLocks noChangeArrowheads="1"/>
                </p:cNvSpPr>
                <p:nvPr/>
              </p:nvSpPr>
              <p:spPr bwMode="auto">
                <a:xfrm>
                  <a:off x="4032" y="316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26" name="Text Box 602"/>
                <p:cNvSpPr txBox="1">
                  <a:spLocks noChangeArrowheads="1"/>
                </p:cNvSpPr>
                <p:nvPr/>
              </p:nvSpPr>
              <p:spPr bwMode="auto">
                <a:xfrm>
                  <a:off x="4608" y="326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27" name="Text Box 603"/>
                <p:cNvSpPr txBox="1">
                  <a:spLocks noChangeArrowheads="1"/>
                </p:cNvSpPr>
                <p:nvPr/>
              </p:nvSpPr>
              <p:spPr bwMode="auto">
                <a:xfrm>
                  <a:off x="4944" y="297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28" name="Text Box 604"/>
                <p:cNvSpPr txBox="1">
                  <a:spLocks noChangeArrowheads="1"/>
                </p:cNvSpPr>
                <p:nvPr/>
              </p:nvSpPr>
              <p:spPr bwMode="auto">
                <a:xfrm>
                  <a:off x="672" y="359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29" name="Text Box 605"/>
                <p:cNvSpPr txBox="1">
                  <a:spLocks noChangeArrowheads="1"/>
                </p:cNvSpPr>
                <p:nvPr/>
              </p:nvSpPr>
              <p:spPr bwMode="auto">
                <a:xfrm>
                  <a:off x="384" y="3792"/>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30" name="Text Box 606"/>
                <p:cNvSpPr txBox="1">
                  <a:spLocks noChangeArrowheads="1"/>
                </p:cNvSpPr>
                <p:nvPr/>
              </p:nvSpPr>
              <p:spPr bwMode="auto">
                <a:xfrm>
                  <a:off x="240" y="3505"/>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31" name="Text Box 607"/>
                <p:cNvSpPr txBox="1">
                  <a:spLocks noChangeArrowheads="1"/>
                </p:cNvSpPr>
                <p:nvPr/>
              </p:nvSpPr>
              <p:spPr bwMode="auto">
                <a:xfrm>
                  <a:off x="384" y="302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32" name="Text Box 608"/>
                <p:cNvSpPr txBox="1">
                  <a:spLocks noChangeArrowheads="1"/>
                </p:cNvSpPr>
                <p:nvPr/>
              </p:nvSpPr>
              <p:spPr bwMode="auto">
                <a:xfrm>
                  <a:off x="624" y="321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33" name="Text Box 609"/>
                <p:cNvSpPr txBox="1">
                  <a:spLocks noChangeArrowheads="1"/>
                </p:cNvSpPr>
                <p:nvPr/>
              </p:nvSpPr>
              <p:spPr bwMode="auto">
                <a:xfrm>
                  <a:off x="1152" y="3312"/>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34" name="Text Box 610"/>
                <p:cNvSpPr txBox="1">
                  <a:spLocks noChangeArrowheads="1"/>
                </p:cNvSpPr>
                <p:nvPr/>
              </p:nvSpPr>
              <p:spPr bwMode="auto">
                <a:xfrm>
                  <a:off x="1200" y="292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35" name="Text Box 611"/>
                <p:cNvSpPr txBox="1">
                  <a:spLocks noChangeArrowheads="1"/>
                </p:cNvSpPr>
                <p:nvPr/>
              </p:nvSpPr>
              <p:spPr bwMode="auto">
                <a:xfrm>
                  <a:off x="1632" y="369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36" name="Text Box 612"/>
                <p:cNvSpPr txBox="1">
                  <a:spLocks noChangeArrowheads="1"/>
                </p:cNvSpPr>
                <p:nvPr/>
              </p:nvSpPr>
              <p:spPr bwMode="auto">
                <a:xfrm>
                  <a:off x="1440" y="3840"/>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37" name="Text Box 613"/>
                <p:cNvSpPr txBox="1">
                  <a:spLocks noChangeArrowheads="1"/>
                </p:cNvSpPr>
                <p:nvPr/>
              </p:nvSpPr>
              <p:spPr bwMode="auto">
                <a:xfrm>
                  <a:off x="1728" y="3407"/>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38" name="Text Box 614"/>
                <p:cNvSpPr txBox="1">
                  <a:spLocks noChangeArrowheads="1"/>
                </p:cNvSpPr>
                <p:nvPr/>
              </p:nvSpPr>
              <p:spPr bwMode="auto">
                <a:xfrm>
                  <a:off x="2352" y="374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39" name="Text Box 615"/>
                <p:cNvSpPr txBox="1">
                  <a:spLocks noChangeArrowheads="1"/>
                </p:cNvSpPr>
                <p:nvPr/>
              </p:nvSpPr>
              <p:spPr bwMode="auto">
                <a:xfrm>
                  <a:off x="2448" y="3505"/>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40" name="Text Box 616"/>
                <p:cNvSpPr txBox="1">
                  <a:spLocks noChangeArrowheads="1"/>
                </p:cNvSpPr>
                <p:nvPr/>
              </p:nvSpPr>
              <p:spPr bwMode="auto">
                <a:xfrm>
                  <a:off x="1584" y="302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41" name="Text Box 617"/>
                <p:cNvSpPr txBox="1">
                  <a:spLocks noChangeArrowheads="1"/>
                </p:cNvSpPr>
                <p:nvPr/>
              </p:nvSpPr>
              <p:spPr bwMode="auto">
                <a:xfrm>
                  <a:off x="2160" y="3120"/>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242" name="Text Box 618"/>
                <p:cNvSpPr txBox="1">
                  <a:spLocks noChangeArrowheads="1"/>
                </p:cNvSpPr>
                <p:nvPr/>
              </p:nvSpPr>
              <p:spPr bwMode="auto">
                <a:xfrm>
                  <a:off x="2496" y="2832"/>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grpSp>
          <p:grpSp>
            <p:nvGrpSpPr>
              <p:cNvPr id="17534" name="Group 619"/>
              <p:cNvGrpSpPr>
                <a:grpSpLocks/>
              </p:cNvGrpSpPr>
              <p:nvPr/>
            </p:nvGrpSpPr>
            <p:grpSpPr bwMode="auto">
              <a:xfrm>
                <a:off x="336" y="1968"/>
                <a:ext cx="5088" cy="1104"/>
                <a:chOff x="336" y="1968"/>
                <a:chExt cx="5088" cy="1104"/>
              </a:xfrm>
            </p:grpSpPr>
            <p:sp>
              <p:nvSpPr>
                <p:cNvPr id="17645" name="Freeform 620"/>
                <p:cNvSpPr>
                  <a:spLocks/>
                </p:cNvSpPr>
                <p:nvPr/>
              </p:nvSpPr>
              <p:spPr bwMode="auto">
                <a:xfrm flipH="1">
                  <a:off x="1440" y="2256"/>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46" name="Freeform 621"/>
                <p:cNvSpPr>
                  <a:spLocks/>
                </p:cNvSpPr>
                <p:nvPr/>
              </p:nvSpPr>
              <p:spPr bwMode="auto">
                <a:xfrm flipH="1">
                  <a:off x="1728" y="2256"/>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47" name="Freeform 622"/>
                <p:cNvSpPr>
                  <a:spLocks/>
                </p:cNvSpPr>
                <p:nvPr/>
              </p:nvSpPr>
              <p:spPr bwMode="auto">
                <a:xfrm>
                  <a:off x="1920" y="2256"/>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48" name="Freeform 623"/>
                <p:cNvSpPr>
                  <a:spLocks/>
                </p:cNvSpPr>
                <p:nvPr/>
              </p:nvSpPr>
              <p:spPr bwMode="auto">
                <a:xfrm>
                  <a:off x="2016" y="2256"/>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nvGrpSpPr>
                <p:cNvPr id="17535" name="Group 624"/>
                <p:cNvGrpSpPr>
                  <a:grpSpLocks/>
                </p:cNvGrpSpPr>
                <p:nvPr/>
              </p:nvGrpSpPr>
              <p:grpSpPr bwMode="auto">
                <a:xfrm>
                  <a:off x="3696" y="2256"/>
                  <a:ext cx="768" cy="816"/>
                  <a:chOff x="2352" y="2400"/>
                  <a:chExt cx="768" cy="720"/>
                </a:xfrm>
              </p:grpSpPr>
              <p:sp>
                <p:nvSpPr>
                  <p:cNvPr id="17665" name="Freeform 625"/>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66" name="Freeform 626"/>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67" name="Freeform 627"/>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68" name="Freeform 628"/>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752" name="Group 629"/>
                <p:cNvGrpSpPr>
                  <a:grpSpLocks/>
                </p:cNvGrpSpPr>
                <p:nvPr/>
              </p:nvGrpSpPr>
              <p:grpSpPr bwMode="auto">
                <a:xfrm>
                  <a:off x="4656" y="1968"/>
                  <a:ext cx="768" cy="1008"/>
                  <a:chOff x="2352" y="2400"/>
                  <a:chExt cx="768" cy="720"/>
                </a:xfrm>
              </p:grpSpPr>
              <p:sp>
                <p:nvSpPr>
                  <p:cNvPr id="17661" name="Freeform 630"/>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62" name="Freeform 631"/>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63" name="Freeform 632"/>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64" name="Freeform 633"/>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753" name="Group 634"/>
                <p:cNvGrpSpPr>
                  <a:grpSpLocks/>
                </p:cNvGrpSpPr>
                <p:nvPr/>
              </p:nvGrpSpPr>
              <p:grpSpPr bwMode="auto">
                <a:xfrm>
                  <a:off x="336" y="2064"/>
                  <a:ext cx="768" cy="864"/>
                  <a:chOff x="2352" y="2400"/>
                  <a:chExt cx="768" cy="720"/>
                </a:xfrm>
              </p:grpSpPr>
              <p:sp>
                <p:nvSpPr>
                  <p:cNvPr id="17657" name="Freeform 635"/>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58" name="Freeform 636"/>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59" name="Freeform 637"/>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60" name="Freeform 638"/>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754" name="Group 639"/>
                <p:cNvGrpSpPr>
                  <a:grpSpLocks/>
                </p:cNvGrpSpPr>
                <p:nvPr/>
              </p:nvGrpSpPr>
              <p:grpSpPr bwMode="auto">
                <a:xfrm>
                  <a:off x="2448" y="2496"/>
                  <a:ext cx="768" cy="528"/>
                  <a:chOff x="2352" y="2400"/>
                  <a:chExt cx="768" cy="720"/>
                </a:xfrm>
              </p:grpSpPr>
              <p:sp>
                <p:nvSpPr>
                  <p:cNvPr id="17653" name="Freeform 640"/>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54" name="Freeform 641"/>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55" name="Freeform 642"/>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56" name="Freeform 643"/>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grpSp>
        <p:grpSp>
          <p:nvGrpSpPr>
            <p:cNvPr id="26755" name="Group 644"/>
            <p:cNvGrpSpPr>
              <a:grpSpLocks/>
            </p:cNvGrpSpPr>
            <p:nvPr/>
          </p:nvGrpSpPr>
          <p:grpSpPr bwMode="auto">
            <a:xfrm>
              <a:off x="-204" y="2931"/>
              <a:ext cx="6341" cy="1505"/>
              <a:chOff x="-204" y="2931"/>
              <a:chExt cx="6341" cy="1505"/>
            </a:xfrm>
          </p:grpSpPr>
          <p:grpSp>
            <p:nvGrpSpPr>
              <p:cNvPr id="26756" name="Group 645"/>
              <p:cNvGrpSpPr>
                <a:grpSpLocks/>
              </p:cNvGrpSpPr>
              <p:nvPr/>
            </p:nvGrpSpPr>
            <p:grpSpPr bwMode="auto">
              <a:xfrm>
                <a:off x="113" y="2931"/>
                <a:ext cx="5304" cy="544"/>
                <a:chOff x="113" y="3158"/>
                <a:chExt cx="5304" cy="635"/>
              </a:xfrm>
            </p:grpSpPr>
            <p:grpSp>
              <p:nvGrpSpPr>
                <p:cNvPr id="17600" name="Group 646"/>
                <p:cNvGrpSpPr>
                  <a:grpSpLocks/>
                </p:cNvGrpSpPr>
                <p:nvPr/>
              </p:nvGrpSpPr>
              <p:grpSpPr bwMode="auto">
                <a:xfrm>
                  <a:off x="113" y="3158"/>
                  <a:ext cx="768" cy="544"/>
                  <a:chOff x="2352" y="2400"/>
                  <a:chExt cx="768" cy="720"/>
                </a:xfrm>
              </p:grpSpPr>
              <p:sp>
                <p:nvSpPr>
                  <p:cNvPr id="17639" name="Freeform 647"/>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40" name="Freeform 648"/>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41" name="Freeform 649"/>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42" name="Freeform 650"/>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7601" name="Group 651"/>
                <p:cNvGrpSpPr>
                  <a:grpSpLocks/>
                </p:cNvGrpSpPr>
                <p:nvPr/>
              </p:nvGrpSpPr>
              <p:grpSpPr bwMode="auto">
                <a:xfrm>
                  <a:off x="3560" y="3249"/>
                  <a:ext cx="768" cy="544"/>
                  <a:chOff x="2352" y="2400"/>
                  <a:chExt cx="768" cy="720"/>
                </a:xfrm>
              </p:grpSpPr>
              <p:sp>
                <p:nvSpPr>
                  <p:cNvPr id="17635" name="Freeform 652"/>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36" name="Freeform 653"/>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37" name="Freeform 654"/>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38" name="Freeform 655"/>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7602" name="Group 656"/>
                <p:cNvGrpSpPr>
                  <a:grpSpLocks/>
                </p:cNvGrpSpPr>
                <p:nvPr/>
              </p:nvGrpSpPr>
              <p:grpSpPr bwMode="auto">
                <a:xfrm>
                  <a:off x="4150" y="3203"/>
                  <a:ext cx="768" cy="544"/>
                  <a:chOff x="2352" y="2400"/>
                  <a:chExt cx="768" cy="720"/>
                </a:xfrm>
              </p:grpSpPr>
              <p:sp>
                <p:nvSpPr>
                  <p:cNvPr id="17631" name="Freeform 657"/>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32" name="Freeform 658"/>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33" name="Freeform 659"/>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34" name="Freeform 660"/>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787" name="Group 661"/>
                <p:cNvGrpSpPr>
                  <a:grpSpLocks/>
                </p:cNvGrpSpPr>
                <p:nvPr/>
              </p:nvGrpSpPr>
              <p:grpSpPr bwMode="auto">
                <a:xfrm>
                  <a:off x="4649" y="3158"/>
                  <a:ext cx="768" cy="544"/>
                  <a:chOff x="2352" y="2400"/>
                  <a:chExt cx="768" cy="720"/>
                </a:xfrm>
              </p:grpSpPr>
              <p:sp>
                <p:nvSpPr>
                  <p:cNvPr id="17627" name="Freeform 662"/>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28" name="Freeform 663"/>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29" name="Freeform 664"/>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30" name="Freeform 665"/>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788" name="Group 666"/>
                <p:cNvGrpSpPr>
                  <a:grpSpLocks/>
                </p:cNvGrpSpPr>
                <p:nvPr/>
              </p:nvGrpSpPr>
              <p:grpSpPr bwMode="auto">
                <a:xfrm>
                  <a:off x="1338" y="3203"/>
                  <a:ext cx="768" cy="544"/>
                  <a:chOff x="2352" y="2400"/>
                  <a:chExt cx="768" cy="720"/>
                </a:xfrm>
              </p:grpSpPr>
              <p:sp>
                <p:nvSpPr>
                  <p:cNvPr id="17623" name="Freeform 667"/>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24" name="Freeform 668"/>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25" name="Freeform 669"/>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26" name="Freeform 670"/>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789" name="Group 671"/>
                <p:cNvGrpSpPr>
                  <a:grpSpLocks/>
                </p:cNvGrpSpPr>
                <p:nvPr/>
              </p:nvGrpSpPr>
              <p:grpSpPr bwMode="auto">
                <a:xfrm>
                  <a:off x="1882" y="3158"/>
                  <a:ext cx="768" cy="544"/>
                  <a:chOff x="2352" y="2400"/>
                  <a:chExt cx="768" cy="720"/>
                </a:xfrm>
              </p:grpSpPr>
              <p:sp>
                <p:nvSpPr>
                  <p:cNvPr id="17619" name="Freeform 672"/>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20" name="Freeform 673"/>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21" name="Freeform 674"/>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22" name="Freeform 675"/>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7643" name="Group 676"/>
                <p:cNvGrpSpPr>
                  <a:grpSpLocks/>
                </p:cNvGrpSpPr>
                <p:nvPr/>
              </p:nvGrpSpPr>
              <p:grpSpPr bwMode="auto">
                <a:xfrm>
                  <a:off x="2472" y="3249"/>
                  <a:ext cx="768" cy="544"/>
                  <a:chOff x="2352" y="2400"/>
                  <a:chExt cx="768" cy="720"/>
                </a:xfrm>
              </p:grpSpPr>
              <p:sp>
                <p:nvSpPr>
                  <p:cNvPr id="17615" name="Freeform 677"/>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16" name="Freeform 678"/>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17" name="Freeform 679"/>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18" name="Freeform 680"/>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7644" name="Group 681"/>
                <p:cNvGrpSpPr>
                  <a:grpSpLocks/>
                </p:cNvGrpSpPr>
                <p:nvPr/>
              </p:nvGrpSpPr>
              <p:grpSpPr bwMode="auto">
                <a:xfrm>
                  <a:off x="3016" y="3203"/>
                  <a:ext cx="768" cy="544"/>
                  <a:chOff x="2352" y="2400"/>
                  <a:chExt cx="768" cy="720"/>
                </a:xfrm>
              </p:grpSpPr>
              <p:sp>
                <p:nvSpPr>
                  <p:cNvPr id="17611" name="Freeform 682"/>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12" name="Freeform 683"/>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13" name="Freeform 684"/>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14" name="Freeform 685"/>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7649" name="Group 686"/>
                <p:cNvGrpSpPr>
                  <a:grpSpLocks/>
                </p:cNvGrpSpPr>
                <p:nvPr/>
              </p:nvGrpSpPr>
              <p:grpSpPr bwMode="auto">
                <a:xfrm>
                  <a:off x="431" y="3249"/>
                  <a:ext cx="768" cy="544"/>
                  <a:chOff x="2352" y="2400"/>
                  <a:chExt cx="768" cy="720"/>
                </a:xfrm>
              </p:grpSpPr>
              <p:sp>
                <p:nvSpPr>
                  <p:cNvPr id="17607" name="Freeform 687"/>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08" name="Freeform 688"/>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09" name="Freeform 689"/>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10" name="Freeform 690"/>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17650" name="Group 691"/>
                <p:cNvGrpSpPr>
                  <a:grpSpLocks/>
                </p:cNvGrpSpPr>
                <p:nvPr/>
              </p:nvGrpSpPr>
              <p:grpSpPr bwMode="auto">
                <a:xfrm>
                  <a:off x="930" y="3203"/>
                  <a:ext cx="768" cy="544"/>
                  <a:chOff x="2352" y="2400"/>
                  <a:chExt cx="768" cy="720"/>
                </a:xfrm>
              </p:grpSpPr>
              <p:sp>
                <p:nvSpPr>
                  <p:cNvPr id="17603" name="Freeform 692"/>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04" name="Freeform 693"/>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05" name="Freeform 694"/>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606" name="Freeform 695"/>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grpSp>
            <p:nvGrpSpPr>
              <p:cNvPr id="17651" name="Group 696"/>
              <p:cNvGrpSpPr>
                <a:grpSpLocks/>
              </p:cNvGrpSpPr>
              <p:nvPr/>
            </p:nvGrpSpPr>
            <p:grpSpPr bwMode="auto">
              <a:xfrm>
                <a:off x="-204" y="3385"/>
                <a:ext cx="6341" cy="1051"/>
                <a:chOff x="240" y="2832"/>
                <a:chExt cx="5444" cy="1587"/>
              </a:xfrm>
            </p:grpSpPr>
            <p:sp>
              <p:nvSpPr>
                <p:cNvPr id="27321" name="Text Box 697"/>
                <p:cNvSpPr txBox="1">
                  <a:spLocks noChangeArrowheads="1"/>
                </p:cNvSpPr>
                <p:nvPr/>
              </p:nvSpPr>
              <p:spPr bwMode="auto">
                <a:xfrm>
                  <a:off x="3120" y="3744"/>
                  <a:ext cx="738"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322" name="Text Box 698"/>
                <p:cNvSpPr txBox="1">
                  <a:spLocks noChangeArrowheads="1"/>
                </p:cNvSpPr>
                <p:nvPr/>
              </p:nvSpPr>
              <p:spPr bwMode="auto">
                <a:xfrm>
                  <a:off x="2832" y="3936"/>
                  <a:ext cx="520" cy="435"/>
                </a:xfrm>
                <a:prstGeom prst="rect">
                  <a:avLst/>
                </a:prstGeom>
                <a:noFill/>
                <a:ln w="9525">
                  <a:noFill/>
                  <a:miter lim="800000"/>
                  <a:headEnd/>
                  <a:tailEnd/>
                </a:ln>
                <a:effectLst/>
              </p:spPr>
              <p:txBody>
                <a:bodyPr wrap="none">
                  <a:spAutoFit/>
                </a:bodyPr>
                <a:lstStyle/>
                <a:p>
                  <a:pPr eaLnBrk="0" hangingPunct="0">
                    <a:defRPr/>
                  </a:pPr>
                  <a:r>
                    <a:rPr lang="nl-NL" sz="2400">
                      <a:solidFill>
                        <a:srgbClr val="FFFF66"/>
                      </a:solidFill>
                      <a:effectLst>
                        <a:outerShdw blurRad="38100" dist="38100" dir="2700000" algn="tl">
                          <a:srgbClr val="C0C0C0"/>
                        </a:outerShdw>
                      </a:effectLst>
                      <a:latin typeface="Calibri" pitchFamily="34" charset="0"/>
                      <a:cs typeface="Calibri" pitchFamily="34" charset="0"/>
                    </a:rPr>
                    <a:t>Office</a:t>
                  </a:r>
                </a:p>
              </p:txBody>
            </p:sp>
            <p:sp>
              <p:nvSpPr>
                <p:cNvPr id="27323" name="Text Box 699"/>
                <p:cNvSpPr txBox="1">
                  <a:spLocks noChangeArrowheads="1"/>
                </p:cNvSpPr>
                <p:nvPr/>
              </p:nvSpPr>
              <p:spPr bwMode="auto">
                <a:xfrm>
                  <a:off x="2688" y="3647"/>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324" name="Text Box 700"/>
                <p:cNvSpPr txBox="1">
                  <a:spLocks noChangeArrowheads="1"/>
                </p:cNvSpPr>
                <p:nvPr/>
              </p:nvSpPr>
              <p:spPr bwMode="auto">
                <a:xfrm>
                  <a:off x="2832" y="3169"/>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325" name="Text Box 701"/>
                <p:cNvSpPr txBox="1">
                  <a:spLocks noChangeArrowheads="1"/>
                </p:cNvSpPr>
                <p:nvPr/>
              </p:nvSpPr>
              <p:spPr bwMode="auto">
                <a:xfrm>
                  <a:off x="3071" y="3359"/>
                  <a:ext cx="743"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7326" name="Text Box 702"/>
                <p:cNvSpPr txBox="1">
                  <a:spLocks noChangeArrowheads="1"/>
                </p:cNvSpPr>
                <p:nvPr/>
              </p:nvSpPr>
              <p:spPr bwMode="auto">
                <a:xfrm>
                  <a:off x="3599" y="3456"/>
                  <a:ext cx="448" cy="435"/>
                </a:xfrm>
                <a:prstGeom prst="rect">
                  <a:avLst/>
                </a:prstGeom>
                <a:noFill/>
                <a:ln w="9525">
                  <a:noFill/>
                  <a:miter lim="800000"/>
                  <a:headEnd/>
                  <a:tailEnd/>
                </a:ln>
                <a:effectLst/>
              </p:spPr>
              <p:txBody>
                <a:bodyPr wrap="none">
                  <a:spAutoFit/>
                </a:bodyPr>
                <a:lstStyle/>
                <a:p>
                  <a:pPr eaLnBrk="0" hangingPunct="0">
                    <a:defRPr/>
                  </a:pPr>
                  <a:r>
                    <a:rPr lang="nl-NL" sz="2400">
                      <a:solidFill>
                        <a:srgbClr val="0000FF"/>
                      </a:solidFill>
                      <a:effectLst>
                        <a:outerShdw blurRad="38100" dist="38100" dir="2700000" algn="tl">
                          <a:srgbClr val="C0C0C0"/>
                        </a:outerShdw>
                      </a:effectLst>
                      <a:latin typeface="Calibri" pitchFamily="34" charset="0"/>
                      <a:cs typeface="Calibri" pitchFamily="34" charset="0"/>
                    </a:rPr>
                    <a:t>Bank</a:t>
                  </a:r>
                  <a:endParaRPr lang="nl-NL" sz="2400">
                    <a:solidFill>
                      <a:srgbClr val="FFCCCC"/>
                    </a:solidFill>
                    <a:effectLst>
                      <a:outerShdw blurRad="38100" dist="38100" dir="2700000" algn="tl">
                        <a:srgbClr val="C0C0C0"/>
                      </a:outerShdw>
                    </a:effectLst>
                    <a:latin typeface="Calibri" pitchFamily="34" charset="0"/>
                    <a:cs typeface="Calibri" pitchFamily="34" charset="0"/>
                  </a:endParaRPr>
                </a:p>
              </p:txBody>
            </p:sp>
            <p:sp>
              <p:nvSpPr>
                <p:cNvPr id="27327" name="Text Box 703"/>
                <p:cNvSpPr txBox="1">
                  <a:spLocks noChangeArrowheads="1"/>
                </p:cNvSpPr>
                <p:nvPr/>
              </p:nvSpPr>
              <p:spPr bwMode="auto">
                <a:xfrm>
                  <a:off x="3648" y="3072"/>
                  <a:ext cx="952" cy="439"/>
                </a:xfrm>
                <a:prstGeom prst="rect">
                  <a:avLst/>
                </a:prstGeom>
                <a:noFill/>
                <a:ln w="9525">
                  <a:noFill/>
                  <a:miter lim="800000"/>
                  <a:headEnd/>
                  <a:tailEnd/>
                </a:ln>
                <a:effectLst/>
              </p:spPr>
              <p:txBody>
                <a:bodyPr wrap="none">
                  <a:spAutoFit/>
                </a:bodyPr>
                <a:lstStyle/>
                <a:p>
                  <a:pPr eaLnBrk="0" hangingPunct="0">
                    <a:defRPr/>
                  </a:pPr>
                  <a:r>
                    <a:rPr lang="nl-NL" sz="2400">
                      <a:solidFill>
                        <a:srgbClr val="33CCFF"/>
                      </a:solidFill>
                      <a:effectLst>
                        <a:outerShdw blurRad="38100" dist="38100" dir="2700000" algn="tl">
                          <a:srgbClr val="C0C0C0"/>
                        </a:outerShdw>
                      </a:effectLst>
                      <a:latin typeface="Calibri" pitchFamily="34" charset="0"/>
                      <a:cs typeface="Calibri" pitchFamily="34" charset="0"/>
                    </a:rPr>
                    <a:t>Government</a:t>
                  </a:r>
                </a:p>
              </p:txBody>
            </p:sp>
            <p:sp>
              <p:nvSpPr>
                <p:cNvPr id="27328" name="Text Box 704"/>
                <p:cNvSpPr txBox="1">
                  <a:spLocks noChangeArrowheads="1"/>
                </p:cNvSpPr>
                <p:nvPr/>
              </p:nvSpPr>
              <p:spPr bwMode="auto">
                <a:xfrm>
                  <a:off x="4080" y="3841"/>
                  <a:ext cx="555" cy="435"/>
                </a:xfrm>
                <a:prstGeom prst="rect">
                  <a:avLst/>
                </a:prstGeom>
                <a:noFill/>
                <a:ln w="9525">
                  <a:noFill/>
                  <a:miter lim="800000"/>
                  <a:headEnd/>
                  <a:tailEnd/>
                </a:ln>
                <a:effectLst/>
              </p:spPr>
              <p:txBody>
                <a:bodyPr wrap="none">
                  <a:spAutoFit/>
                </a:bodyPr>
                <a:lstStyle/>
                <a:p>
                  <a:pPr eaLnBrk="0" hangingPunct="0">
                    <a:defRPr/>
                  </a:pPr>
                  <a:r>
                    <a:rPr lang="nl-NL" sz="2400">
                      <a:solidFill>
                        <a:srgbClr val="99FF66"/>
                      </a:solidFill>
                      <a:effectLst>
                        <a:outerShdw blurRad="38100" dist="38100" dir="2700000" algn="tl">
                          <a:srgbClr val="C0C0C0"/>
                        </a:outerShdw>
                      </a:effectLst>
                      <a:latin typeface="Calibri" pitchFamily="34" charset="0"/>
                      <a:cs typeface="Calibri" pitchFamily="34" charset="0"/>
                    </a:rPr>
                    <a:t>School</a:t>
                  </a:r>
                </a:p>
              </p:txBody>
            </p:sp>
            <p:sp>
              <p:nvSpPr>
                <p:cNvPr id="27329" name="Text Box 705"/>
                <p:cNvSpPr txBox="1">
                  <a:spLocks noChangeArrowheads="1"/>
                </p:cNvSpPr>
                <p:nvPr/>
              </p:nvSpPr>
              <p:spPr bwMode="auto">
                <a:xfrm>
                  <a:off x="3888" y="3984"/>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330" name="Text Box 706"/>
                <p:cNvSpPr txBox="1">
                  <a:spLocks noChangeArrowheads="1"/>
                </p:cNvSpPr>
                <p:nvPr/>
              </p:nvSpPr>
              <p:spPr bwMode="auto">
                <a:xfrm>
                  <a:off x="4176" y="3552"/>
                  <a:ext cx="738"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331" name="Text Box 707"/>
                <p:cNvSpPr txBox="1">
                  <a:spLocks noChangeArrowheads="1"/>
                </p:cNvSpPr>
                <p:nvPr/>
              </p:nvSpPr>
              <p:spPr bwMode="auto">
                <a:xfrm>
                  <a:off x="4800" y="3887"/>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7332" name="Text Box 708"/>
                <p:cNvSpPr txBox="1">
                  <a:spLocks noChangeArrowheads="1"/>
                </p:cNvSpPr>
                <p:nvPr/>
              </p:nvSpPr>
              <p:spPr bwMode="auto">
                <a:xfrm>
                  <a:off x="4896" y="3646"/>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333" name="Text Box 709"/>
                <p:cNvSpPr txBox="1">
                  <a:spLocks noChangeArrowheads="1"/>
                </p:cNvSpPr>
                <p:nvPr/>
              </p:nvSpPr>
              <p:spPr bwMode="auto">
                <a:xfrm>
                  <a:off x="4032" y="3169"/>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7334" name="Text Box 710"/>
                <p:cNvSpPr txBox="1">
                  <a:spLocks noChangeArrowheads="1"/>
                </p:cNvSpPr>
                <p:nvPr/>
              </p:nvSpPr>
              <p:spPr bwMode="auto">
                <a:xfrm>
                  <a:off x="4607" y="3265"/>
                  <a:ext cx="738"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7335" name="Text Box 711"/>
                <p:cNvSpPr txBox="1">
                  <a:spLocks noChangeArrowheads="1"/>
                </p:cNvSpPr>
                <p:nvPr/>
              </p:nvSpPr>
              <p:spPr bwMode="auto">
                <a:xfrm>
                  <a:off x="4944" y="2975"/>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336" name="Text Box 712"/>
                <p:cNvSpPr txBox="1">
                  <a:spLocks noChangeArrowheads="1"/>
                </p:cNvSpPr>
                <p:nvPr/>
              </p:nvSpPr>
              <p:spPr bwMode="auto">
                <a:xfrm>
                  <a:off x="672" y="3598"/>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337" name="Text Box 713"/>
                <p:cNvSpPr txBox="1">
                  <a:spLocks noChangeArrowheads="1"/>
                </p:cNvSpPr>
                <p:nvPr/>
              </p:nvSpPr>
              <p:spPr bwMode="auto">
                <a:xfrm>
                  <a:off x="384" y="3792"/>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338" name="Text Box 714"/>
                <p:cNvSpPr txBox="1">
                  <a:spLocks noChangeArrowheads="1"/>
                </p:cNvSpPr>
                <p:nvPr/>
              </p:nvSpPr>
              <p:spPr bwMode="auto">
                <a:xfrm>
                  <a:off x="240" y="3505"/>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339" name="Text Box 715"/>
                <p:cNvSpPr txBox="1">
                  <a:spLocks noChangeArrowheads="1"/>
                </p:cNvSpPr>
                <p:nvPr/>
              </p:nvSpPr>
              <p:spPr bwMode="auto">
                <a:xfrm>
                  <a:off x="384" y="3024"/>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340" name="Text Box 716"/>
                <p:cNvSpPr txBox="1">
                  <a:spLocks noChangeArrowheads="1"/>
                </p:cNvSpPr>
                <p:nvPr/>
              </p:nvSpPr>
              <p:spPr bwMode="auto">
                <a:xfrm>
                  <a:off x="624" y="3216"/>
                  <a:ext cx="557" cy="435"/>
                </a:xfrm>
                <a:prstGeom prst="rect">
                  <a:avLst/>
                </a:prstGeom>
                <a:noFill/>
                <a:ln w="9525">
                  <a:noFill/>
                  <a:miter lim="800000"/>
                  <a:headEnd/>
                  <a:tailEnd/>
                </a:ln>
                <a:effectLst/>
              </p:spPr>
              <p:txBody>
                <a:bodyPr wrap="none">
                  <a:spAutoFit/>
                </a:bodyPr>
                <a:lstStyle/>
                <a:p>
                  <a:pPr eaLnBrk="0" hangingPunct="0">
                    <a:defRPr/>
                  </a:pPr>
                  <a:r>
                    <a:rPr lang="nl-NL" sz="2400">
                      <a:solidFill>
                        <a:srgbClr val="99FF66"/>
                      </a:solidFill>
                      <a:effectLst>
                        <a:outerShdw blurRad="38100" dist="38100" dir="2700000" algn="tl">
                          <a:srgbClr val="C0C0C0"/>
                        </a:outerShdw>
                      </a:effectLst>
                      <a:latin typeface="Calibri" pitchFamily="34" charset="0"/>
                      <a:cs typeface="Calibri" pitchFamily="34" charset="0"/>
                    </a:rPr>
                    <a:t>School</a:t>
                  </a:r>
                </a:p>
              </p:txBody>
            </p:sp>
            <p:sp>
              <p:nvSpPr>
                <p:cNvPr id="27341" name="Text Box 717"/>
                <p:cNvSpPr txBox="1">
                  <a:spLocks noChangeArrowheads="1"/>
                </p:cNvSpPr>
                <p:nvPr/>
              </p:nvSpPr>
              <p:spPr bwMode="auto">
                <a:xfrm>
                  <a:off x="1152" y="3314"/>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342" name="Text Box 718"/>
                <p:cNvSpPr txBox="1">
                  <a:spLocks noChangeArrowheads="1"/>
                </p:cNvSpPr>
                <p:nvPr/>
              </p:nvSpPr>
              <p:spPr bwMode="auto">
                <a:xfrm>
                  <a:off x="1200" y="2929"/>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7343" name="Text Box 719"/>
                <p:cNvSpPr txBox="1">
                  <a:spLocks noChangeArrowheads="1"/>
                </p:cNvSpPr>
                <p:nvPr/>
              </p:nvSpPr>
              <p:spPr bwMode="auto">
                <a:xfrm>
                  <a:off x="1632" y="3696"/>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344" name="Text Box 720"/>
                <p:cNvSpPr txBox="1">
                  <a:spLocks noChangeArrowheads="1"/>
                </p:cNvSpPr>
                <p:nvPr/>
              </p:nvSpPr>
              <p:spPr bwMode="auto">
                <a:xfrm>
                  <a:off x="1440" y="3841"/>
                  <a:ext cx="952" cy="439"/>
                </a:xfrm>
                <a:prstGeom prst="rect">
                  <a:avLst/>
                </a:prstGeom>
                <a:noFill/>
                <a:ln w="9525">
                  <a:noFill/>
                  <a:miter lim="800000"/>
                  <a:headEnd/>
                  <a:tailEnd/>
                </a:ln>
                <a:effectLst/>
              </p:spPr>
              <p:txBody>
                <a:bodyPr wrap="none">
                  <a:spAutoFit/>
                </a:bodyPr>
                <a:lstStyle/>
                <a:p>
                  <a:pPr eaLnBrk="0" hangingPunct="0">
                    <a:defRPr/>
                  </a:pPr>
                  <a:r>
                    <a:rPr lang="nl-NL" sz="2400">
                      <a:solidFill>
                        <a:srgbClr val="33CCFF"/>
                      </a:solidFill>
                      <a:effectLst>
                        <a:outerShdw blurRad="38100" dist="38100" dir="2700000" algn="tl">
                          <a:srgbClr val="C0C0C0"/>
                        </a:outerShdw>
                      </a:effectLst>
                      <a:latin typeface="Calibri" pitchFamily="34" charset="0"/>
                      <a:cs typeface="Calibri" pitchFamily="34" charset="0"/>
                    </a:rPr>
                    <a:t>Government</a:t>
                  </a:r>
                </a:p>
              </p:txBody>
            </p:sp>
            <p:sp>
              <p:nvSpPr>
                <p:cNvPr id="27345" name="Text Box 721"/>
                <p:cNvSpPr txBox="1">
                  <a:spLocks noChangeArrowheads="1"/>
                </p:cNvSpPr>
                <p:nvPr/>
              </p:nvSpPr>
              <p:spPr bwMode="auto">
                <a:xfrm>
                  <a:off x="1728" y="3407"/>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346" name="Text Box 722"/>
                <p:cNvSpPr txBox="1">
                  <a:spLocks noChangeArrowheads="1"/>
                </p:cNvSpPr>
                <p:nvPr/>
              </p:nvSpPr>
              <p:spPr bwMode="auto">
                <a:xfrm>
                  <a:off x="2352" y="3744"/>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347" name="Text Box 723"/>
                <p:cNvSpPr txBox="1">
                  <a:spLocks noChangeArrowheads="1"/>
                </p:cNvSpPr>
                <p:nvPr/>
              </p:nvSpPr>
              <p:spPr bwMode="auto">
                <a:xfrm>
                  <a:off x="2448" y="3505"/>
                  <a:ext cx="658" cy="435"/>
                </a:xfrm>
                <a:prstGeom prst="rect">
                  <a:avLst/>
                </a:prstGeom>
                <a:noFill/>
                <a:ln w="9525">
                  <a:noFill/>
                  <a:miter lim="800000"/>
                  <a:headEnd/>
                  <a:tailEnd/>
                </a:ln>
                <a:effectLst/>
              </p:spPr>
              <p:txBody>
                <a:bodyPr wrap="none">
                  <a:spAutoFit/>
                </a:bodyPr>
                <a:lstStyle/>
                <a:p>
                  <a:pPr eaLnBrk="0" hangingPunct="0">
                    <a:defRPr/>
                  </a:pPr>
                  <a:r>
                    <a:rPr lang="nl-NL" sz="2400">
                      <a:solidFill>
                        <a:srgbClr val="FF6699"/>
                      </a:solidFill>
                      <a:effectLst>
                        <a:outerShdw blurRad="38100" dist="38100" dir="2700000" algn="tl">
                          <a:srgbClr val="C0C0C0"/>
                        </a:outerShdw>
                      </a:effectLst>
                      <a:latin typeface="Calibri" pitchFamily="34" charset="0"/>
                      <a:cs typeface="Calibri" pitchFamily="34" charset="0"/>
                    </a:rPr>
                    <a:t>Hospital</a:t>
                  </a:r>
                </a:p>
              </p:txBody>
            </p:sp>
            <p:sp>
              <p:nvSpPr>
                <p:cNvPr id="27348" name="Text Box 724"/>
                <p:cNvSpPr txBox="1">
                  <a:spLocks noChangeArrowheads="1"/>
                </p:cNvSpPr>
                <p:nvPr/>
              </p:nvSpPr>
              <p:spPr bwMode="auto">
                <a:xfrm>
                  <a:off x="1584" y="3024"/>
                  <a:ext cx="520" cy="435"/>
                </a:xfrm>
                <a:prstGeom prst="rect">
                  <a:avLst/>
                </a:prstGeom>
                <a:noFill/>
                <a:ln w="9525">
                  <a:noFill/>
                  <a:miter lim="800000"/>
                  <a:headEnd/>
                  <a:tailEnd/>
                </a:ln>
                <a:effectLst/>
              </p:spPr>
              <p:txBody>
                <a:bodyPr wrap="none">
                  <a:spAutoFit/>
                </a:bodyPr>
                <a:lstStyle/>
                <a:p>
                  <a:pPr eaLnBrk="0" hangingPunct="0">
                    <a:defRPr/>
                  </a:pPr>
                  <a:r>
                    <a:rPr lang="nl-NL" sz="2400">
                      <a:solidFill>
                        <a:srgbClr val="FFFF66"/>
                      </a:solidFill>
                      <a:effectLst>
                        <a:outerShdw blurRad="38100" dist="38100" dir="2700000" algn="tl">
                          <a:srgbClr val="C0C0C0"/>
                        </a:outerShdw>
                      </a:effectLst>
                      <a:latin typeface="Calibri" pitchFamily="34" charset="0"/>
                      <a:cs typeface="Calibri" pitchFamily="34" charset="0"/>
                    </a:rPr>
                    <a:t>Office</a:t>
                  </a:r>
                </a:p>
              </p:txBody>
            </p:sp>
            <p:sp>
              <p:nvSpPr>
                <p:cNvPr id="27349" name="Text Box 725"/>
                <p:cNvSpPr txBox="1">
                  <a:spLocks noChangeArrowheads="1"/>
                </p:cNvSpPr>
                <p:nvPr/>
              </p:nvSpPr>
              <p:spPr bwMode="auto">
                <a:xfrm>
                  <a:off x="2160" y="3120"/>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7350" name="Text Box 726"/>
                <p:cNvSpPr txBox="1">
                  <a:spLocks noChangeArrowheads="1"/>
                </p:cNvSpPr>
                <p:nvPr/>
              </p:nvSpPr>
              <p:spPr bwMode="auto">
                <a:xfrm>
                  <a:off x="2496" y="2832"/>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grpSp>
        </p:grpSp>
      </p:grpSp>
      <p:grpSp>
        <p:nvGrpSpPr>
          <p:cNvPr id="17652" name="Group 727"/>
          <p:cNvGrpSpPr>
            <a:grpSpLocks/>
          </p:cNvGrpSpPr>
          <p:nvPr/>
        </p:nvGrpSpPr>
        <p:grpSpPr bwMode="auto">
          <a:xfrm>
            <a:off x="107950" y="2336552"/>
            <a:ext cx="10066338" cy="5268912"/>
            <a:chOff x="-204" y="1117"/>
            <a:chExt cx="6341" cy="3319"/>
          </a:xfrm>
        </p:grpSpPr>
        <p:grpSp>
          <p:nvGrpSpPr>
            <p:cNvPr id="26820" name="Group 728"/>
            <p:cNvGrpSpPr>
              <a:grpSpLocks/>
            </p:cNvGrpSpPr>
            <p:nvPr/>
          </p:nvGrpSpPr>
          <p:grpSpPr bwMode="auto">
            <a:xfrm>
              <a:off x="113" y="1117"/>
              <a:ext cx="5440" cy="1926"/>
              <a:chOff x="240" y="1968"/>
              <a:chExt cx="5440" cy="2374"/>
            </a:xfrm>
          </p:grpSpPr>
          <p:grpSp>
            <p:nvGrpSpPr>
              <p:cNvPr id="26821" name="Group 729"/>
              <p:cNvGrpSpPr>
                <a:grpSpLocks/>
              </p:cNvGrpSpPr>
              <p:nvPr/>
            </p:nvGrpSpPr>
            <p:grpSpPr bwMode="auto">
              <a:xfrm>
                <a:off x="240" y="2832"/>
                <a:ext cx="5440" cy="1510"/>
                <a:chOff x="240" y="2832"/>
                <a:chExt cx="5440" cy="1510"/>
              </a:xfrm>
            </p:grpSpPr>
            <p:sp>
              <p:nvSpPr>
                <p:cNvPr id="27354" name="Text Box 730"/>
                <p:cNvSpPr txBox="1">
                  <a:spLocks noChangeArrowheads="1"/>
                </p:cNvSpPr>
                <p:nvPr/>
              </p:nvSpPr>
              <p:spPr bwMode="auto">
                <a:xfrm>
                  <a:off x="3120" y="374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55" name="Text Box 731"/>
                <p:cNvSpPr txBox="1">
                  <a:spLocks noChangeArrowheads="1"/>
                </p:cNvSpPr>
                <p:nvPr/>
              </p:nvSpPr>
              <p:spPr bwMode="auto">
                <a:xfrm>
                  <a:off x="2832" y="393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56" name="Text Box 732"/>
                <p:cNvSpPr txBox="1">
                  <a:spLocks noChangeArrowheads="1"/>
                </p:cNvSpPr>
                <p:nvPr/>
              </p:nvSpPr>
              <p:spPr bwMode="auto">
                <a:xfrm>
                  <a:off x="2688" y="364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57" name="Text Box 733"/>
                <p:cNvSpPr txBox="1">
                  <a:spLocks noChangeArrowheads="1"/>
                </p:cNvSpPr>
                <p:nvPr/>
              </p:nvSpPr>
              <p:spPr bwMode="auto">
                <a:xfrm>
                  <a:off x="2832" y="316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58" name="Text Box 734"/>
                <p:cNvSpPr txBox="1">
                  <a:spLocks noChangeArrowheads="1"/>
                </p:cNvSpPr>
                <p:nvPr/>
              </p:nvSpPr>
              <p:spPr bwMode="auto">
                <a:xfrm>
                  <a:off x="3072" y="3359"/>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59" name="Text Box 735"/>
                <p:cNvSpPr txBox="1">
                  <a:spLocks noChangeArrowheads="1"/>
                </p:cNvSpPr>
                <p:nvPr/>
              </p:nvSpPr>
              <p:spPr bwMode="auto">
                <a:xfrm>
                  <a:off x="3600" y="3455"/>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60" name="Text Box 736"/>
                <p:cNvSpPr txBox="1">
                  <a:spLocks noChangeArrowheads="1"/>
                </p:cNvSpPr>
                <p:nvPr/>
              </p:nvSpPr>
              <p:spPr bwMode="auto">
                <a:xfrm>
                  <a:off x="3648" y="3072"/>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61" name="Text Box 737"/>
                <p:cNvSpPr txBox="1">
                  <a:spLocks noChangeArrowheads="1"/>
                </p:cNvSpPr>
                <p:nvPr/>
              </p:nvSpPr>
              <p:spPr bwMode="auto">
                <a:xfrm>
                  <a:off x="4080" y="3840"/>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62" name="Text Box 738"/>
                <p:cNvSpPr txBox="1">
                  <a:spLocks noChangeArrowheads="1"/>
                </p:cNvSpPr>
                <p:nvPr/>
              </p:nvSpPr>
              <p:spPr bwMode="auto">
                <a:xfrm>
                  <a:off x="3888" y="398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63" name="Text Box 739"/>
                <p:cNvSpPr txBox="1">
                  <a:spLocks noChangeArrowheads="1"/>
                </p:cNvSpPr>
                <p:nvPr/>
              </p:nvSpPr>
              <p:spPr bwMode="auto">
                <a:xfrm>
                  <a:off x="4176" y="3553"/>
                  <a:ext cx="736" cy="358"/>
                </a:xfrm>
                <a:prstGeom prst="rect">
                  <a:avLst/>
                </a:prstGeom>
                <a:noFill/>
                <a:ln w="9525">
                  <a:noFill/>
                  <a:miter lim="800000"/>
                  <a:headEnd/>
                  <a:tailEnd/>
                </a:ln>
                <a:effectLst/>
              </p:spPr>
              <p:txBody>
                <a:bodyPr wrap="none">
                  <a:spAutoFit/>
                </a:bodyPr>
                <a:lstStyle/>
                <a:p>
                  <a:pPr eaLnBrk="0" hangingPunct="0">
                    <a:defRPr/>
                  </a:pPr>
                  <a:r>
                    <a:rPr lang="nl-NL" sz="2400" dirty="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64" name="Text Box 740"/>
                <p:cNvSpPr txBox="1">
                  <a:spLocks noChangeArrowheads="1"/>
                </p:cNvSpPr>
                <p:nvPr/>
              </p:nvSpPr>
              <p:spPr bwMode="auto">
                <a:xfrm>
                  <a:off x="4800" y="388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65" name="Text Box 741"/>
                <p:cNvSpPr txBox="1">
                  <a:spLocks noChangeArrowheads="1"/>
                </p:cNvSpPr>
                <p:nvPr/>
              </p:nvSpPr>
              <p:spPr bwMode="auto">
                <a:xfrm>
                  <a:off x="4896" y="364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66" name="Text Box 742"/>
                <p:cNvSpPr txBox="1">
                  <a:spLocks noChangeArrowheads="1"/>
                </p:cNvSpPr>
                <p:nvPr/>
              </p:nvSpPr>
              <p:spPr bwMode="auto">
                <a:xfrm>
                  <a:off x="4032" y="316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67" name="Text Box 743"/>
                <p:cNvSpPr txBox="1">
                  <a:spLocks noChangeArrowheads="1"/>
                </p:cNvSpPr>
                <p:nvPr/>
              </p:nvSpPr>
              <p:spPr bwMode="auto">
                <a:xfrm>
                  <a:off x="4608" y="326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68" name="Text Box 744"/>
                <p:cNvSpPr txBox="1">
                  <a:spLocks noChangeArrowheads="1"/>
                </p:cNvSpPr>
                <p:nvPr/>
              </p:nvSpPr>
              <p:spPr bwMode="auto">
                <a:xfrm>
                  <a:off x="4944" y="297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69" name="Text Box 745"/>
                <p:cNvSpPr txBox="1">
                  <a:spLocks noChangeArrowheads="1"/>
                </p:cNvSpPr>
                <p:nvPr/>
              </p:nvSpPr>
              <p:spPr bwMode="auto">
                <a:xfrm>
                  <a:off x="672" y="359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70" name="Text Box 746"/>
                <p:cNvSpPr txBox="1">
                  <a:spLocks noChangeArrowheads="1"/>
                </p:cNvSpPr>
                <p:nvPr/>
              </p:nvSpPr>
              <p:spPr bwMode="auto">
                <a:xfrm>
                  <a:off x="384" y="3792"/>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71" name="Text Box 747"/>
                <p:cNvSpPr txBox="1">
                  <a:spLocks noChangeArrowheads="1"/>
                </p:cNvSpPr>
                <p:nvPr/>
              </p:nvSpPr>
              <p:spPr bwMode="auto">
                <a:xfrm>
                  <a:off x="240" y="3505"/>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72" name="Text Box 748"/>
                <p:cNvSpPr txBox="1">
                  <a:spLocks noChangeArrowheads="1"/>
                </p:cNvSpPr>
                <p:nvPr/>
              </p:nvSpPr>
              <p:spPr bwMode="auto">
                <a:xfrm>
                  <a:off x="384" y="302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73" name="Text Box 749"/>
                <p:cNvSpPr txBox="1">
                  <a:spLocks noChangeArrowheads="1"/>
                </p:cNvSpPr>
                <p:nvPr/>
              </p:nvSpPr>
              <p:spPr bwMode="auto">
                <a:xfrm>
                  <a:off x="624" y="3216"/>
                  <a:ext cx="736" cy="358"/>
                </a:xfrm>
                <a:prstGeom prst="rect">
                  <a:avLst/>
                </a:prstGeom>
                <a:noFill/>
                <a:ln w="9525">
                  <a:noFill/>
                  <a:miter lim="800000"/>
                  <a:headEnd/>
                  <a:tailEnd/>
                </a:ln>
                <a:effectLst/>
              </p:spPr>
              <p:txBody>
                <a:bodyPr wrap="none">
                  <a:spAutoFit/>
                </a:bodyPr>
                <a:lstStyle/>
                <a:p>
                  <a:pPr eaLnBrk="0" hangingPunct="0">
                    <a:defRPr/>
                  </a:pPr>
                  <a:r>
                    <a:rPr lang="nl-NL" sz="2400" dirty="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74" name="Text Box 750"/>
                <p:cNvSpPr txBox="1">
                  <a:spLocks noChangeArrowheads="1"/>
                </p:cNvSpPr>
                <p:nvPr/>
              </p:nvSpPr>
              <p:spPr bwMode="auto">
                <a:xfrm>
                  <a:off x="1152" y="3312"/>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75" name="Text Box 751"/>
                <p:cNvSpPr txBox="1">
                  <a:spLocks noChangeArrowheads="1"/>
                </p:cNvSpPr>
                <p:nvPr/>
              </p:nvSpPr>
              <p:spPr bwMode="auto">
                <a:xfrm>
                  <a:off x="1200" y="2928"/>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76" name="Text Box 752"/>
                <p:cNvSpPr txBox="1">
                  <a:spLocks noChangeArrowheads="1"/>
                </p:cNvSpPr>
                <p:nvPr/>
              </p:nvSpPr>
              <p:spPr bwMode="auto">
                <a:xfrm>
                  <a:off x="1632" y="3696"/>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77" name="Text Box 753"/>
                <p:cNvSpPr txBox="1">
                  <a:spLocks noChangeArrowheads="1"/>
                </p:cNvSpPr>
                <p:nvPr/>
              </p:nvSpPr>
              <p:spPr bwMode="auto">
                <a:xfrm>
                  <a:off x="1440" y="3840"/>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78" name="Text Box 754"/>
                <p:cNvSpPr txBox="1">
                  <a:spLocks noChangeArrowheads="1"/>
                </p:cNvSpPr>
                <p:nvPr/>
              </p:nvSpPr>
              <p:spPr bwMode="auto">
                <a:xfrm>
                  <a:off x="1728" y="3407"/>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79" name="Text Box 755"/>
                <p:cNvSpPr txBox="1">
                  <a:spLocks noChangeArrowheads="1"/>
                </p:cNvSpPr>
                <p:nvPr/>
              </p:nvSpPr>
              <p:spPr bwMode="auto">
                <a:xfrm>
                  <a:off x="2352" y="374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80" name="Text Box 756"/>
                <p:cNvSpPr txBox="1">
                  <a:spLocks noChangeArrowheads="1"/>
                </p:cNvSpPr>
                <p:nvPr/>
              </p:nvSpPr>
              <p:spPr bwMode="auto">
                <a:xfrm>
                  <a:off x="2448" y="3505"/>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81" name="Text Box 757"/>
                <p:cNvSpPr txBox="1">
                  <a:spLocks noChangeArrowheads="1"/>
                </p:cNvSpPr>
                <p:nvPr/>
              </p:nvSpPr>
              <p:spPr bwMode="auto">
                <a:xfrm>
                  <a:off x="1584" y="3024"/>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82" name="Text Box 758"/>
                <p:cNvSpPr txBox="1">
                  <a:spLocks noChangeArrowheads="1"/>
                </p:cNvSpPr>
                <p:nvPr/>
              </p:nvSpPr>
              <p:spPr bwMode="auto">
                <a:xfrm>
                  <a:off x="2160" y="3120"/>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sp>
              <p:nvSpPr>
                <p:cNvPr id="27383" name="Text Box 759"/>
                <p:cNvSpPr txBox="1">
                  <a:spLocks noChangeArrowheads="1"/>
                </p:cNvSpPr>
                <p:nvPr/>
              </p:nvSpPr>
              <p:spPr bwMode="auto">
                <a:xfrm>
                  <a:off x="2496" y="2832"/>
                  <a:ext cx="736" cy="358"/>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Student</a:t>
                  </a:r>
                </a:p>
              </p:txBody>
            </p:sp>
          </p:grpSp>
          <p:grpSp>
            <p:nvGrpSpPr>
              <p:cNvPr id="26822" name="Group 760"/>
              <p:cNvGrpSpPr>
                <a:grpSpLocks/>
              </p:cNvGrpSpPr>
              <p:nvPr/>
            </p:nvGrpSpPr>
            <p:grpSpPr bwMode="auto">
              <a:xfrm>
                <a:off x="336" y="1968"/>
                <a:ext cx="5088" cy="1104"/>
                <a:chOff x="336" y="1968"/>
                <a:chExt cx="5088" cy="1104"/>
              </a:xfrm>
            </p:grpSpPr>
            <p:sp>
              <p:nvSpPr>
                <p:cNvPr id="17505" name="Freeform 761"/>
                <p:cNvSpPr>
                  <a:spLocks/>
                </p:cNvSpPr>
                <p:nvPr/>
              </p:nvSpPr>
              <p:spPr bwMode="auto">
                <a:xfrm flipH="1">
                  <a:off x="1440" y="2256"/>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506" name="Freeform 762"/>
                <p:cNvSpPr>
                  <a:spLocks/>
                </p:cNvSpPr>
                <p:nvPr/>
              </p:nvSpPr>
              <p:spPr bwMode="auto">
                <a:xfrm flipH="1">
                  <a:off x="1728" y="2256"/>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507" name="Freeform 763"/>
                <p:cNvSpPr>
                  <a:spLocks/>
                </p:cNvSpPr>
                <p:nvPr/>
              </p:nvSpPr>
              <p:spPr bwMode="auto">
                <a:xfrm>
                  <a:off x="1920" y="2256"/>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508" name="Freeform 764"/>
                <p:cNvSpPr>
                  <a:spLocks/>
                </p:cNvSpPr>
                <p:nvPr/>
              </p:nvSpPr>
              <p:spPr bwMode="auto">
                <a:xfrm>
                  <a:off x="2016" y="2256"/>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nvGrpSpPr>
                <p:cNvPr id="26823" name="Group 765"/>
                <p:cNvGrpSpPr>
                  <a:grpSpLocks/>
                </p:cNvGrpSpPr>
                <p:nvPr/>
              </p:nvGrpSpPr>
              <p:grpSpPr bwMode="auto">
                <a:xfrm>
                  <a:off x="3696" y="2256"/>
                  <a:ext cx="768" cy="816"/>
                  <a:chOff x="2352" y="2400"/>
                  <a:chExt cx="768" cy="720"/>
                </a:xfrm>
              </p:grpSpPr>
              <p:sp>
                <p:nvSpPr>
                  <p:cNvPr id="17525" name="Freeform 766"/>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526" name="Freeform 767"/>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527" name="Freeform 768"/>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528" name="Freeform 769"/>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824" name="Group 770"/>
                <p:cNvGrpSpPr>
                  <a:grpSpLocks/>
                </p:cNvGrpSpPr>
                <p:nvPr/>
              </p:nvGrpSpPr>
              <p:grpSpPr bwMode="auto">
                <a:xfrm>
                  <a:off x="4656" y="1968"/>
                  <a:ext cx="768" cy="1008"/>
                  <a:chOff x="2352" y="2400"/>
                  <a:chExt cx="768" cy="720"/>
                </a:xfrm>
              </p:grpSpPr>
              <p:sp>
                <p:nvSpPr>
                  <p:cNvPr id="17521" name="Freeform 771"/>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522" name="Freeform 772"/>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523" name="Freeform 773"/>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524" name="Freeform 774"/>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825" name="Group 775"/>
                <p:cNvGrpSpPr>
                  <a:grpSpLocks/>
                </p:cNvGrpSpPr>
                <p:nvPr/>
              </p:nvGrpSpPr>
              <p:grpSpPr bwMode="auto">
                <a:xfrm>
                  <a:off x="336" y="2064"/>
                  <a:ext cx="768" cy="864"/>
                  <a:chOff x="2352" y="2400"/>
                  <a:chExt cx="768" cy="720"/>
                </a:xfrm>
              </p:grpSpPr>
              <p:sp>
                <p:nvSpPr>
                  <p:cNvPr id="17517" name="Freeform 776"/>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518" name="Freeform 777"/>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519" name="Freeform 778"/>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520" name="Freeform 779"/>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826" name="Group 780"/>
                <p:cNvGrpSpPr>
                  <a:grpSpLocks/>
                </p:cNvGrpSpPr>
                <p:nvPr/>
              </p:nvGrpSpPr>
              <p:grpSpPr bwMode="auto">
                <a:xfrm>
                  <a:off x="2448" y="2496"/>
                  <a:ext cx="768" cy="528"/>
                  <a:chOff x="2352" y="2400"/>
                  <a:chExt cx="768" cy="720"/>
                </a:xfrm>
              </p:grpSpPr>
              <p:sp>
                <p:nvSpPr>
                  <p:cNvPr id="17513" name="Freeform 781"/>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514" name="Freeform 782"/>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515" name="Freeform 783"/>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516" name="Freeform 784"/>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grpSp>
        <p:grpSp>
          <p:nvGrpSpPr>
            <p:cNvPr id="26827" name="Group 785"/>
            <p:cNvGrpSpPr>
              <a:grpSpLocks/>
            </p:cNvGrpSpPr>
            <p:nvPr/>
          </p:nvGrpSpPr>
          <p:grpSpPr bwMode="auto">
            <a:xfrm>
              <a:off x="-204" y="2931"/>
              <a:ext cx="6341" cy="1505"/>
              <a:chOff x="-204" y="2931"/>
              <a:chExt cx="6341" cy="1505"/>
            </a:xfrm>
          </p:grpSpPr>
          <p:grpSp>
            <p:nvGrpSpPr>
              <p:cNvPr id="26828" name="Group 786"/>
              <p:cNvGrpSpPr>
                <a:grpSpLocks/>
              </p:cNvGrpSpPr>
              <p:nvPr/>
            </p:nvGrpSpPr>
            <p:grpSpPr bwMode="auto">
              <a:xfrm>
                <a:off x="113" y="2931"/>
                <a:ext cx="5304" cy="544"/>
                <a:chOff x="113" y="3158"/>
                <a:chExt cx="5304" cy="635"/>
              </a:xfrm>
            </p:grpSpPr>
            <p:grpSp>
              <p:nvGrpSpPr>
                <p:cNvPr id="26829" name="Group 787"/>
                <p:cNvGrpSpPr>
                  <a:grpSpLocks/>
                </p:cNvGrpSpPr>
                <p:nvPr/>
              </p:nvGrpSpPr>
              <p:grpSpPr bwMode="auto">
                <a:xfrm>
                  <a:off x="113" y="3158"/>
                  <a:ext cx="768" cy="544"/>
                  <a:chOff x="2352" y="2400"/>
                  <a:chExt cx="768" cy="720"/>
                </a:xfrm>
              </p:grpSpPr>
              <p:sp>
                <p:nvSpPr>
                  <p:cNvPr id="17499" name="Freeform 788"/>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500" name="Freeform 789"/>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501" name="Freeform 790"/>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502" name="Freeform 791"/>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830" name="Group 792"/>
                <p:cNvGrpSpPr>
                  <a:grpSpLocks/>
                </p:cNvGrpSpPr>
                <p:nvPr/>
              </p:nvGrpSpPr>
              <p:grpSpPr bwMode="auto">
                <a:xfrm>
                  <a:off x="3560" y="3249"/>
                  <a:ext cx="768" cy="544"/>
                  <a:chOff x="2352" y="2400"/>
                  <a:chExt cx="768" cy="720"/>
                </a:xfrm>
              </p:grpSpPr>
              <p:sp>
                <p:nvSpPr>
                  <p:cNvPr id="17495" name="Freeform 793"/>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96" name="Freeform 794"/>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97" name="Freeform 795"/>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98" name="Freeform 796"/>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831" name="Group 797"/>
                <p:cNvGrpSpPr>
                  <a:grpSpLocks/>
                </p:cNvGrpSpPr>
                <p:nvPr/>
              </p:nvGrpSpPr>
              <p:grpSpPr bwMode="auto">
                <a:xfrm>
                  <a:off x="4150" y="3203"/>
                  <a:ext cx="768" cy="544"/>
                  <a:chOff x="2352" y="2400"/>
                  <a:chExt cx="768" cy="720"/>
                </a:xfrm>
              </p:grpSpPr>
              <p:sp>
                <p:nvSpPr>
                  <p:cNvPr id="17491" name="Freeform 798"/>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92" name="Freeform 799"/>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93" name="Freeform 800"/>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94" name="Freeform 801"/>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832" name="Group 802"/>
                <p:cNvGrpSpPr>
                  <a:grpSpLocks/>
                </p:cNvGrpSpPr>
                <p:nvPr/>
              </p:nvGrpSpPr>
              <p:grpSpPr bwMode="auto">
                <a:xfrm>
                  <a:off x="4649" y="3158"/>
                  <a:ext cx="768" cy="544"/>
                  <a:chOff x="2352" y="2400"/>
                  <a:chExt cx="768" cy="720"/>
                </a:xfrm>
              </p:grpSpPr>
              <p:sp>
                <p:nvSpPr>
                  <p:cNvPr id="17487" name="Freeform 803"/>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88" name="Freeform 804"/>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89" name="Freeform 805"/>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90" name="Freeform 806"/>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833" name="Group 807"/>
                <p:cNvGrpSpPr>
                  <a:grpSpLocks/>
                </p:cNvGrpSpPr>
                <p:nvPr/>
              </p:nvGrpSpPr>
              <p:grpSpPr bwMode="auto">
                <a:xfrm>
                  <a:off x="1338" y="3203"/>
                  <a:ext cx="768" cy="544"/>
                  <a:chOff x="2352" y="2400"/>
                  <a:chExt cx="768" cy="720"/>
                </a:xfrm>
              </p:grpSpPr>
              <p:sp>
                <p:nvSpPr>
                  <p:cNvPr id="17483" name="Freeform 808"/>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84" name="Freeform 809"/>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85" name="Freeform 810"/>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86" name="Freeform 811"/>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834" name="Group 812"/>
                <p:cNvGrpSpPr>
                  <a:grpSpLocks/>
                </p:cNvGrpSpPr>
                <p:nvPr/>
              </p:nvGrpSpPr>
              <p:grpSpPr bwMode="auto">
                <a:xfrm>
                  <a:off x="1882" y="3158"/>
                  <a:ext cx="768" cy="544"/>
                  <a:chOff x="2352" y="2400"/>
                  <a:chExt cx="768" cy="720"/>
                </a:xfrm>
              </p:grpSpPr>
              <p:sp>
                <p:nvSpPr>
                  <p:cNvPr id="17479" name="Freeform 813"/>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80" name="Freeform 814"/>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81" name="Freeform 815"/>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82" name="Freeform 816"/>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835" name="Group 817"/>
                <p:cNvGrpSpPr>
                  <a:grpSpLocks/>
                </p:cNvGrpSpPr>
                <p:nvPr/>
              </p:nvGrpSpPr>
              <p:grpSpPr bwMode="auto">
                <a:xfrm>
                  <a:off x="2472" y="3249"/>
                  <a:ext cx="768" cy="544"/>
                  <a:chOff x="2352" y="2400"/>
                  <a:chExt cx="768" cy="720"/>
                </a:xfrm>
              </p:grpSpPr>
              <p:sp>
                <p:nvSpPr>
                  <p:cNvPr id="17475" name="Freeform 818"/>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76" name="Freeform 819"/>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77" name="Freeform 820"/>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78" name="Freeform 821"/>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836" name="Group 822"/>
                <p:cNvGrpSpPr>
                  <a:grpSpLocks/>
                </p:cNvGrpSpPr>
                <p:nvPr/>
              </p:nvGrpSpPr>
              <p:grpSpPr bwMode="auto">
                <a:xfrm>
                  <a:off x="3016" y="3203"/>
                  <a:ext cx="768" cy="544"/>
                  <a:chOff x="2352" y="2400"/>
                  <a:chExt cx="768" cy="720"/>
                </a:xfrm>
              </p:grpSpPr>
              <p:sp>
                <p:nvSpPr>
                  <p:cNvPr id="17471" name="Freeform 823"/>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72" name="Freeform 824"/>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73" name="Freeform 825"/>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74" name="Freeform 826"/>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837" name="Group 827"/>
                <p:cNvGrpSpPr>
                  <a:grpSpLocks/>
                </p:cNvGrpSpPr>
                <p:nvPr/>
              </p:nvGrpSpPr>
              <p:grpSpPr bwMode="auto">
                <a:xfrm>
                  <a:off x="431" y="3249"/>
                  <a:ext cx="768" cy="544"/>
                  <a:chOff x="2352" y="2400"/>
                  <a:chExt cx="768" cy="720"/>
                </a:xfrm>
              </p:grpSpPr>
              <p:sp>
                <p:nvSpPr>
                  <p:cNvPr id="17467" name="Freeform 828"/>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68" name="Freeform 829"/>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69" name="Freeform 830"/>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70" name="Freeform 831"/>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nvGrpSpPr>
                <p:cNvPr id="26838" name="Group 832"/>
                <p:cNvGrpSpPr>
                  <a:grpSpLocks/>
                </p:cNvGrpSpPr>
                <p:nvPr/>
              </p:nvGrpSpPr>
              <p:grpSpPr bwMode="auto">
                <a:xfrm>
                  <a:off x="930" y="3203"/>
                  <a:ext cx="768" cy="544"/>
                  <a:chOff x="2352" y="2400"/>
                  <a:chExt cx="768" cy="720"/>
                </a:xfrm>
              </p:grpSpPr>
              <p:sp>
                <p:nvSpPr>
                  <p:cNvPr id="17463" name="Freeform 833"/>
                  <p:cNvSpPr>
                    <a:spLocks/>
                  </p:cNvSpPr>
                  <p:nvPr/>
                </p:nvSpPr>
                <p:spPr bwMode="auto">
                  <a:xfrm flipH="1">
                    <a:off x="2352" y="2400"/>
                    <a:ext cx="288" cy="720"/>
                  </a:xfrm>
                  <a:custGeom>
                    <a:avLst/>
                    <a:gdLst>
                      <a:gd name="T0" fmla="*/ 0 w 384"/>
                      <a:gd name="T1" fmla="*/ 0 h 960"/>
                      <a:gd name="T2" fmla="*/ 180 w 384"/>
                      <a:gd name="T3" fmla="*/ 324 h 960"/>
                      <a:gd name="T4" fmla="*/ 288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64" name="Freeform 834"/>
                  <p:cNvSpPr>
                    <a:spLocks/>
                  </p:cNvSpPr>
                  <p:nvPr/>
                </p:nvSpPr>
                <p:spPr bwMode="auto">
                  <a:xfrm flipH="1">
                    <a:off x="2640"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65" name="Freeform 835"/>
                  <p:cNvSpPr>
                    <a:spLocks/>
                  </p:cNvSpPr>
                  <p:nvPr/>
                </p:nvSpPr>
                <p:spPr bwMode="auto">
                  <a:xfrm>
                    <a:off x="2832" y="2400"/>
                    <a:ext cx="96" cy="720"/>
                  </a:xfrm>
                  <a:custGeom>
                    <a:avLst/>
                    <a:gdLst>
                      <a:gd name="T0" fmla="*/ 0 w 384"/>
                      <a:gd name="T1" fmla="*/ 0 h 960"/>
                      <a:gd name="T2" fmla="*/ 60 w 384"/>
                      <a:gd name="T3" fmla="*/ 324 h 960"/>
                      <a:gd name="T4" fmla="*/ 96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sp>
                <p:nvSpPr>
                  <p:cNvPr id="17466" name="Freeform 836"/>
                  <p:cNvSpPr>
                    <a:spLocks/>
                  </p:cNvSpPr>
                  <p:nvPr/>
                </p:nvSpPr>
                <p:spPr bwMode="auto">
                  <a:xfrm>
                    <a:off x="2928" y="2400"/>
                    <a:ext cx="192" cy="720"/>
                  </a:xfrm>
                  <a:custGeom>
                    <a:avLst/>
                    <a:gdLst>
                      <a:gd name="T0" fmla="*/ 0 w 384"/>
                      <a:gd name="T1" fmla="*/ 0 h 960"/>
                      <a:gd name="T2" fmla="*/ 120 w 384"/>
                      <a:gd name="T3" fmla="*/ 324 h 960"/>
                      <a:gd name="T4" fmla="*/ 192 w 384"/>
                      <a:gd name="T5" fmla="*/ 720 h 960"/>
                      <a:gd name="T6" fmla="*/ 0 60000 65536"/>
                      <a:gd name="T7" fmla="*/ 0 60000 65536"/>
                      <a:gd name="T8" fmla="*/ 0 60000 65536"/>
                      <a:gd name="T9" fmla="*/ 0 w 384"/>
                      <a:gd name="T10" fmla="*/ 0 h 960"/>
                      <a:gd name="T11" fmla="*/ 384 w 384"/>
                      <a:gd name="T12" fmla="*/ 960 h 960"/>
                    </a:gdLst>
                    <a:ahLst/>
                    <a:cxnLst>
                      <a:cxn ang="T6">
                        <a:pos x="T0" y="T1"/>
                      </a:cxn>
                      <a:cxn ang="T7">
                        <a:pos x="T2" y="T3"/>
                      </a:cxn>
                      <a:cxn ang="T8">
                        <a:pos x="T4" y="T5"/>
                      </a:cxn>
                    </a:cxnLst>
                    <a:rect l="T9" t="T10" r="T11" b="T12"/>
                    <a:pathLst>
                      <a:path w="384" h="960">
                        <a:moveTo>
                          <a:pt x="0" y="0"/>
                        </a:moveTo>
                        <a:cubicBezTo>
                          <a:pt x="88" y="136"/>
                          <a:pt x="176" y="272"/>
                          <a:pt x="240" y="432"/>
                        </a:cubicBezTo>
                        <a:cubicBezTo>
                          <a:pt x="304" y="592"/>
                          <a:pt x="344" y="776"/>
                          <a:pt x="384" y="960"/>
                        </a:cubicBezTo>
                      </a:path>
                    </a:pathLst>
                  </a:custGeom>
                  <a:noFill/>
                  <a:ln w="38100">
                    <a:solidFill>
                      <a:srgbClr val="FFCC66"/>
                    </a:solidFill>
                    <a:round/>
                    <a:headEnd/>
                    <a:tailEnd type="triangle" w="med" len="med"/>
                  </a:ln>
                </p:spPr>
                <p:txBody>
                  <a:bodyPr wrap="none" anchor="ctr"/>
                  <a:lstStyle/>
                  <a:p>
                    <a:endParaRPr lang="nl-NL">
                      <a:latin typeface="Calibri" pitchFamily="34" charset="0"/>
                      <a:cs typeface="Calibri" pitchFamily="34" charset="0"/>
                    </a:endParaRPr>
                  </a:p>
                </p:txBody>
              </p:sp>
            </p:grpSp>
          </p:grpSp>
          <p:grpSp>
            <p:nvGrpSpPr>
              <p:cNvPr id="26839" name="Group 837"/>
              <p:cNvGrpSpPr>
                <a:grpSpLocks/>
              </p:cNvGrpSpPr>
              <p:nvPr/>
            </p:nvGrpSpPr>
            <p:grpSpPr bwMode="auto">
              <a:xfrm>
                <a:off x="-204" y="3385"/>
                <a:ext cx="6341" cy="1051"/>
                <a:chOff x="240" y="2832"/>
                <a:chExt cx="5444" cy="1587"/>
              </a:xfrm>
            </p:grpSpPr>
            <p:sp>
              <p:nvSpPr>
                <p:cNvPr id="27462" name="Text Box 838"/>
                <p:cNvSpPr txBox="1">
                  <a:spLocks noChangeArrowheads="1"/>
                </p:cNvSpPr>
                <p:nvPr/>
              </p:nvSpPr>
              <p:spPr bwMode="auto">
                <a:xfrm>
                  <a:off x="3120" y="3744"/>
                  <a:ext cx="738"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463" name="Text Box 839"/>
                <p:cNvSpPr txBox="1">
                  <a:spLocks noChangeArrowheads="1"/>
                </p:cNvSpPr>
                <p:nvPr/>
              </p:nvSpPr>
              <p:spPr bwMode="auto">
                <a:xfrm>
                  <a:off x="2832" y="3936"/>
                  <a:ext cx="520" cy="435"/>
                </a:xfrm>
                <a:prstGeom prst="rect">
                  <a:avLst/>
                </a:prstGeom>
                <a:noFill/>
                <a:ln w="9525">
                  <a:noFill/>
                  <a:miter lim="800000"/>
                  <a:headEnd/>
                  <a:tailEnd/>
                </a:ln>
                <a:effectLst/>
              </p:spPr>
              <p:txBody>
                <a:bodyPr wrap="none">
                  <a:spAutoFit/>
                </a:bodyPr>
                <a:lstStyle/>
                <a:p>
                  <a:pPr eaLnBrk="0" hangingPunct="0">
                    <a:defRPr/>
                  </a:pPr>
                  <a:r>
                    <a:rPr lang="nl-NL" sz="2400">
                      <a:solidFill>
                        <a:srgbClr val="FFFF66"/>
                      </a:solidFill>
                      <a:effectLst>
                        <a:outerShdw blurRad="38100" dist="38100" dir="2700000" algn="tl">
                          <a:srgbClr val="C0C0C0"/>
                        </a:outerShdw>
                      </a:effectLst>
                      <a:latin typeface="Calibri" pitchFamily="34" charset="0"/>
                      <a:cs typeface="Calibri" pitchFamily="34" charset="0"/>
                    </a:rPr>
                    <a:t>Office</a:t>
                  </a:r>
                </a:p>
              </p:txBody>
            </p:sp>
            <p:sp>
              <p:nvSpPr>
                <p:cNvPr id="27464" name="Text Box 840"/>
                <p:cNvSpPr txBox="1">
                  <a:spLocks noChangeArrowheads="1"/>
                </p:cNvSpPr>
                <p:nvPr/>
              </p:nvSpPr>
              <p:spPr bwMode="auto">
                <a:xfrm>
                  <a:off x="2688" y="3647"/>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465" name="Text Box 841"/>
                <p:cNvSpPr txBox="1">
                  <a:spLocks noChangeArrowheads="1"/>
                </p:cNvSpPr>
                <p:nvPr/>
              </p:nvSpPr>
              <p:spPr bwMode="auto">
                <a:xfrm>
                  <a:off x="2832" y="3169"/>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466" name="Text Box 842"/>
                <p:cNvSpPr txBox="1">
                  <a:spLocks noChangeArrowheads="1"/>
                </p:cNvSpPr>
                <p:nvPr/>
              </p:nvSpPr>
              <p:spPr bwMode="auto">
                <a:xfrm>
                  <a:off x="3071" y="3359"/>
                  <a:ext cx="743"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7467" name="Text Box 843"/>
                <p:cNvSpPr txBox="1">
                  <a:spLocks noChangeArrowheads="1"/>
                </p:cNvSpPr>
                <p:nvPr/>
              </p:nvSpPr>
              <p:spPr bwMode="auto">
                <a:xfrm>
                  <a:off x="3599" y="3456"/>
                  <a:ext cx="448" cy="435"/>
                </a:xfrm>
                <a:prstGeom prst="rect">
                  <a:avLst/>
                </a:prstGeom>
                <a:noFill/>
                <a:ln w="9525">
                  <a:noFill/>
                  <a:miter lim="800000"/>
                  <a:headEnd/>
                  <a:tailEnd/>
                </a:ln>
                <a:effectLst/>
              </p:spPr>
              <p:txBody>
                <a:bodyPr wrap="none">
                  <a:spAutoFit/>
                </a:bodyPr>
                <a:lstStyle/>
                <a:p>
                  <a:pPr eaLnBrk="0" hangingPunct="0">
                    <a:defRPr/>
                  </a:pPr>
                  <a:r>
                    <a:rPr lang="nl-NL" sz="2400">
                      <a:solidFill>
                        <a:srgbClr val="0000FF"/>
                      </a:solidFill>
                      <a:effectLst>
                        <a:outerShdw blurRad="38100" dist="38100" dir="2700000" algn="tl">
                          <a:srgbClr val="C0C0C0"/>
                        </a:outerShdw>
                      </a:effectLst>
                      <a:latin typeface="Calibri" pitchFamily="34" charset="0"/>
                      <a:cs typeface="Calibri" pitchFamily="34" charset="0"/>
                    </a:rPr>
                    <a:t>Bank</a:t>
                  </a:r>
                  <a:endParaRPr lang="nl-NL" sz="2400">
                    <a:solidFill>
                      <a:srgbClr val="FFCCCC"/>
                    </a:solidFill>
                    <a:effectLst>
                      <a:outerShdw blurRad="38100" dist="38100" dir="2700000" algn="tl">
                        <a:srgbClr val="C0C0C0"/>
                      </a:outerShdw>
                    </a:effectLst>
                    <a:latin typeface="Calibri" pitchFamily="34" charset="0"/>
                    <a:cs typeface="Calibri" pitchFamily="34" charset="0"/>
                  </a:endParaRPr>
                </a:p>
              </p:txBody>
            </p:sp>
            <p:sp>
              <p:nvSpPr>
                <p:cNvPr id="27468" name="Text Box 844"/>
                <p:cNvSpPr txBox="1">
                  <a:spLocks noChangeArrowheads="1"/>
                </p:cNvSpPr>
                <p:nvPr/>
              </p:nvSpPr>
              <p:spPr bwMode="auto">
                <a:xfrm>
                  <a:off x="3648" y="3072"/>
                  <a:ext cx="952" cy="439"/>
                </a:xfrm>
                <a:prstGeom prst="rect">
                  <a:avLst/>
                </a:prstGeom>
                <a:noFill/>
                <a:ln w="9525">
                  <a:noFill/>
                  <a:miter lim="800000"/>
                  <a:headEnd/>
                  <a:tailEnd/>
                </a:ln>
                <a:effectLst/>
              </p:spPr>
              <p:txBody>
                <a:bodyPr wrap="none">
                  <a:spAutoFit/>
                </a:bodyPr>
                <a:lstStyle/>
                <a:p>
                  <a:pPr eaLnBrk="0" hangingPunct="0">
                    <a:defRPr/>
                  </a:pPr>
                  <a:r>
                    <a:rPr lang="nl-NL" sz="2400">
                      <a:solidFill>
                        <a:srgbClr val="33CCFF"/>
                      </a:solidFill>
                      <a:effectLst>
                        <a:outerShdw blurRad="38100" dist="38100" dir="2700000" algn="tl">
                          <a:srgbClr val="C0C0C0"/>
                        </a:outerShdw>
                      </a:effectLst>
                      <a:latin typeface="Calibri" pitchFamily="34" charset="0"/>
                      <a:cs typeface="Calibri" pitchFamily="34" charset="0"/>
                    </a:rPr>
                    <a:t>Government</a:t>
                  </a:r>
                </a:p>
              </p:txBody>
            </p:sp>
            <p:sp>
              <p:nvSpPr>
                <p:cNvPr id="27469" name="Text Box 845"/>
                <p:cNvSpPr txBox="1">
                  <a:spLocks noChangeArrowheads="1"/>
                </p:cNvSpPr>
                <p:nvPr/>
              </p:nvSpPr>
              <p:spPr bwMode="auto">
                <a:xfrm>
                  <a:off x="4080" y="3841"/>
                  <a:ext cx="555" cy="435"/>
                </a:xfrm>
                <a:prstGeom prst="rect">
                  <a:avLst/>
                </a:prstGeom>
                <a:noFill/>
                <a:ln w="9525">
                  <a:noFill/>
                  <a:miter lim="800000"/>
                  <a:headEnd/>
                  <a:tailEnd/>
                </a:ln>
                <a:effectLst/>
              </p:spPr>
              <p:txBody>
                <a:bodyPr wrap="none">
                  <a:spAutoFit/>
                </a:bodyPr>
                <a:lstStyle/>
                <a:p>
                  <a:pPr eaLnBrk="0" hangingPunct="0">
                    <a:defRPr/>
                  </a:pPr>
                  <a:r>
                    <a:rPr lang="nl-NL" sz="2400">
                      <a:solidFill>
                        <a:srgbClr val="99FF66"/>
                      </a:solidFill>
                      <a:effectLst>
                        <a:outerShdw blurRad="38100" dist="38100" dir="2700000" algn="tl">
                          <a:srgbClr val="C0C0C0"/>
                        </a:outerShdw>
                      </a:effectLst>
                      <a:latin typeface="Calibri" pitchFamily="34" charset="0"/>
                      <a:cs typeface="Calibri" pitchFamily="34" charset="0"/>
                    </a:rPr>
                    <a:t>School</a:t>
                  </a:r>
                </a:p>
              </p:txBody>
            </p:sp>
            <p:sp>
              <p:nvSpPr>
                <p:cNvPr id="27470" name="Text Box 846"/>
                <p:cNvSpPr txBox="1">
                  <a:spLocks noChangeArrowheads="1"/>
                </p:cNvSpPr>
                <p:nvPr/>
              </p:nvSpPr>
              <p:spPr bwMode="auto">
                <a:xfrm>
                  <a:off x="3888" y="3984"/>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471" name="Text Box 847"/>
                <p:cNvSpPr txBox="1">
                  <a:spLocks noChangeArrowheads="1"/>
                </p:cNvSpPr>
                <p:nvPr/>
              </p:nvSpPr>
              <p:spPr bwMode="auto">
                <a:xfrm>
                  <a:off x="4176" y="3552"/>
                  <a:ext cx="738"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472" name="Text Box 848"/>
                <p:cNvSpPr txBox="1">
                  <a:spLocks noChangeArrowheads="1"/>
                </p:cNvSpPr>
                <p:nvPr/>
              </p:nvSpPr>
              <p:spPr bwMode="auto">
                <a:xfrm>
                  <a:off x="4800" y="3887"/>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7473" name="Text Box 849"/>
                <p:cNvSpPr txBox="1">
                  <a:spLocks noChangeArrowheads="1"/>
                </p:cNvSpPr>
                <p:nvPr/>
              </p:nvSpPr>
              <p:spPr bwMode="auto">
                <a:xfrm>
                  <a:off x="4896" y="3646"/>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474" name="Text Box 850"/>
                <p:cNvSpPr txBox="1">
                  <a:spLocks noChangeArrowheads="1"/>
                </p:cNvSpPr>
                <p:nvPr/>
              </p:nvSpPr>
              <p:spPr bwMode="auto">
                <a:xfrm>
                  <a:off x="4032" y="3169"/>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7475" name="Text Box 851"/>
                <p:cNvSpPr txBox="1">
                  <a:spLocks noChangeArrowheads="1"/>
                </p:cNvSpPr>
                <p:nvPr/>
              </p:nvSpPr>
              <p:spPr bwMode="auto">
                <a:xfrm>
                  <a:off x="4607" y="3265"/>
                  <a:ext cx="738"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7476" name="Text Box 852"/>
                <p:cNvSpPr txBox="1">
                  <a:spLocks noChangeArrowheads="1"/>
                </p:cNvSpPr>
                <p:nvPr/>
              </p:nvSpPr>
              <p:spPr bwMode="auto">
                <a:xfrm>
                  <a:off x="4944" y="2975"/>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477" name="Text Box 853"/>
                <p:cNvSpPr txBox="1">
                  <a:spLocks noChangeArrowheads="1"/>
                </p:cNvSpPr>
                <p:nvPr/>
              </p:nvSpPr>
              <p:spPr bwMode="auto">
                <a:xfrm>
                  <a:off x="672" y="3598"/>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478" name="Text Box 854"/>
                <p:cNvSpPr txBox="1">
                  <a:spLocks noChangeArrowheads="1"/>
                </p:cNvSpPr>
                <p:nvPr/>
              </p:nvSpPr>
              <p:spPr bwMode="auto">
                <a:xfrm>
                  <a:off x="384" y="3792"/>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479" name="Text Box 855"/>
                <p:cNvSpPr txBox="1">
                  <a:spLocks noChangeArrowheads="1"/>
                </p:cNvSpPr>
                <p:nvPr/>
              </p:nvSpPr>
              <p:spPr bwMode="auto">
                <a:xfrm>
                  <a:off x="240" y="3505"/>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480" name="Text Box 856"/>
                <p:cNvSpPr txBox="1">
                  <a:spLocks noChangeArrowheads="1"/>
                </p:cNvSpPr>
                <p:nvPr/>
              </p:nvSpPr>
              <p:spPr bwMode="auto">
                <a:xfrm>
                  <a:off x="384" y="3024"/>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481" name="Text Box 857"/>
                <p:cNvSpPr txBox="1">
                  <a:spLocks noChangeArrowheads="1"/>
                </p:cNvSpPr>
                <p:nvPr/>
              </p:nvSpPr>
              <p:spPr bwMode="auto">
                <a:xfrm>
                  <a:off x="624" y="3216"/>
                  <a:ext cx="557" cy="435"/>
                </a:xfrm>
                <a:prstGeom prst="rect">
                  <a:avLst/>
                </a:prstGeom>
                <a:noFill/>
                <a:ln w="9525">
                  <a:noFill/>
                  <a:miter lim="800000"/>
                  <a:headEnd/>
                  <a:tailEnd/>
                </a:ln>
                <a:effectLst/>
              </p:spPr>
              <p:txBody>
                <a:bodyPr wrap="none">
                  <a:spAutoFit/>
                </a:bodyPr>
                <a:lstStyle/>
                <a:p>
                  <a:pPr eaLnBrk="0" hangingPunct="0">
                    <a:defRPr/>
                  </a:pPr>
                  <a:r>
                    <a:rPr lang="nl-NL" sz="2400">
                      <a:solidFill>
                        <a:srgbClr val="99FF66"/>
                      </a:solidFill>
                      <a:effectLst>
                        <a:outerShdw blurRad="38100" dist="38100" dir="2700000" algn="tl">
                          <a:srgbClr val="C0C0C0"/>
                        </a:outerShdw>
                      </a:effectLst>
                      <a:latin typeface="Calibri" pitchFamily="34" charset="0"/>
                      <a:cs typeface="Calibri" pitchFamily="34" charset="0"/>
                    </a:rPr>
                    <a:t>School</a:t>
                  </a:r>
                </a:p>
              </p:txBody>
            </p:sp>
            <p:sp>
              <p:nvSpPr>
                <p:cNvPr id="27482" name="Text Box 858"/>
                <p:cNvSpPr txBox="1">
                  <a:spLocks noChangeArrowheads="1"/>
                </p:cNvSpPr>
                <p:nvPr/>
              </p:nvSpPr>
              <p:spPr bwMode="auto">
                <a:xfrm>
                  <a:off x="1152" y="3314"/>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483" name="Text Box 859"/>
                <p:cNvSpPr txBox="1">
                  <a:spLocks noChangeArrowheads="1"/>
                </p:cNvSpPr>
                <p:nvPr/>
              </p:nvSpPr>
              <p:spPr bwMode="auto">
                <a:xfrm>
                  <a:off x="1200" y="2929"/>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7484" name="Text Box 860"/>
                <p:cNvSpPr txBox="1">
                  <a:spLocks noChangeArrowheads="1"/>
                </p:cNvSpPr>
                <p:nvPr/>
              </p:nvSpPr>
              <p:spPr bwMode="auto">
                <a:xfrm>
                  <a:off x="1632" y="3696"/>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485" name="Text Box 861"/>
                <p:cNvSpPr txBox="1">
                  <a:spLocks noChangeArrowheads="1"/>
                </p:cNvSpPr>
                <p:nvPr/>
              </p:nvSpPr>
              <p:spPr bwMode="auto">
                <a:xfrm>
                  <a:off x="1440" y="3841"/>
                  <a:ext cx="952" cy="439"/>
                </a:xfrm>
                <a:prstGeom prst="rect">
                  <a:avLst/>
                </a:prstGeom>
                <a:noFill/>
                <a:ln w="9525">
                  <a:noFill/>
                  <a:miter lim="800000"/>
                  <a:headEnd/>
                  <a:tailEnd/>
                </a:ln>
                <a:effectLst/>
              </p:spPr>
              <p:txBody>
                <a:bodyPr wrap="none">
                  <a:spAutoFit/>
                </a:bodyPr>
                <a:lstStyle/>
                <a:p>
                  <a:pPr eaLnBrk="0" hangingPunct="0">
                    <a:defRPr/>
                  </a:pPr>
                  <a:r>
                    <a:rPr lang="nl-NL" sz="2400">
                      <a:solidFill>
                        <a:srgbClr val="33CCFF"/>
                      </a:solidFill>
                      <a:effectLst>
                        <a:outerShdw blurRad="38100" dist="38100" dir="2700000" algn="tl">
                          <a:srgbClr val="C0C0C0"/>
                        </a:outerShdw>
                      </a:effectLst>
                      <a:latin typeface="Calibri" pitchFamily="34" charset="0"/>
                      <a:cs typeface="Calibri" pitchFamily="34" charset="0"/>
                    </a:rPr>
                    <a:t>Government</a:t>
                  </a:r>
                </a:p>
              </p:txBody>
            </p:sp>
            <p:sp>
              <p:nvSpPr>
                <p:cNvPr id="27486" name="Text Box 862"/>
                <p:cNvSpPr txBox="1">
                  <a:spLocks noChangeArrowheads="1"/>
                </p:cNvSpPr>
                <p:nvPr/>
              </p:nvSpPr>
              <p:spPr bwMode="auto">
                <a:xfrm>
                  <a:off x="1728" y="3407"/>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487" name="Text Box 863"/>
                <p:cNvSpPr txBox="1">
                  <a:spLocks noChangeArrowheads="1"/>
                </p:cNvSpPr>
                <p:nvPr/>
              </p:nvSpPr>
              <p:spPr bwMode="auto">
                <a:xfrm>
                  <a:off x="2352" y="3744"/>
                  <a:ext cx="740" cy="435"/>
                </a:xfrm>
                <a:prstGeom prst="rect">
                  <a:avLst/>
                </a:prstGeom>
                <a:noFill/>
                <a:ln w="9525">
                  <a:noFill/>
                  <a:miter lim="800000"/>
                  <a:headEnd/>
                  <a:tailEnd/>
                </a:ln>
                <a:effectLst/>
              </p:spPr>
              <p:txBody>
                <a:bodyPr wrap="none">
                  <a:spAutoFit/>
                </a:bodyPr>
                <a:lstStyle/>
                <a:p>
                  <a:pPr eaLnBrk="0" hangingPunct="0">
                    <a:defRPr/>
                  </a:pPr>
                  <a:r>
                    <a:rPr lang="nl-NL" sz="2400">
                      <a:solidFill>
                        <a:schemeClr val="bg1"/>
                      </a:solidFill>
                      <a:effectLst>
                        <a:outerShdw blurRad="38100" dist="38100" dir="2700000" algn="tl">
                          <a:srgbClr val="C0C0C0"/>
                        </a:outerShdw>
                      </a:effectLst>
                      <a:latin typeface="Calibri" pitchFamily="34" charset="0"/>
                      <a:cs typeface="Calibri" pitchFamily="34" charset="0"/>
                    </a:rPr>
                    <a:t>Company</a:t>
                  </a:r>
                </a:p>
              </p:txBody>
            </p:sp>
            <p:sp>
              <p:nvSpPr>
                <p:cNvPr id="27488" name="Text Box 864"/>
                <p:cNvSpPr txBox="1">
                  <a:spLocks noChangeArrowheads="1"/>
                </p:cNvSpPr>
                <p:nvPr/>
              </p:nvSpPr>
              <p:spPr bwMode="auto">
                <a:xfrm>
                  <a:off x="2448" y="3505"/>
                  <a:ext cx="658" cy="435"/>
                </a:xfrm>
                <a:prstGeom prst="rect">
                  <a:avLst/>
                </a:prstGeom>
                <a:noFill/>
                <a:ln w="9525">
                  <a:noFill/>
                  <a:miter lim="800000"/>
                  <a:headEnd/>
                  <a:tailEnd/>
                </a:ln>
                <a:effectLst/>
              </p:spPr>
              <p:txBody>
                <a:bodyPr wrap="none">
                  <a:spAutoFit/>
                </a:bodyPr>
                <a:lstStyle/>
                <a:p>
                  <a:pPr eaLnBrk="0" hangingPunct="0">
                    <a:defRPr/>
                  </a:pPr>
                  <a:r>
                    <a:rPr lang="nl-NL" sz="2400">
                      <a:solidFill>
                        <a:srgbClr val="FF6699"/>
                      </a:solidFill>
                      <a:effectLst>
                        <a:outerShdw blurRad="38100" dist="38100" dir="2700000" algn="tl">
                          <a:srgbClr val="C0C0C0"/>
                        </a:outerShdw>
                      </a:effectLst>
                      <a:latin typeface="Calibri" pitchFamily="34" charset="0"/>
                      <a:cs typeface="Calibri" pitchFamily="34" charset="0"/>
                    </a:rPr>
                    <a:t>Hospital</a:t>
                  </a:r>
                </a:p>
              </p:txBody>
            </p:sp>
            <p:sp>
              <p:nvSpPr>
                <p:cNvPr id="27489" name="Text Box 865"/>
                <p:cNvSpPr txBox="1">
                  <a:spLocks noChangeArrowheads="1"/>
                </p:cNvSpPr>
                <p:nvPr/>
              </p:nvSpPr>
              <p:spPr bwMode="auto">
                <a:xfrm>
                  <a:off x="1584" y="3024"/>
                  <a:ext cx="520" cy="435"/>
                </a:xfrm>
                <a:prstGeom prst="rect">
                  <a:avLst/>
                </a:prstGeom>
                <a:noFill/>
                <a:ln w="9525">
                  <a:noFill/>
                  <a:miter lim="800000"/>
                  <a:headEnd/>
                  <a:tailEnd/>
                </a:ln>
                <a:effectLst/>
              </p:spPr>
              <p:txBody>
                <a:bodyPr wrap="none">
                  <a:spAutoFit/>
                </a:bodyPr>
                <a:lstStyle/>
                <a:p>
                  <a:pPr eaLnBrk="0" hangingPunct="0">
                    <a:defRPr/>
                  </a:pPr>
                  <a:r>
                    <a:rPr lang="nl-NL" sz="2400">
                      <a:solidFill>
                        <a:srgbClr val="FFFF66"/>
                      </a:solidFill>
                      <a:effectLst>
                        <a:outerShdw blurRad="38100" dist="38100" dir="2700000" algn="tl">
                          <a:srgbClr val="C0C0C0"/>
                        </a:outerShdw>
                      </a:effectLst>
                      <a:latin typeface="Calibri" pitchFamily="34" charset="0"/>
                      <a:cs typeface="Calibri" pitchFamily="34" charset="0"/>
                    </a:rPr>
                    <a:t>Office</a:t>
                  </a:r>
                </a:p>
              </p:txBody>
            </p:sp>
            <p:sp>
              <p:nvSpPr>
                <p:cNvPr id="27490" name="Text Box 866"/>
                <p:cNvSpPr txBox="1">
                  <a:spLocks noChangeArrowheads="1"/>
                </p:cNvSpPr>
                <p:nvPr/>
              </p:nvSpPr>
              <p:spPr bwMode="auto">
                <a:xfrm>
                  <a:off x="2160" y="3120"/>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sp>
              <p:nvSpPr>
                <p:cNvPr id="27491" name="Text Box 867"/>
                <p:cNvSpPr txBox="1">
                  <a:spLocks noChangeArrowheads="1"/>
                </p:cNvSpPr>
                <p:nvPr/>
              </p:nvSpPr>
              <p:spPr bwMode="auto">
                <a:xfrm>
                  <a:off x="2496" y="2832"/>
                  <a:ext cx="740" cy="435"/>
                </a:xfrm>
                <a:prstGeom prst="rect">
                  <a:avLst/>
                </a:prstGeom>
                <a:noFill/>
                <a:ln w="9525">
                  <a:noFill/>
                  <a:miter lim="800000"/>
                  <a:headEnd/>
                  <a:tailEnd/>
                </a:ln>
                <a:effectLst/>
              </p:spPr>
              <p:txBody>
                <a:bodyPr wrap="none">
                  <a:spAutoFit/>
                </a:bodyPr>
                <a:lstStyle/>
                <a:p>
                  <a:pPr eaLnBrk="0" hangingPunct="0">
                    <a:defRPr/>
                  </a:pPr>
                  <a:r>
                    <a:rPr lang="nl-NL" sz="2400">
                      <a:solidFill>
                        <a:srgbClr val="FFCCCC"/>
                      </a:solidFill>
                      <a:effectLst>
                        <a:outerShdw blurRad="38100" dist="38100" dir="2700000" algn="tl">
                          <a:srgbClr val="C0C0C0"/>
                        </a:outerShdw>
                      </a:effectLst>
                      <a:latin typeface="Calibri" pitchFamily="34" charset="0"/>
                      <a:cs typeface="Calibri" pitchFamily="34" charset="0"/>
                    </a:rPr>
                    <a:t>Company</a:t>
                  </a:r>
                </a:p>
              </p:txBody>
            </p:sp>
          </p:gr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trips(downRigh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strips(downRight)">
                                      <p:cBhvr>
                                        <p:cTn id="22" dur="500"/>
                                        <p:tgtEl>
                                          <p:spTgt spid="25"/>
                                        </p:tgtEl>
                                      </p:cBhvr>
                                    </p:animEffect>
                                  </p:childTnLst>
                                </p:cTn>
                              </p:par>
                            </p:childTnLst>
                          </p:cTn>
                        </p:par>
                        <p:par>
                          <p:cTn id="23" fill="hold">
                            <p:stCondLst>
                              <p:cond delay="500"/>
                            </p:stCondLst>
                            <p:childTnLst>
                              <p:par>
                                <p:cTn id="24" presetID="18" presetClass="entr" presetSubtype="6" fill="hold" nodeType="afterEffect">
                                  <p:stCondLst>
                                    <p:cond delay="2000"/>
                                  </p:stCondLst>
                                  <p:childTnLst>
                                    <p:set>
                                      <p:cBhvr>
                                        <p:cTn id="25" dur="1" fill="hold">
                                          <p:stCondLst>
                                            <p:cond delay="0"/>
                                          </p:stCondLst>
                                        </p:cTn>
                                        <p:tgtEl>
                                          <p:spTgt spid="26647"/>
                                        </p:tgtEl>
                                        <p:attrNameLst>
                                          <p:attrName>style.visibility</p:attrName>
                                        </p:attrNameLst>
                                      </p:cBhvr>
                                      <p:to>
                                        <p:strVal val="visible"/>
                                      </p:to>
                                    </p:set>
                                    <p:animEffect transition="in" filter="strips(downRight)">
                                      <p:cBhvr>
                                        <p:cTn id="26" dur="500"/>
                                        <p:tgtEl>
                                          <p:spTgt spid="26647"/>
                                        </p:tgtEl>
                                      </p:cBhvr>
                                    </p:animEffect>
                                  </p:childTnLst>
                                </p:cTn>
                              </p:par>
                            </p:childTnLst>
                          </p:cTn>
                        </p:par>
                        <p:par>
                          <p:cTn id="27" fill="hold">
                            <p:stCondLst>
                              <p:cond delay="3000"/>
                            </p:stCondLst>
                            <p:childTnLst>
                              <p:par>
                                <p:cTn id="28" presetID="18" presetClass="entr" presetSubtype="6" fill="hold" nodeType="afterEffect">
                                  <p:stCondLst>
                                    <p:cond delay="2000"/>
                                  </p:stCondLst>
                                  <p:childTnLst>
                                    <p:set>
                                      <p:cBhvr>
                                        <p:cTn id="29" dur="1" fill="hold">
                                          <p:stCondLst>
                                            <p:cond delay="0"/>
                                          </p:stCondLst>
                                        </p:cTn>
                                        <p:tgtEl>
                                          <p:spTgt spid="17459"/>
                                        </p:tgtEl>
                                        <p:attrNameLst>
                                          <p:attrName>style.visibility</p:attrName>
                                        </p:attrNameLst>
                                      </p:cBhvr>
                                      <p:to>
                                        <p:strVal val="visible"/>
                                      </p:to>
                                    </p:set>
                                    <p:animEffect transition="in" filter="strips(downRight)">
                                      <p:cBhvr>
                                        <p:cTn id="30" dur="500"/>
                                        <p:tgtEl>
                                          <p:spTgt spid="17459"/>
                                        </p:tgtEl>
                                      </p:cBhvr>
                                    </p:animEffect>
                                  </p:childTnLst>
                                </p:cTn>
                              </p:par>
                            </p:childTnLst>
                          </p:cTn>
                        </p:par>
                        <p:par>
                          <p:cTn id="31" fill="hold">
                            <p:stCondLst>
                              <p:cond delay="5500"/>
                            </p:stCondLst>
                            <p:childTnLst>
                              <p:par>
                                <p:cTn id="32" presetID="18" presetClass="entr" presetSubtype="6" fill="hold" nodeType="afterEffect">
                                  <p:stCondLst>
                                    <p:cond delay="2000"/>
                                  </p:stCondLst>
                                  <p:childTnLst>
                                    <p:set>
                                      <p:cBhvr>
                                        <p:cTn id="33" dur="1" fill="hold">
                                          <p:stCondLst>
                                            <p:cond delay="0"/>
                                          </p:stCondLst>
                                        </p:cTn>
                                        <p:tgtEl>
                                          <p:spTgt spid="17531"/>
                                        </p:tgtEl>
                                        <p:attrNameLst>
                                          <p:attrName>style.visibility</p:attrName>
                                        </p:attrNameLst>
                                      </p:cBhvr>
                                      <p:to>
                                        <p:strVal val="visible"/>
                                      </p:to>
                                    </p:set>
                                    <p:animEffect transition="in" filter="strips(downRight)">
                                      <p:cBhvr>
                                        <p:cTn id="34" dur="500"/>
                                        <p:tgtEl>
                                          <p:spTgt spid="17531"/>
                                        </p:tgtEl>
                                      </p:cBhvr>
                                    </p:animEffect>
                                  </p:childTnLst>
                                </p:cTn>
                              </p:par>
                            </p:childTnLst>
                          </p:cTn>
                        </p:par>
                        <p:par>
                          <p:cTn id="35" fill="hold">
                            <p:stCondLst>
                              <p:cond delay="8000"/>
                            </p:stCondLst>
                            <p:childTnLst>
                              <p:par>
                                <p:cTn id="36" presetID="18" presetClass="entr" presetSubtype="6" fill="hold" nodeType="afterEffect">
                                  <p:stCondLst>
                                    <p:cond delay="2000"/>
                                  </p:stCondLst>
                                  <p:childTnLst>
                                    <p:set>
                                      <p:cBhvr>
                                        <p:cTn id="37" dur="1" fill="hold">
                                          <p:stCondLst>
                                            <p:cond delay="0"/>
                                          </p:stCondLst>
                                        </p:cTn>
                                        <p:tgtEl>
                                          <p:spTgt spid="17652"/>
                                        </p:tgtEl>
                                        <p:attrNameLst>
                                          <p:attrName>style.visibility</p:attrName>
                                        </p:attrNameLst>
                                      </p:cBhvr>
                                      <p:to>
                                        <p:strVal val="visible"/>
                                      </p:to>
                                    </p:set>
                                    <p:animEffect transition="in" filter="strips(downRight)">
                                      <p:cBhvr>
                                        <p:cTn id="38" dur="500"/>
                                        <p:tgtEl>
                                          <p:spTgt spid="1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oorkant (20 procent).jpg"/>
          <p:cNvPicPr>
            <a:picLocks noChangeAspect="1"/>
          </p:cNvPicPr>
          <p:nvPr/>
        </p:nvPicPr>
        <p:blipFill>
          <a:blip r:embed="rId2" cstate="print"/>
          <a:stretch>
            <a:fillRect/>
          </a:stretch>
        </p:blipFill>
        <p:spPr>
          <a:xfrm>
            <a:off x="4155933" y="188640"/>
            <a:ext cx="4448515" cy="6336704"/>
          </a:xfrm>
          <a:prstGeom prst="rect">
            <a:avLst/>
          </a:prstGeom>
          <a:effectLst>
            <a:outerShdw blurRad="50800" dist="127000" dir="2700000" algn="tl" rotWithShape="0">
              <a:prstClr val="black">
                <a:alpha val="40000"/>
              </a:prstClr>
            </a:outerShdw>
          </a:effectLst>
        </p:spPr>
      </p:pic>
      <p:sp>
        <p:nvSpPr>
          <p:cNvPr id="5" name="Rectangle 4"/>
          <p:cNvSpPr/>
          <p:nvPr/>
        </p:nvSpPr>
        <p:spPr>
          <a:xfrm>
            <a:off x="251520" y="332656"/>
            <a:ext cx="4032448" cy="5909310"/>
          </a:xfrm>
          <a:prstGeom prst="rect">
            <a:avLst/>
          </a:prstGeom>
        </p:spPr>
        <p:txBody>
          <a:bodyPr wrap="square">
            <a:spAutoFit/>
          </a:bodyPr>
          <a:lstStyle/>
          <a:p>
            <a:pPr>
              <a:lnSpc>
                <a:spcPct val="150000"/>
              </a:lnSpc>
            </a:pPr>
            <a:r>
              <a:rPr lang="en-US" b="1" dirty="0" smtClean="0">
                <a:solidFill>
                  <a:srgbClr val="006600"/>
                </a:solidFill>
                <a:sym typeface="WP IconicSymbolsA"/>
              </a:rPr>
              <a:t>Education for Sustainable Development (ESD):</a:t>
            </a:r>
          </a:p>
          <a:p>
            <a:pPr>
              <a:lnSpc>
                <a:spcPct val="150000"/>
              </a:lnSpc>
            </a:pPr>
            <a:endParaRPr lang="en-US" i="1" dirty="0" smtClean="0">
              <a:sym typeface="WP IconicSymbolsA"/>
            </a:endParaRPr>
          </a:p>
          <a:p>
            <a:pPr>
              <a:lnSpc>
                <a:spcPct val="150000"/>
              </a:lnSpc>
            </a:pPr>
            <a:r>
              <a:rPr lang="en-US" dirty="0" smtClean="0">
                <a:sym typeface="WP IconicSymbolsA"/>
              </a:rPr>
              <a:t>PhD study,</a:t>
            </a:r>
          </a:p>
          <a:p>
            <a:pPr>
              <a:lnSpc>
                <a:spcPct val="150000"/>
              </a:lnSpc>
            </a:pPr>
            <a:r>
              <a:rPr lang="en-US" dirty="0" smtClean="0">
                <a:sym typeface="WP IconicSymbolsA"/>
              </a:rPr>
              <a:t>based on ESD experiments </a:t>
            </a:r>
          </a:p>
          <a:p>
            <a:pPr>
              <a:lnSpc>
                <a:spcPct val="150000"/>
              </a:lnSpc>
            </a:pPr>
            <a:r>
              <a:rPr lang="en-US" dirty="0" smtClean="0">
                <a:sym typeface="WP IconicSymbolsA"/>
              </a:rPr>
              <a:t>between 1991 and 2010.</a:t>
            </a:r>
          </a:p>
          <a:p>
            <a:pPr>
              <a:lnSpc>
                <a:spcPct val="150000"/>
              </a:lnSpc>
            </a:pPr>
            <a:endParaRPr lang="en-US" i="1" dirty="0" smtClean="0">
              <a:solidFill>
                <a:srgbClr val="C00000"/>
              </a:solidFill>
              <a:sym typeface="WP IconicSymbolsA"/>
            </a:endParaRPr>
          </a:p>
          <a:p>
            <a:pPr>
              <a:lnSpc>
                <a:spcPct val="150000"/>
              </a:lnSpc>
            </a:pPr>
            <a:r>
              <a:rPr lang="en-US" i="1" dirty="0" smtClean="0">
                <a:solidFill>
                  <a:srgbClr val="C00000"/>
                </a:solidFill>
                <a:sym typeface="WP IconicSymbolsA"/>
              </a:rPr>
              <a:t>The pdf can be downloaded</a:t>
            </a:r>
          </a:p>
          <a:p>
            <a:pPr>
              <a:lnSpc>
                <a:spcPct val="150000"/>
              </a:lnSpc>
            </a:pPr>
            <a:r>
              <a:rPr lang="en-US" i="1" dirty="0" smtClean="0">
                <a:solidFill>
                  <a:srgbClr val="C00000"/>
                </a:solidFill>
                <a:sym typeface="WP IconicSymbolsA"/>
              </a:rPr>
              <a:t>from Niko </a:t>
            </a:r>
            <a:r>
              <a:rPr lang="en-US" i="1" dirty="0" err="1" smtClean="0">
                <a:solidFill>
                  <a:srgbClr val="C00000"/>
                </a:solidFill>
                <a:sym typeface="WP IconicSymbolsA"/>
              </a:rPr>
              <a:t>Roorda’s</a:t>
            </a:r>
            <a:endParaRPr lang="en-US" i="1" dirty="0" smtClean="0">
              <a:solidFill>
                <a:srgbClr val="C00000"/>
              </a:solidFill>
              <a:sym typeface="WP IconicSymbolsA"/>
            </a:endParaRPr>
          </a:p>
          <a:p>
            <a:pPr>
              <a:lnSpc>
                <a:spcPct val="150000"/>
              </a:lnSpc>
            </a:pPr>
            <a:r>
              <a:rPr lang="en-US" i="1" dirty="0" err="1" smtClean="0">
                <a:solidFill>
                  <a:srgbClr val="C00000"/>
                </a:solidFill>
                <a:sym typeface="WP IconicSymbolsA"/>
              </a:rPr>
              <a:t>Linkedin</a:t>
            </a:r>
            <a:r>
              <a:rPr lang="en-US" i="1" dirty="0" smtClean="0">
                <a:solidFill>
                  <a:srgbClr val="C00000"/>
                </a:solidFill>
                <a:sym typeface="WP IconicSymbolsA"/>
              </a:rPr>
              <a:t> page:</a:t>
            </a:r>
          </a:p>
          <a:p>
            <a:pPr>
              <a:lnSpc>
                <a:spcPct val="150000"/>
              </a:lnSpc>
            </a:pPr>
            <a:endParaRPr lang="en-US" i="1" dirty="0" smtClean="0">
              <a:sym typeface="WP IconicSymbolsA"/>
            </a:endParaRPr>
          </a:p>
          <a:p>
            <a:pPr>
              <a:lnSpc>
                <a:spcPct val="150000"/>
              </a:lnSpc>
            </a:pPr>
            <a:r>
              <a:rPr lang="en-US" i="1" dirty="0" smtClean="0">
                <a:sym typeface="WP IconicSymbolsA"/>
                <a:hlinkClick r:id="rId3"/>
              </a:rPr>
              <a:t>www.linkedin.com/in/nikoroorda</a:t>
            </a:r>
            <a:endParaRPr lang="en-US" i="1" dirty="0" smtClean="0">
              <a:solidFill>
                <a:srgbClr val="C00000"/>
              </a:solidFill>
              <a:sym typeface="WP IconicSymbolsA"/>
            </a:endParaRPr>
          </a:p>
          <a:p>
            <a:pPr>
              <a:lnSpc>
                <a:spcPct val="150000"/>
              </a:lnSpc>
              <a:buFont typeface="Wingdings" pitchFamily="2" charset="2"/>
              <a:buChar char="à"/>
            </a:pPr>
            <a:r>
              <a:rPr lang="en-US" i="1" dirty="0" smtClean="0">
                <a:solidFill>
                  <a:srgbClr val="C00000"/>
                </a:solidFill>
                <a:sym typeface="Wingdings" pitchFamily="2" charset="2"/>
              </a:rPr>
              <a:t> go  to Full Profile</a:t>
            </a:r>
          </a:p>
          <a:p>
            <a:pPr>
              <a:lnSpc>
                <a:spcPct val="150000"/>
              </a:lnSpc>
              <a:buFont typeface="Wingdings" pitchFamily="2" charset="2"/>
              <a:buChar char="à"/>
            </a:pPr>
            <a:r>
              <a:rPr lang="en-US" i="1" dirty="0" smtClean="0">
                <a:solidFill>
                  <a:srgbClr val="C00000"/>
                </a:solidFill>
                <a:sym typeface="Wingdings" pitchFamily="2" charset="2"/>
              </a:rPr>
              <a:t> go to ‘Files’  section</a:t>
            </a:r>
            <a:endParaRPr lang="nl-NL" dirty="0">
              <a:solidFill>
                <a:srgbClr val="C00000"/>
              </a:solidFill>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14313" y="1000125"/>
            <a:ext cx="8858250" cy="507206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graphicFrame>
        <p:nvGraphicFramePr>
          <p:cNvPr id="2" name="Table 1"/>
          <p:cNvGraphicFramePr>
            <a:graphicFrameLocks noGrp="1"/>
          </p:cNvGraphicFramePr>
          <p:nvPr/>
        </p:nvGraphicFramePr>
        <p:xfrm>
          <a:off x="142875" y="928688"/>
          <a:ext cx="8858312" cy="5143536"/>
        </p:xfrm>
        <a:graphic>
          <a:graphicData uri="http://schemas.openxmlformats.org/drawingml/2006/table">
            <a:tbl>
              <a:tblPr>
                <a:effectLst>
                  <a:outerShdw blurRad="63500" sx="102000" sy="102000" algn="ctr" rotWithShape="0">
                    <a:prstClr val="black">
                      <a:alpha val="40000"/>
                    </a:prstClr>
                  </a:outerShdw>
                </a:effectLst>
              </a:tblPr>
              <a:tblGrid>
                <a:gridCol w="1071570"/>
                <a:gridCol w="2500330"/>
                <a:gridCol w="5286412"/>
              </a:tblGrid>
              <a:tr h="201911">
                <a:tc>
                  <a:txBody>
                    <a:bodyPr/>
                    <a:lstStyle/>
                    <a:p>
                      <a:pPr>
                        <a:lnSpc>
                          <a:spcPct val="115000"/>
                        </a:lnSpc>
                        <a:spcAft>
                          <a:spcPts val="0"/>
                        </a:spcAft>
                      </a:pPr>
                      <a:r>
                        <a:rPr lang="en-US" sz="1400" b="1" dirty="0">
                          <a:latin typeface="Calibri" pitchFamily="34" charset="0"/>
                          <a:ea typeface="Times New Roman"/>
                        </a:rPr>
                        <a:t>Principles</a:t>
                      </a:r>
                      <a:endParaRPr lang="nl-NL" sz="1400" b="1" dirty="0">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c>
                  <a:txBody>
                    <a:bodyPr/>
                    <a:lstStyle/>
                    <a:p>
                      <a:pPr>
                        <a:lnSpc>
                          <a:spcPct val="115000"/>
                        </a:lnSpc>
                        <a:spcAft>
                          <a:spcPts val="0"/>
                        </a:spcAft>
                      </a:pPr>
                      <a:r>
                        <a:rPr lang="en-US" sz="1400" b="1">
                          <a:latin typeface="Calibri" pitchFamily="34" charset="0"/>
                          <a:ea typeface="Times New Roman"/>
                        </a:rPr>
                        <a:t>Characteristics</a:t>
                      </a:r>
                      <a:endParaRPr lang="nl-NL" sz="1400" b="1">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c>
                  <a:txBody>
                    <a:bodyPr/>
                    <a:lstStyle/>
                    <a:p>
                      <a:pPr>
                        <a:lnSpc>
                          <a:spcPct val="115000"/>
                        </a:lnSpc>
                        <a:spcAft>
                          <a:spcPts val="0"/>
                        </a:spcAft>
                      </a:pPr>
                      <a:r>
                        <a:rPr lang="en-US" sz="1400" b="1" dirty="0">
                          <a:latin typeface="Calibri" pitchFamily="34" charset="0"/>
                          <a:ea typeface="Times New Roman"/>
                        </a:rPr>
                        <a:t>Details</a:t>
                      </a:r>
                      <a:endParaRPr lang="nl-NL" sz="1400" b="1" dirty="0">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r>
              <a:tr h="388915">
                <a:tc rowSpan="5">
                  <a:txBody>
                    <a:bodyPr/>
                    <a:lstStyle/>
                    <a:p>
                      <a:pPr>
                        <a:lnSpc>
                          <a:spcPct val="115000"/>
                        </a:lnSpc>
                        <a:spcAft>
                          <a:spcPts val="0"/>
                        </a:spcAft>
                      </a:pPr>
                      <a:r>
                        <a:rPr lang="en-US" sz="1400" dirty="0">
                          <a:solidFill>
                            <a:srgbClr val="3333FF"/>
                          </a:solidFill>
                          <a:latin typeface="Calibri" pitchFamily="34" charset="0"/>
                          <a:ea typeface="Times New Roman"/>
                        </a:rPr>
                        <a:t>Connectivity, complexity</a:t>
                      </a:r>
                      <a:endParaRPr lang="nl-NL" sz="1400" dirty="0">
                        <a:solidFill>
                          <a:srgbClr val="3333FF"/>
                        </a:solidFill>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38100" cap="flat" cmpd="sng" algn="ctr">
                      <a:solidFill>
                        <a:srgbClr val="FABF8F"/>
                      </a:solidFill>
                      <a:prstDash val="solid"/>
                      <a:round/>
                      <a:headEnd type="none" w="med" len="med"/>
                      <a:tailEnd type="none" w="med" len="med"/>
                    </a:lnB>
                    <a:solidFill>
                      <a:schemeClr val="accent5"/>
                    </a:solidFill>
                  </a:tcPr>
                </a:tc>
                <a:tc>
                  <a:txBody>
                    <a:bodyPr/>
                    <a:lstStyle/>
                    <a:p>
                      <a:pPr>
                        <a:lnSpc>
                          <a:spcPct val="115000"/>
                        </a:lnSpc>
                        <a:spcAft>
                          <a:spcPts val="0"/>
                        </a:spcAft>
                      </a:pPr>
                      <a:r>
                        <a:rPr lang="en-US" sz="1400" dirty="0">
                          <a:solidFill>
                            <a:srgbClr val="3333FF"/>
                          </a:solidFill>
                          <a:latin typeface="Calibri" pitchFamily="34" charset="0"/>
                          <a:ea typeface="Times New Roman"/>
                        </a:rPr>
                        <a:t>Systems thinking</a:t>
                      </a:r>
                      <a:endParaRPr lang="nl-NL" sz="1400" dirty="0">
                        <a:solidFill>
                          <a:srgbClr val="3333FF"/>
                        </a:solidFill>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chemeClr val="accent5"/>
                    </a:solidFill>
                  </a:tcPr>
                </a:tc>
                <a:tc>
                  <a:txBody>
                    <a:bodyPr/>
                    <a:lstStyle/>
                    <a:p>
                      <a:pPr>
                        <a:lnSpc>
                          <a:spcPct val="115000"/>
                        </a:lnSpc>
                        <a:spcAft>
                          <a:spcPts val="0"/>
                        </a:spcAft>
                      </a:pPr>
                      <a:r>
                        <a:rPr lang="en-US" sz="1400">
                          <a:solidFill>
                            <a:srgbClr val="3333FF"/>
                          </a:solidFill>
                          <a:latin typeface="Calibri" pitchFamily="34" charset="0"/>
                          <a:ea typeface="Times New Roman"/>
                        </a:rPr>
                        <a:t>Connecting analytic and holistic approach; small with large; local with global</a:t>
                      </a:r>
                      <a:endParaRPr lang="nl-NL" sz="1400">
                        <a:solidFill>
                          <a:srgbClr val="3333FF"/>
                        </a:solidFill>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chemeClr val="accent5"/>
                    </a:solidFill>
                  </a:tcPr>
                </a:tc>
              </a:tr>
              <a:tr h="201911">
                <a:tc vMerge="1">
                  <a:txBody>
                    <a:bodyPr/>
                    <a:lstStyle/>
                    <a:p>
                      <a:endParaRPr lang="nl-NL"/>
                    </a:p>
                  </a:txBody>
                  <a:tcPr/>
                </a:tc>
                <a:tc>
                  <a:txBody>
                    <a:bodyPr/>
                    <a:lstStyle/>
                    <a:p>
                      <a:pPr>
                        <a:lnSpc>
                          <a:spcPct val="115000"/>
                        </a:lnSpc>
                        <a:spcAft>
                          <a:spcPts val="0"/>
                        </a:spcAft>
                      </a:pPr>
                      <a:r>
                        <a:rPr lang="en-US" sz="1400">
                          <a:solidFill>
                            <a:srgbClr val="3333FF"/>
                          </a:solidFill>
                          <a:latin typeface="Calibri" pitchFamily="34" charset="0"/>
                          <a:ea typeface="Times New Roman"/>
                        </a:rPr>
                        <a:t>Multi-, inter- or transdisciplinary</a:t>
                      </a:r>
                      <a:endParaRPr lang="nl-NL" sz="1400">
                        <a:solidFill>
                          <a:srgbClr val="3333FF"/>
                        </a:solidFill>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chemeClr val="accent5"/>
                    </a:solidFill>
                  </a:tcPr>
                </a:tc>
                <a:tc>
                  <a:txBody>
                    <a:bodyPr/>
                    <a:lstStyle/>
                    <a:p>
                      <a:pPr>
                        <a:lnSpc>
                          <a:spcPct val="115000"/>
                        </a:lnSpc>
                        <a:spcAft>
                          <a:spcPts val="0"/>
                        </a:spcAft>
                      </a:pPr>
                      <a:r>
                        <a:rPr lang="en-US" sz="1400">
                          <a:solidFill>
                            <a:srgbClr val="3333FF"/>
                          </a:solidFill>
                          <a:latin typeface="Calibri" pitchFamily="34" charset="0"/>
                          <a:ea typeface="Times New Roman"/>
                        </a:rPr>
                        <a:t>Connecting disciplines and stakeholders</a:t>
                      </a:r>
                      <a:endParaRPr lang="nl-NL" sz="1400">
                        <a:solidFill>
                          <a:srgbClr val="3333FF"/>
                        </a:solidFill>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chemeClr val="accent5"/>
                    </a:solidFill>
                  </a:tcPr>
                </a:tc>
              </a:tr>
              <a:tr h="201911">
                <a:tc vMerge="1">
                  <a:txBody>
                    <a:bodyPr/>
                    <a:lstStyle/>
                    <a:p>
                      <a:endParaRPr lang="nl-NL"/>
                    </a:p>
                  </a:txBody>
                  <a:tcPr/>
                </a:tc>
                <a:tc>
                  <a:txBody>
                    <a:bodyPr/>
                    <a:lstStyle/>
                    <a:p>
                      <a:pPr>
                        <a:lnSpc>
                          <a:spcPct val="115000"/>
                        </a:lnSpc>
                        <a:spcAft>
                          <a:spcPts val="0"/>
                        </a:spcAft>
                      </a:pPr>
                      <a:r>
                        <a:rPr lang="en-US" sz="1400" dirty="0">
                          <a:solidFill>
                            <a:srgbClr val="3333FF"/>
                          </a:solidFill>
                          <a:latin typeface="Calibri" pitchFamily="34" charset="0"/>
                          <a:ea typeface="Times New Roman"/>
                        </a:rPr>
                        <a:t>Life-cycle approach</a:t>
                      </a:r>
                      <a:endParaRPr lang="nl-NL" sz="1400" dirty="0">
                        <a:solidFill>
                          <a:srgbClr val="3333FF"/>
                        </a:solidFill>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chemeClr val="accent5"/>
                    </a:solidFill>
                  </a:tcPr>
                </a:tc>
                <a:tc>
                  <a:txBody>
                    <a:bodyPr/>
                    <a:lstStyle/>
                    <a:p>
                      <a:pPr>
                        <a:lnSpc>
                          <a:spcPct val="115000"/>
                        </a:lnSpc>
                        <a:spcAft>
                          <a:spcPts val="0"/>
                        </a:spcAft>
                      </a:pPr>
                      <a:r>
                        <a:rPr lang="en-US" sz="1400" dirty="0">
                          <a:solidFill>
                            <a:srgbClr val="3333FF"/>
                          </a:solidFill>
                          <a:latin typeface="Calibri" pitchFamily="34" charset="0"/>
                          <a:ea typeface="Times New Roman"/>
                        </a:rPr>
                        <a:t>Connecting phases in the lifecycle</a:t>
                      </a:r>
                      <a:endParaRPr lang="nl-NL" sz="1400" dirty="0">
                        <a:solidFill>
                          <a:srgbClr val="3333FF"/>
                        </a:solidFill>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chemeClr val="accent5"/>
                    </a:solidFill>
                  </a:tcPr>
                </a:tc>
              </a:tr>
              <a:tr h="233474">
                <a:tc vMerge="1">
                  <a:txBody>
                    <a:bodyPr/>
                    <a:lstStyle/>
                    <a:p>
                      <a:endParaRPr lang="nl-NL"/>
                    </a:p>
                  </a:txBody>
                  <a:tcPr/>
                </a:tc>
                <a:tc>
                  <a:txBody>
                    <a:bodyPr/>
                    <a:lstStyle/>
                    <a:p>
                      <a:pPr>
                        <a:lnSpc>
                          <a:spcPct val="115000"/>
                        </a:lnSpc>
                        <a:spcAft>
                          <a:spcPts val="0"/>
                        </a:spcAft>
                      </a:pPr>
                      <a:r>
                        <a:rPr lang="en-US" sz="1400">
                          <a:solidFill>
                            <a:srgbClr val="3333FF"/>
                          </a:solidFill>
                          <a:latin typeface="Calibri" pitchFamily="34" charset="0"/>
                          <a:ea typeface="Times New Roman"/>
                        </a:rPr>
                        <a:t>Intercultural, international</a:t>
                      </a:r>
                      <a:endParaRPr lang="nl-NL" sz="1400">
                        <a:solidFill>
                          <a:srgbClr val="3333FF"/>
                        </a:solidFill>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chemeClr val="accent5"/>
                    </a:solidFill>
                  </a:tcPr>
                </a:tc>
                <a:tc>
                  <a:txBody>
                    <a:bodyPr/>
                    <a:lstStyle/>
                    <a:p>
                      <a:pPr>
                        <a:lnSpc>
                          <a:spcPct val="115000"/>
                        </a:lnSpc>
                        <a:spcAft>
                          <a:spcPts val="0"/>
                        </a:spcAft>
                      </a:pPr>
                      <a:r>
                        <a:rPr lang="en-US" sz="1400">
                          <a:solidFill>
                            <a:srgbClr val="3333FF"/>
                          </a:solidFill>
                          <a:latin typeface="Calibri" pitchFamily="34" charset="0"/>
                          <a:ea typeface="Times New Roman"/>
                        </a:rPr>
                        <a:t>Connecting people, cultures, regions, nations</a:t>
                      </a:r>
                      <a:endParaRPr lang="nl-NL" sz="1400">
                        <a:solidFill>
                          <a:srgbClr val="3333FF"/>
                        </a:solidFill>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chemeClr val="accent5"/>
                    </a:solidFill>
                  </a:tcPr>
                </a:tc>
              </a:tr>
              <a:tr h="273187">
                <a:tc vMerge="1">
                  <a:txBody>
                    <a:bodyPr/>
                    <a:lstStyle/>
                    <a:p>
                      <a:endParaRPr lang="nl-NL"/>
                    </a:p>
                  </a:txBody>
                  <a:tcPr/>
                </a:tc>
                <a:tc>
                  <a:txBody>
                    <a:bodyPr/>
                    <a:lstStyle/>
                    <a:p>
                      <a:pPr>
                        <a:lnSpc>
                          <a:spcPct val="115000"/>
                        </a:lnSpc>
                        <a:spcAft>
                          <a:spcPts val="0"/>
                        </a:spcAft>
                      </a:pPr>
                      <a:r>
                        <a:rPr lang="en-US" sz="1400">
                          <a:solidFill>
                            <a:srgbClr val="3333FF"/>
                          </a:solidFill>
                          <a:latin typeface="Calibri" pitchFamily="34" charset="0"/>
                          <a:ea typeface="Times New Roman"/>
                        </a:rPr>
                        <a:t>Future orientation</a:t>
                      </a:r>
                      <a:endParaRPr lang="nl-NL" sz="1400">
                        <a:solidFill>
                          <a:srgbClr val="3333FF"/>
                        </a:solidFill>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38100" cap="flat" cmpd="sng" algn="ctr">
                      <a:solidFill>
                        <a:srgbClr val="FABF8F"/>
                      </a:solidFill>
                      <a:prstDash val="solid"/>
                      <a:round/>
                      <a:headEnd type="none" w="med" len="med"/>
                      <a:tailEnd type="none" w="med" len="med"/>
                    </a:lnB>
                    <a:solidFill>
                      <a:schemeClr val="accent5"/>
                    </a:solidFill>
                  </a:tcPr>
                </a:tc>
                <a:tc>
                  <a:txBody>
                    <a:bodyPr/>
                    <a:lstStyle/>
                    <a:p>
                      <a:pPr>
                        <a:lnSpc>
                          <a:spcPct val="115000"/>
                        </a:lnSpc>
                        <a:spcAft>
                          <a:spcPts val="0"/>
                        </a:spcAft>
                      </a:pPr>
                      <a:r>
                        <a:rPr lang="en-US" sz="1400" dirty="0">
                          <a:solidFill>
                            <a:srgbClr val="3333FF"/>
                          </a:solidFill>
                          <a:latin typeface="Calibri" pitchFamily="34" charset="0"/>
                          <a:ea typeface="Times New Roman"/>
                        </a:rPr>
                        <a:t>Connecting the past, the present and the future</a:t>
                      </a:r>
                      <a:endParaRPr lang="nl-NL" sz="1400" dirty="0">
                        <a:solidFill>
                          <a:srgbClr val="3333FF"/>
                        </a:solidFill>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38100" cap="flat" cmpd="sng" algn="ctr">
                      <a:solidFill>
                        <a:srgbClr val="FABF8F"/>
                      </a:solidFill>
                      <a:prstDash val="solid"/>
                      <a:round/>
                      <a:headEnd type="none" w="med" len="med"/>
                      <a:tailEnd type="none" w="med" len="med"/>
                    </a:lnB>
                    <a:solidFill>
                      <a:schemeClr val="accent5"/>
                    </a:solidFill>
                  </a:tcPr>
                </a:tc>
              </a:tr>
              <a:tr h="276451">
                <a:tc rowSpan="3">
                  <a:txBody>
                    <a:bodyPr/>
                    <a:lstStyle/>
                    <a:p>
                      <a:pPr>
                        <a:lnSpc>
                          <a:spcPct val="115000"/>
                        </a:lnSpc>
                        <a:spcAft>
                          <a:spcPts val="0"/>
                        </a:spcAft>
                      </a:pPr>
                      <a:r>
                        <a:rPr lang="en-US" sz="1400">
                          <a:latin typeface="Calibri" pitchFamily="34" charset="0"/>
                          <a:ea typeface="Times New Roman"/>
                        </a:rPr>
                        <a:t>Innovativity</a:t>
                      </a:r>
                      <a:endParaRPr lang="nl-NL" sz="1400">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38100" cap="flat" cmpd="sng" algn="ctr">
                      <a:solidFill>
                        <a:srgbClr val="FABF8F"/>
                      </a:solidFill>
                      <a:prstDash val="solid"/>
                      <a:round/>
                      <a:headEnd type="none" w="med" len="med"/>
                      <a:tailEnd type="none" w="med" len="med"/>
                    </a:lnT>
                    <a:lnB w="38100" cap="flat" cmpd="sng" algn="ctr">
                      <a:solidFill>
                        <a:srgbClr val="FABF8F"/>
                      </a:solidFill>
                      <a:prstDash val="solid"/>
                      <a:round/>
                      <a:headEnd type="none" w="med" len="med"/>
                      <a:tailEnd type="none" w="med" len="med"/>
                    </a:lnB>
                    <a:solidFill>
                      <a:srgbClr val="FDE9D9"/>
                    </a:solidFill>
                  </a:tcPr>
                </a:tc>
                <a:tc>
                  <a:txBody>
                    <a:bodyPr/>
                    <a:lstStyle/>
                    <a:p>
                      <a:pPr>
                        <a:lnSpc>
                          <a:spcPct val="115000"/>
                        </a:lnSpc>
                        <a:spcAft>
                          <a:spcPts val="0"/>
                        </a:spcAft>
                      </a:pPr>
                      <a:r>
                        <a:rPr lang="en-US" sz="1400">
                          <a:latin typeface="Calibri" pitchFamily="34" charset="0"/>
                          <a:ea typeface="Times New Roman"/>
                        </a:rPr>
                        <a:t>Openness to changing conditions</a:t>
                      </a:r>
                      <a:endParaRPr lang="nl-NL" sz="1400">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3810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lnSpc>
                          <a:spcPct val="115000"/>
                        </a:lnSpc>
                        <a:spcAft>
                          <a:spcPts val="0"/>
                        </a:spcAft>
                      </a:pPr>
                      <a:r>
                        <a:rPr lang="en-US" sz="1400">
                          <a:latin typeface="Calibri" pitchFamily="34" charset="0"/>
                          <a:ea typeface="Times New Roman"/>
                        </a:rPr>
                        <a:t>Flexibility of mind; capability of dealing with uncertainties</a:t>
                      </a:r>
                      <a:endParaRPr lang="nl-NL" sz="1400">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3810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r>
              <a:tr h="285752">
                <a:tc vMerge="1">
                  <a:txBody>
                    <a:bodyPr/>
                    <a:lstStyle/>
                    <a:p>
                      <a:endParaRPr lang="nl-NL"/>
                    </a:p>
                  </a:txBody>
                  <a:tcPr/>
                </a:tc>
                <a:tc>
                  <a:txBody>
                    <a:bodyPr/>
                    <a:lstStyle/>
                    <a:p>
                      <a:pPr>
                        <a:lnSpc>
                          <a:spcPct val="115000"/>
                        </a:lnSpc>
                        <a:spcAft>
                          <a:spcPts val="0"/>
                        </a:spcAft>
                      </a:pPr>
                      <a:r>
                        <a:rPr lang="en-US" sz="1400">
                          <a:latin typeface="Calibri" pitchFamily="34" charset="0"/>
                          <a:ea typeface="Times New Roman"/>
                        </a:rPr>
                        <a:t>Openness to  new solutions</a:t>
                      </a:r>
                      <a:endParaRPr lang="nl-NL" sz="1400">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lnSpc>
                          <a:spcPct val="115000"/>
                        </a:lnSpc>
                        <a:spcAft>
                          <a:spcPts val="0"/>
                        </a:spcAft>
                      </a:pPr>
                      <a:r>
                        <a:rPr lang="en-US" sz="1400">
                          <a:latin typeface="Calibri" pitchFamily="34" charset="0"/>
                          <a:ea typeface="Times New Roman"/>
                        </a:rPr>
                        <a:t>Creativity, non-linearity, out of the box thinking</a:t>
                      </a:r>
                      <a:endParaRPr lang="nl-NL" sz="1400">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r>
              <a:tr h="285752">
                <a:tc vMerge="1">
                  <a:txBody>
                    <a:bodyPr/>
                    <a:lstStyle/>
                    <a:p>
                      <a:endParaRPr lang="nl-NL"/>
                    </a:p>
                  </a:txBody>
                  <a:tcPr/>
                </a:tc>
                <a:tc>
                  <a:txBody>
                    <a:bodyPr/>
                    <a:lstStyle/>
                    <a:p>
                      <a:pPr>
                        <a:lnSpc>
                          <a:spcPct val="115000"/>
                        </a:lnSpc>
                        <a:spcAft>
                          <a:spcPts val="0"/>
                        </a:spcAft>
                      </a:pPr>
                      <a:r>
                        <a:rPr lang="en-US" sz="1400" dirty="0">
                          <a:latin typeface="Calibri" pitchFamily="34" charset="0"/>
                          <a:ea typeface="Times New Roman"/>
                        </a:rPr>
                        <a:t>Function orientation</a:t>
                      </a:r>
                      <a:endParaRPr lang="nl-NL" sz="1400" dirty="0">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38100" cap="flat" cmpd="sng" algn="ctr">
                      <a:solidFill>
                        <a:srgbClr val="FABF8F"/>
                      </a:solidFill>
                      <a:prstDash val="solid"/>
                      <a:round/>
                      <a:headEnd type="none" w="med" len="med"/>
                      <a:tailEnd type="none" w="med" len="med"/>
                    </a:lnB>
                    <a:solidFill>
                      <a:srgbClr val="FDE9D9"/>
                    </a:solidFill>
                  </a:tcPr>
                </a:tc>
                <a:tc>
                  <a:txBody>
                    <a:bodyPr/>
                    <a:lstStyle/>
                    <a:p>
                      <a:pPr>
                        <a:lnSpc>
                          <a:spcPct val="115000"/>
                        </a:lnSpc>
                        <a:spcAft>
                          <a:spcPts val="0"/>
                        </a:spcAft>
                      </a:pPr>
                      <a:r>
                        <a:rPr lang="en-US" sz="1400">
                          <a:latin typeface="Calibri" pitchFamily="34" charset="0"/>
                          <a:ea typeface="Times New Roman"/>
                        </a:rPr>
                        <a:t>Zooming out from products or services to underlying functions or needs</a:t>
                      </a:r>
                      <a:endParaRPr lang="nl-NL" sz="1400">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38100" cap="flat" cmpd="sng" algn="ctr">
                      <a:solidFill>
                        <a:srgbClr val="FABF8F"/>
                      </a:solidFill>
                      <a:prstDash val="solid"/>
                      <a:round/>
                      <a:headEnd type="none" w="med" len="med"/>
                      <a:tailEnd type="none" w="med" len="med"/>
                    </a:lnB>
                    <a:solidFill>
                      <a:srgbClr val="FDE9D9"/>
                    </a:solidFill>
                  </a:tcPr>
                </a:tc>
              </a:tr>
              <a:tr h="285752">
                <a:tc rowSpan="3">
                  <a:txBody>
                    <a:bodyPr/>
                    <a:lstStyle/>
                    <a:p>
                      <a:pPr>
                        <a:lnSpc>
                          <a:spcPct val="115000"/>
                        </a:lnSpc>
                        <a:spcAft>
                          <a:spcPts val="0"/>
                        </a:spcAft>
                      </a:pPr>
                      <a:r>
                        <a:rPr lang="en-US" sz="1400" dirty="0" smtClean="0">
                          <a:solidFill>
                            <a:srgbClr val="3333FF"/>
                          </a:solidFill>
                          <a:latin typeface="Calibri" pitchFamily="34" charset="0"/>
                          <a:ea typeface="Times New Roman"/>
                        </a:rPr>
                        <a:t>Learning by doing</a:t>
                      </a:r>
                      <a:endParaRPr lang="nl-NL" sz="1400" dirty="0">
                        <a:solidFill>
                          <a:srgbClr val="3333FF"/>
                        </a:solidFill>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38100" cap="flat" cmpd="sng" algn="ctr">
                      <a:solidFill>
                        <a:srgbClr val="FABF8F"/>
                      </a:solidFill>
                      <a:prstDash val="solid"/>
                      <a:round/>
                      <a:headEnd type="none" w="med" len="med"/>
                      <a:tailEnd type="none" w="med" len="med"/>
                    </a:lnT>
                    <a:lnB w="38100" cap="flat" cmpd="sng" algn="ctr">
                      <a:solidFill>
                        <a:srgbClr val="FABF8F"/>
                      </a:solidFill>
                      <a:prstDash val="solid"/>
                      <a:round/>
                      <a:headEnd type="none" w="med" len="med"/>
                      <a:tailEnd type="none" w="med" len="med"/>
                    </a:lnB>
                    <a:solidFill>
                      <a:schemeClr val="accent5"/>
                    </a:solidFill>
                  </a:tcPr>
                </a:tc>
                <a:tc>
                  <a:txBody>
                    <a:bodyPr/>
                    <a:lstStyle/>
                    <a:p>
                      <a:pPr>
                        <a:lnSpc>
                          <a:spcPct val="115000"/>
                        </a:lnSpc>
                        <a:spcAft>
                          <a:spcPts val="0"/>
                        </a:spcAft>
                      </a:pPr>
                      <a:r>
                        <a:rPr lang="en-US" sz="1400">
                          <a:solidFill>
                            <a:srgbClr val="3333FF"/>
                          </a:solidFill>
                          <a:latin typeface="Calibri" pitchFamily="34" charset="0"/>
                          <a:ea typeface="Times New Roman"/>
                        </a:rPr>
                        <a:t>Application of knowledge</a:t>
                      </a:r>
                      <a:endParaRPr lang="nl-NL" sz="1400">
                        <a:solidFill>
                          <a:srgbClr val="3333FF"/>
                        </a:solidFill>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3810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chemeClr val="accent5"/>
                    </a:solidFill>
                  </a:tcPr>
                </a:tc>
                <a:tc>
                  <a:txBody>
                    <a:bodyPr/>
                    <a:lstStyle/>
                    <a:p>
                      <a:pPr>
                        <a:lnSpc>
                          <a:spcPct val="115000"/>
                        </a:lnSpc>
                        <a:spcAft>
                          <a:spcPts val="0"/>
                        </a:spcAft>
                      </a:pPr>
                      <a:r>
                        <a:rPr lang="en-US" sz="1400" dirty="0">
                          <a:solidFill>
                            <a:srgbClr val="3333FF"/>
                          </a:solidFill>
                          <a:latin typeface="Calibri" pitchFamily="34" charset="0"/>
                          <a:ea typeface="Times New Roman"/>
                        </a:rPr>
                        <a:t>Aiming at finding useful solutions to real </a:t>
                      </a:r>
                      <a:r>
                        <a:rPr lang="en-US" sz="1400" dirty="0" smtClean="0">
                          <a:solidFill>
                            <a:srgbClr val="3333FF"/>
                          </a:solidFill>
                          <a:latin typeface="Calibri" pitchFamily="34" charset="0"/>
                          <a:ea typeface="Times New Roman"/>
                        </a:rPr>
                        <a:t>problems</a:t>
                      </a:r>
                      <a:endParaRPr lang="nl-NL" sz="1400" dirty="0">
                        <a:solidFill>
                          <a:srgbClr val="3333FF"/>
                        </a:solidFill>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3810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chemeClr val="accent5"/>
                    </a:solidFill>
                  </a:tcPr>
                </a:tc>
              </a:tr>
              <a:tr h="285752">
                <a:tc vMerge="1">
                  <a:txBody>
                    <a:bodyPr/>
                    <a:lstStyle/>
                    <a:p>
                      <a:endParaRPr lang="nl-NL"/>
                    </a:p>
                  </a:txBody>
                  <a:tcPr/>
                </a:tc>
                <a:tc>
                  <a:txBody>
                    <a:bodyPr/>
                    <a:lstStyle/>
                    <a:p>
                      <a:pPr>
                        <a:lnSpc>
                          <a:spcPct val="115000"/>
                        </a:lnSpc>
                        <a:spcAft>
                          <a:spcPts val="0"/>
                        </a:spcAft>
                      </a:pPr>
                      <a:r>
                        <a:rPr lang="en-US" sz="1400">
                          <a:solidFill>
                            <a:srgbClr val="3333FF"/>
                          </a:solidFill>
                          <a:latin typeface="Calibri" pitchFamily="34" charset="0"/>
                          <a:ea typeface="Times New Roman"/>
                        </a:rPr>
                        <a:t>Commitment</a:t>
                      </a:r>
                      <a:endParaRPr lang="nl-NL" sz="1400">
                        <a:solidFill>
                          <a:srgbClr val="3333FF"/>
                        </a:solidFill>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chemeClr val="accent5"/>
                    </a:solidFill>
                  </a:tcPr>
                </a:tc>
                <a:tc>
                  <a:txBody>
                    <a:bodyPr/>
                    <a:lstStyle/>
                    <a:p>
                      <a:pPr>
                        <a:lnSpc>
                          <a:spcPct val="115000"/>
                        </a:lnSpc>
                        <a:spcAft>
                          <a:spcPts val="0"/>
                        </a:spcAft>
                      </a:pPr>
                      <a:r>
                        <a:rPr lang="en-US" sz="1400">
                          <a:solidFill>
                            <a:srgbClr val="3333FF"/>
                          </a:solidFill>
                          <a:latin typeface="Calibri" pitchFamily="34" charset="0"/>
                          <a:ea typeface="Times New Roman"/>
                        </a:rPr>
                        <a:t>Personally engaged towards objectives of SD</a:t>
                      </a:r>
                      <a:endParaRPr lang="nl-NL" sz="1400">
                        <a:solidFill>
                          <a:srgbClr val="3333FF"/>
                        </a:solidFill>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chemeClr val="accent5"/>
                    </a:solidFill>
                  </a:tcPr>
                </a:tc>
              </a:tr>
              <a:tr h="285752">
                <a:tc vMerge="1">
                  <a:txBody>
                    <a:bodyPr/>
                    <a:lstStyle/>
                    <a:p>
                      <a:endParaRPr lang="nl-NL"/>
                    </a:p>
                  </a:txBody>
                  <a:tcPr/>
                </a:tc>
                <a:tc>
                  <a:txBody>
                    <a:bodyPr/>
                    <a:lstStyle/>
                    <a:p>
                      <a:pPr>
                        <a:lnSpc>
                          <a:spcPct val="115000"/>
                        </a:lnSpc>
                        <a:spcAft>
                          <a:spcPts val="0"/>
                        </a:spcAft>
                      </a:pPr>
                      <a:r>
                        <a:rPr lang="en-US" sz="1400">
                          <a:solidFill>
                            <a:srgbClr val="3333FF"/>
                          </a:solidFill>
                          <a:latin typeface="Calibri" pitchFamily="34" charset="0"/>
                          <a:ea typeface="Times New Roman"/>
                        </a:rPr>
                        <a:t>Cooperation</a:t>
                      </a:r>
                      <a:endParaRPr lang="nl-NL" sz="1400">
                        <a:solidFill>
                          <a:srgbClr val="3333FF"/>
                        </a:solidFill>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38100" cap="flat" cmpd="sng" algn="ctr">
                      <a:solidFill>
                        <a:srgbClr val="FABF8F"/>
                      </a:solidFill>
                      <a:prstDash val="solid"/>
                      <a:round/>
                      <a:headEnd type="none" w="med" len="med"/>
                      <a:tailEnd type="none" w="med" len="med"/>
                    </a:lnB>
                    <a:solidFill>
                      <a:schemeClr val="accent5"/>
                    </a:solidFill>
                  </a:tcPr>
                </a:tc>
                <a:tc>
                  <a:txBody>
                    <a:bodyPr/>
                    <a:lstStyle/>
                    <a:p>
                      <a:pPr>
                        <a:lnSpc>
                          <a:spcPct val="115000"/>
                        </a:lnSpc>
                        <a:spcAft>
                          <a:spcPts val="0"/>
                        </a:spcAft>
                      </a:pPr>
                      <a:r>
                        <a:rPr lang="en-US" sz="1400" dirty="0">
                          <a:solidFill>
                            <a:srgbClr val="3333FF"/>
                          </a:solidFill>
                          <a:latin typeface="Calibri" pitchFamily="34" charset="0"/>
                          <a:ea typeface="Times New Roman"/>
                        </a:rPr>
                        <a:t>Cooperation between experts, educators, students, professionals</a:t>
                      </a:r>
                      <a:endParaRPr lang="nl-NL" sz="1400" dirty="0">
                        <a:solidFill>
                          <a:srgbClr val="3333FF"/>
                        </a:solidFill>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38100" cap="flat" cmpd="sng" algn="ctr">
                      <a:solidFill>
                        <a:srgbClr val="FABF8F"/>
                      </a:solidFill>
                      <a:prstDash val="solid"/>
                      <a:round/>
                      <a:headEnd type="none" w="med" len="med"/>
                      <a:tailEnd type="none" w="med" len="med"/>
                    </a:lnB>
                    <a:solidFill>
                      <a:schemeClr val="accent5"/>
                    </a:solidFill>
                  </a:tcPr>
                </a:tc>
              </a:tr>
              <a:tr h="285752">
                <a:tc rowSpan="5">
                  <a:txBody>
                    <a:bodyPr/>
                    <a:lstStyle/>
                    <a:p>
                      <a:pPr>
                        <a:lnSpc>
                          <a:spcPct val="115000"/>
                        </a:lnSpc>
                        <a:spcAft>
                          <a:spcPts val="0"/>
                        </a:spcAft>
                      </a:pPr>
                      <a:r>
                        <a:rPr lang="en-US" sz="1400">
                          <a:latin typeface="Calibri" pitchFamily="34" charset="0"/>
                          <a:ea typeface="Times New Roman"/>
                        </a:rPr>
                        <a:t>Reflexivity</a:t>
                      </a:r>
                      <a:endParaRPr lang="nl-NL" sz="1400">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3810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lnSpc>
                          <a:spcPct val="115000"/>
                        </a:lnSpc>
                        <a:spcAft>
                          <a:spcPts val="0"/>
                        </a:spcAft>
                      </a:pPr>
                      <a:r>
                        <a:rPr lang="en-US" sz="1400">
                          <a:latin typeface="Calibri" pitchFamily="34" charset="0"/>
                          <a:ea typeface="Times New Roman"/>
                        </a:rPr>
                        <a:t>Learning to learn</a:t>
                      </a:r>
                      <a:endParaRPr lang="nl-NL" sz="1400">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3810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lnSpc>
                          <a:spcPct val="115000"/>
                        </a:lnSpc>
                        <a:spcAft>
                          <a:spcPts val="0"/>
                        </a:spcAft>
                      </a:pPr>
                      <a:r>
                        <a:rPr lang="en-US" sz="1400">
                          <a:latin typeface="Calibri" pitchFamily="34" charset="0"/>
                          <a:ea typeface="Times New Roman"/>
                        </a:rPr>
                        <a:t>Reflection on own learning process, lifelong learning</a:t>
                      </a:r>
                      <a:endParaRPr lang="nl-NL" sz="1400">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3810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r>
              <a:tr h="285752">
                <a:tc vMerge="1">
                  <a:txBody>
                    <a:bodyPr/>
                    <a:lstStyle/>
                    <a:p>
                      <a:endParaRPr lang="nl-NL"/>
                    </a:p>
                  </a:txBody>
                  <a:tcPr/>
                </a:tc>
                <a:tc>
                  <a:txBody>
                    <a:bodyPr/>
                    <a:lstStyle/>
                    <a:p>
                      <a:pPr>
                        <a:lnSpc>
                          <a:spcPct val="115000"/>
                        </a:lnSpc>
                        <a:spcAft>
                          <a:spcPts val="0"/>
                        </a:spcAft>
                      </a:pPr>
                      <a:r>
                        <a:rPr lang="en-US" sz="1400">
                          <a:latin typeface="Calibri" pitchFamily="34" charset="0"/>
                          <a:ea typeface="Times New Roman"/>
                        </a:rPr>
                        <a:t>Responsibility</a:t>
                      </a:r>
                      <a:endParaRPr lang="nl-NL" sz="1400">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lnSpc>
                          <a:spcPct val="115000"/>
                        </a:lnSpc>
                        <a:spcAft>
                          <a:spcPts val="0"/>
                        </a:spcAft>
                      </a:pPr>
                      <a:r>
                        <a:rPr lang="en-US" sz="1400">
                          <a:latin typeface="Calibri" pitchFamily="34" charset="0"/>
                          <a:ea typeface="Times New Roman"/>
                        </a:rPr>
                        <a:t>Personal responsibility for professional activities (stakeholder approach)</a:t>
                      </a:r>
                      <a:endParaRPr lang="nl-NL" sz="1400">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r>
              <a:tr h="285752">
                <a:tc vMerge="1">
                  <a:txBody>
                    <a:bodyPr/>
                    <a:lstStyle/>
                    <a:p>
                      <a:endParaRPr lang="nl-NL"/>
                    </a:p>
                  </a:txBody>
                  <a:tcPr/>
                </a:tc>
                <a:tc>
                  <a:txBody>
                    <a:bodyPr/>
                    <a:lstStyle/>
                    <a:p>
                      <a:pPr>
                        <a:lnSpc>
                          <a:spcPct val="115000"/>
                        </a:lnSpc>
                        <a:spcAft>
                          <a:spcPts val="0"/>
                        </a:spcAft>
                      </a:pPr>
                      <a:r>
                        <a:rPr lang="en-US" sz="1400">
                          <a:latin typeface="Calibri" pitchFamily="34" charset="0"/>
                          <a:ea typeface="Times New Roman"/>
                        </a:rPr>
                        <a:t>Value-driven</a:t>
                      </a:r>
                      <a:endParaRPr lang="nl-NL" sz="1400">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lnSpc>
                          <a:spcPct val="115000"/>
                        </a:lnSpc>
                        <a:spcAft>
                          <a:spcPts val="0"/>
                        </a:spcAft>
                      </a:pPr>
                      <a:r>
                        <a:rPr lang="en-US" sz="1400">
                          <a:latin typeface="Calibri" pitchFamily="34" charset="0"/>
                          <a:ea typeface="Times New Roman"/>
                        </a:rPr>
                        <a:t>Aware of relevance and relativity of embedded values and opinions</a:t>
                      </a:r>
                      <a:endParaRPr lang="nl-NL" sz="1400">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r>
              <a:tr h="388915">
                <a:tc vMerge="1">
                  <a:txBody>
                    <a:bodyPr/>
                    <a:lstStyle/>
                    <a:p>
                      <a:endParaRPr lang="nl-NL"/>
                    </a:p>
                  </a:txBody>
                  <a:tcPr/>
                </a:tc>
                <a:tc>
                  <a:txBody>
                    <a:bodyPr/>
                    <a:lstStyle/>
                    <a:p>
                      <a:pPr>
                        <a:lnSpc>
                          <a:spcPct val="115000"/>
                        </a:lnSpc>
                        <a:spcAft>
                          <a:spcPts val="0"/>
                        </a:spcAft>
                      </a:pPr>
                      <a:r>
                        <a:rPr lang="en-US" sz="1400">
                          <a:latin typeface="Calibri" pitchFamily="34" charset="0"/>
                          <a:ea typeface="Times New Roman"/>
                        </a:rPr>
                        <a:t>Critical thinking</a:t>
                      </a:r>
                      <a:endParaRPr lang="nl-NL" sz="1400">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lnSpc>
                          <a:spcPct val="115000"/>
                        </a:lnSpc>
                        <a:spcAft>
                          <a:spcPts val="0"/>
                        </a:spcAft>
                      </a:pPr>
                      <a:r>
                        <a:rPr lang="en-US" sz="1400">
                          <a:latin typeface="Calibri" pitchFamily="34" charset="0"/>
                          <a:ea typeface="Times New Roman"/>
                        </a:rPr>
                        <a:t>Critical attitude towards questions, tasks, methods, answers, own functioning</a:t>
                      </a:r>
                      <a:endParaRPr lang="nl-NL" sz="1400">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r>
              <a:tr h="285114">
                <a:tc vMerge="1">
                  <a:txBody>
                    <a:bodyPr/>
                    <a:lstStyle/>
                    <a:p>
                      <a:endParaRPr lang="nl-NL"/>
                    </a:p>
                  </a:txBody>
                  <a:tcPr/>
                </a:tc>
                <a:tc>
                  <a:txBody>
                    <a:bodyPr/>
                    <a:lstStyle/>
                    <a:p>
                      <a:pPr>
                        <a:lnSpc>
                          <a:spcPct val="115000"/>
                        </a:lnSpc>
                        <a:spcAft>
                          <a:spcPts val="0"/>
                        </a:spcAft>
                      </a:pPr>
                      <a:r>
                        <a:rPr lang="en-US" sz="1400" dirty="0">
                          <a:latin typeface="Calibri" pitchFamily="34" charset="0"/>
                          <a:ea typeface="Times New Roman"/>
                        </a:rPr>
                        <a:t>Robustness of information</a:t>
                      </a:r>
                      <a:endParaRPr lang="nl-NL" sz="1400" dirty="0">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lnSpc>
                          <a:spcPct val="115000"/>
                        </a:lnSpc>
                        <a:spcAft>
                          <a:spcPts val="0"/>
                        </a:spcAft>
                      </a:pPr>
                      <a:r>
                        <a:rPr lang="en-US" sz="1400" dirty="0">
                          <a:latin typeface="Calibri" pitchFamily="34" charset="0"/>
                          <a:ea typeface="Times New Roman"/>
                        </a:rPr>
                        <a:t>Level of certainty of knowledge, data, conclusions</a:t>
                      </a:r>
                      <a:endParaRPr lang="nl-NL" sz="1400" dirty="0">
                        <a:latin typeface="Calibri" pitchFamily="34" charset="0"/>
                        <a:ea typeface="Times New Roman"/>
                      </a:endParaRPr>
                    </a:p>
                  </a:txBody>
                  <a:tcPr marL="38545" marR="38545" marT="4988" marB="4988">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r>
            </a:tbl>
          </a:graphicData>
        </a:graphic>
      </p:graphicFrame>
      <p:sp>
        <p:nvSpPr>
          <p:cNvPr id="37953" name="Rectangle 9"/>
          <p:cNvSpPr>
            <a:spLocks noChangeArrowheads="1"/>
          </p:cNvSpPr>
          <p:nvPr/>
        </p:nvSpPr>
        <p:spPr bwMode="auto">
          <a:xfrm>
            <a:off x="571500" y="214313"/>
            <a:ext cx="4583947" cy="492443"/>
          </a:xfrm>
          <a:prstGeom prst="rect">
            <a:avLst/>
          </a:prstGeom>
          <a:noFill/>
          <a:ln w="9525">
            <a:noFill/>
            <a:miter lim="800000"/>
            <a:headEnd/>
            <a:tailEnd/>
          </a:ln>
        </p:spPr>
        <p:txBody>
          <a:bodyPr wrap="none" lIns="0" tIns="0" rIns="0" bIns="0">
            <a:spAutoFit/>
          </a:bodyPr>
          <a:lstStyle/>
          <a:p>
            <a:r>
              <a:rPr lang="nl-NL" sz="3200" dirty="0" err="1">
                <a:solidFill>
                  <a:srgbClr val="000000"/>
                </a:solidFill>
                <a:latin typeface="Calibri" pitchFamily="34" charset="0"/>
              </a:rPr>
              <a:t>Some</a:t>
            </a:r>
            <a:r>
              <a:rPr lang="nl-NL" sz="3200" dirty="0">
                <a:solidFill>
                  <a:srgbClr val="000000"/>
                </a:solidFill>
                <a:latin typeface="Calibri" pitchFamily="34" charset="0"/>
              </a:rPr>
              <a:t> </a:t>
            </a:r>
            <a:r>
              <a:rPr lang="nl-NL" sz="3200" dirty="0" err="1">
                <a:solidFill>
                  <a:srgbClr val="000000"/>
                </a:solidFill>
                <a:latin typeface="Calibri" pitchFamily="34" charset="0"/>
              </a:rPr>
              <a:t>characteristics</a:t>
            </a:r>
            <a:r>
              <a:rPr lang="nl-NL" sz="3200" dirty="0">
                <a:solidFill>
                  <a:srgbClr val="000000"/>
                </a:solidFill>
                <a:latin typeface="Calibri" pitchFamily="34" charset="0"/>
              </a:rPr>
              <a:t> of </a:t>
            </a:r>
            <a:r>
              <a:rPr lang="nl-NL" sz="3200" dirty="0" smtClean="0">
                <a:solidFill>
                  <a:srgbClr val="000000"/>
                </a:solidFill>
                <a:latin typeface="Calibri" pitchFamily="34" charset="0"/>
              </a:rPr>
              <a:t>ESD</a:t>
            </a:r>
            <a:endParaRPr lang="nl-NL" dirty="0">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7" descr="C:\Users\Niko\Documents\Eigen boeken\Ons huis, planeet Aarde\Archief\Omslag (uitsnede 4 - 3).jpg"/>
          <p:cNvPicPr>
            <a:picLocks noChangeAspect="1" noChangeArrowheads="1"/>
          </p:cNvPicPr>
          <p:nvPr/>
        </p:nvPicPr>
        <p:blipFill>
          <a:blip r:embed="rId2" cstate="print"/>
          <a:srcRect/>
          <a:stretch>
            <a:fillRect/>
          </a:stretch>
        </p:blipFill>
        <p:spPr bwMode="auto">
          <a:xfrm>
            <a:off x="0" y="0"/>
            <a:ext cx="9144000" cy="68976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152400" y="76200"/>
            <a:ext cx="8782050" cy="6477000"/>
            <a:chOff x="96" y="48"/>
            <a:chExt cx="5532" cy="4080"/>
          </a:xfrm>
        </p:grpSpPr>
        <p:graphicFrame>
          <p:nvGraphicFramePr>
            <p:cNvPr id="2050" name="Object 2"/>
            <p:cNvGraphicFramePr>
              <a:graphicFrameLocks noChangeAspect="1"/>
            </p:cNvGraphicFramePr>
            <p:nvPr/>
          </p:nvGraphicFramePr>
          <p:xfrm>
            <a:off x="4656" y="48"/>
            <a:ext cx="780" cy="600"/>
          </p:xfrm>
          <a:graphic>
            <a:graphicData uri="http://schemas.openxmlformats.org/presentationml/2006/ole">
              <p:oleObj spid="_x0000_s192514" name="Tekening" r:id="rId4" imgW="1847880" imgH="2057400" progId="">
                <p:embed/>
              </p:oleObj>
            </a:graphicData>
          </a:graphic>
        </p:graphicFrame>
        <p:sp>
          <p:nvSpPr>
            <p:cNvPr id="2114" name="Freeform 5" descr="Kurk"/>
            <p:cNvSpPr>
              <a:spLocks/>
            </p:cNvSpPr>
            <p:nvPr/>
          </p:nvSpPr>
          <p:spPr bwMode="auto">
            <a:xfrm>
              <a:off x="240" y="3648"/>
              <a:ext cx="5280" cy="480"/>
            </a:xfrm>
            <a:custGeom>
              <a:avLst/>
              <a:gdLst>
                <a:gd name="T0" fmla="*/ 0 w 4656"/>
                <a:gd name="T1" fmla="*/ 480 h 432"/>
                <a:gd name="T2" fmla="*/ 5280 w 4656"/>
                <a:gd name="T3" fmla="*/ 480 h 432"/>
                <a:gd name="T4" fmla="*/ 5280 w 4656"/>
                <a:gd name="T5" fmla="*/ 107 h 432"/>
                <a:gd name="T6" fmla="*/ 5117 w 4656"/>
                <a:gd name="T7" fmla="*/ 0 h 432"/>
                <a:gd name="T8" fmla="*/ 163 w 4656"/>
                <a:gd name="T9" fmla="*/ 0 h 432"/>
                <a:gd name="T10" fmla="*/ 0 w 4656"/>
                <a:gd name="T11" fmla="*/ 107 h 432"/>
                <a:gd name="T12" fmla="*/ 0 w 4656"/>
                <a:gd name="T13" fmla="*/ 480 h 432"/>
                <a:gd name="T14" fmla="*/ 0 60000 65536"/>
                <a:gd name="T15" fmla="*/ 0 60000 65536"/>
                <a:gd name="T16" fmla="*/ 0 60000 65536"/>
                <a:gd name="T17" fmla="*/ 0 60000 65536"/>
                <a:gd name="T18" fmla="*/ 0 60000 65536"/>
                <a:gd name="T19" fmla="*/ 0 60000 65536"/>
                <a:gd name="T20" fmla="*/ 0 60000 65536"/>
                <a:gd name="T21" fmla="*/ 0 w 4656"/>
                <a:gd name="T22" fmla="*/ 0 h 432"/>
                <a:gd name="T23" fmla="*/ 4656 w 465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56" h="432">
                  <a:moveTo>
                    <a:pt x="0" y="432"/>
                  </a:moveTo>
                  <a:lnTo>
                    <a:pt x="4656" y="432"/>
                  </a:lnTo>
                  <a:lnTo>
                    <a:pt x="4656" y="96"/>
                  </a:lnTo>
                  <a:lnTo>
                    <a:pt x="4512" y="0"/>
                  </a:lnTo>
                  <a:lnTo>
                    <a:pt x="144" y="0"/>
                  </a:lnTo>
                  <a:lnTo>
                    <a:pt x="0" y="96"/>
                  </a:lnTo>
                  <a:lnTo>
                    <a:pt x="0" y="432"/>
                  </a:lnTo>
                  <a:close/>
                </a:path>
              </a:pathLst>
            </a:custGeom>
            <a:blipFill dpi="0" rotWithShape="0">
              <a:blip r:embed="rId5" cstate="print"/>
              <a:srcRect/>
              <a:tile tx="0" ty="0" sx="100000" sy="100000" flip="none" algn="tl"/>
            </a:blipFill>
            <a:ln w="9525">
              <a:solidFill>
                <a:schemeClr val="tx1"/>
              </a:solidFill>
              <a:round/>
              <a:headEnd/>
              <a:tailEnd/>
            </a:ln>
          </p:spPr>
          <p:txBody>
            <a:bodyPr wrap="none" anchor="ctr"/>
            <a:lstStyle/>
            <a:p>
              <a:endParaRPr lang="nl-NL"/>
            </a:p>
          </p:txBody>
        </p:sp>
        <p:sp>
          <p:nvSpPr>
            <p:cNvPr id="2115" name="Freeform 6" descr="baksteen"/>
            <p:cNvSpPr>
              <a:spLocks/>
            </p:cNvSpPr>
            <p:nvPr/>
          </p:nvSpPr>
          <p:spPr bwMode="auto">
            <a:xfrm>
              <a:off x="432" y="960"/>
              <a:ext cx="4944" cy="3024"/>
            </a:xfrm>
            <a:custGeom>
              <a:avLst/>
              <a:gdLst>
                <a:gd name="T0" fmla="*/ 0 w 4944"/>
                <a:gd name="T1" fmla="*/ 3024 h 3024"/>
                <a:gd name="T2" fmla="*/ 0 w 4944"/>
                <a:gd name="T3" fmla="*/ 2832 h 3024"/>
                <a:gd name="T4" fmla="*/ 96 w 4944"/>
                <a:gd name="T5" fmla="*/ 2832 h 3024"/>
                <a:gd name="T6" fmla="*/ 96 w 4944"/>
                <a:gd name="T7" fmla="*/ 2640 h 3024"/>
                <a:gd name="T8" fmla="*/ 192 w 4944"/>
                <a:gd name="T9" fmla="*/ 2640 h 3024"/>
                <a:gd name="T10" fmla="*/ 192 w 4944"/>
                <a:gd name="T11" fmla="*/ 2448 h 3024"/>
                <a:gd name="T12" fmla="*/ 288 w 4944"/>
                <a:gd name="T13" fmla="*/ 2448 h 3024"/>
                <a:gd name="T14" fmla="*/ 288 w 4944"/>
                <a:gd name="T15" fmla="*/ 0 h 3024"/>
                <a:gd name="T16" fmla="*/ 4656 w 4944"/>
                <a:gd name="T17" fmla="*/ 0 h 3024"/>
                <a:gd name="T18" fmla="*/ 4656 w 4944"/>
                <a:gd name="T19" fmla="*/ 2448 h 3024"/>
                <a:gd name="T20" fmla="*/ 4752 w 4944"/>
                <a:gd name="T21" fmla="*/ 2448 h 3024"/>
                <a:gd name="T22" fmla="*/ 4752 w 4944"/>
                <a:gd name="T23" fmla="*/ 2640 h 3024"/>
                <a:gd name="T24" fmla="*/ 4848 w 4944"/>
                <a:gd name="T25" fmla="*/ 2640 h 3024"/>
                <a:gd name="T26" fmla="*/ 4848 w 4944"/>
                <a:gd name="T27" fmla="*/ 2832 h 3024"/>
                <a:gd name="T28" fmla="*/ 4896 w 4944"/>
                <a:gd name="T29" fmla="*/ 2832 h 3024"/>
                <a:gd name="T30" fmla="*/ 4944 w 4944"/>
                <a:gd name="T31" fmla="*/ 2832 h 3024"/>
                <a:gd name="T32" fmla="*/ 4944 w 4944"/>
                <a:gd name="T33" fmla="*/ 3024 h 3024"/>
                <a:gd name="T34" fmla="*/ 0 w 4944"/>
                <a:gd name="T35" fmla="*/ 3024 h 30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44"/>
                <a:gd name="T55" fmla="*/ 0 h 3024"/>
                <a:gd name="T56" fmla="*/ 4944 w 4944"/>
                <a:gd name="T57" fmla="*/ 3024 h 30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44" h="3024">
                  <a:moveTo>
                    <a:pt x="0" y="3024"/>
                  </a:moveTo>
                  <a:lnTo>
                    <a:pt x="0" y="2832"/>
                  </a:lnTo>
                  <a:lnTo>
                    <a:pt x="96" y="2832"/>
                  </a:lnTo>
                  <a:lnTo>
                    <a:pt x="96" y="2640"/>
                  </a:lnTo>
                  <a:lnTo>
                    <a:pt x="192" y="2640"/>
                  </a:lnTo>
                  <a:lnTo>
                    <a:pt x="192" y="2448"/>
                  </a:lnTo>
                  <a:lnTo>
                    <a:pt x="288" y="2448"/>
                  </a:lnTo>
                  <a:lnTo>
                    <a:pt x="288" y="0"/>
                  </a:lnTo>
                  <a:lnTo>
                    <a:pt x="4656" y="0"/>
                  </a:lnTo>
                  <a:lnTo>
                    <a:pt x="4656" y="2448"/>
                  </a:lnTo>
                  <a:lnTo>
                    <a:pt x="4752" y="2448"/>
                  </a:lnTo>
                  <a:lnTo>
                    <a:pt x="4752" y="2640"/>
                  </a:lnTo>
                  <a:lnTo>
                    <a:pt x="4848" y="2640"/>
                  </a:lnTo>
                  <a:lnTo>
                    <a:pt x="4848" y="2832"/>
                  </a:lnTo>
                  <a:lnTo>
                    <a:pt x="4896" y="2832"/>
                  </a:lnTo>
                  <a:lnTo>
                    <a:pt x="4944" y="2832"/>
                  </a:lnTo>
                  <a:lnTo>
                    <a:pt x="4944" y="3024"/>
                  </a:lnTo>
                  <a:lnTo>
                    <a:pt x="0" y="3024"/>
                  </a:lnTo>
                  <a:close/>
                </a:path>
              </a:pathLst>
            </a:custGeom>
            <a:blipFill dpi="0" rotWithShape="0">
              <a:blip r:embed="rId6" cstate="print"/>
              <a:srcRect/>
              <a:tile tx="0" ty="0" sx="100000" sy="100000" flip="none" algn="tl"/>
            </a:blipFill>
            <a:ln w="9525">
              <a:solidFill>
                <a:schemeClr val="tx1"/>
              </a:solidFill>
              <a:round/>
              <a:headEnd/>
              <a:tailEnd/>
            </a:ln>
          </p:spPr>
          <p:txBody>
            <a:bodyPr wrap="none" anchor="ctr"/>
            <a:lstStyle/>
            <a:p>
              <a:endParaRPr lang="nl-NL"/>
            </a:p>
          </p:txBody>
        </p:sp>
        <p:sp>
          <p:nvSpPr>
            <p:cNvPr id="2116" name="Freeform 7"/>
            <p:cNvSpPr>
              <a:spLocks/>
            </p:cNvSpPr>
            <p:nvPr/>
          </p:nvSpPr>
          <p:spPr bwMode="auto">
            <a:xfrm>
              <a:off x="768" y="432"/>
              <a:ext cx="4282" cy="3371"/>
            </a:xfrm>
            <a:custGeom>
              <a:avLst/>
              <a:gdLst>
                <a:gd name="T0" fmla="*/ 0 w 4282"/>
                <a:gd name="T1" fmla="*/ 3370 h 3371"/>
                <a:gd name="T2" fmla="*/ 158 w 4282"/>
                <a:gd name="T3" fmla="*/ 2973 h 3371"/>
                <a:gd name="T4" fmla="*/ 158 w 4282"/>
                <a:gd name="T5" fmla="*/ 397 h 3371"/>
                <a:gd name="T6" fmla="*/ 2140 w 4282"/>
                <a:gd name="T7" fmla="*/ 0 h 3371"/>
                <a:gd name="T8" fmla="*/ 4123 w 4282"/>
                <a:gd name="T9" fmla="*/ 397 h 3371"/>
                <a:gd name="T10" fmla="*/ 4123 w 4282"/>
                <a:gd name="T11" fmla="*/ 2973 h 3371"/>
                <a:gd name="T12" fmla="*/ 4281 w 4282"/>
                <a:gd name="T13" fmla="*/ 3370 h 3371"/>
                <a:gd name="T14" fmla="*/ 0 w 4282"/>
                <a:gd name="T15" fmla="*/ 3370 h 3371"/>
                <a:gd name="T16" fmla="*/ 0 60000 65536"/>
                <a:gd name="T17" fmla="*/ 0 60000 65536"/>
                <a:gd name="T18" fmla="*/ 0 60000 65536"/>
                <a:gd name="T19" fmla="*/ 0 60000 65536"/>
                <a:gd name="T20" fmla="*/ 0 60000 65536"/>
                <a:gd name="T21" fmla="*/ 0 60000 65536"/>
                <a:gd name="T22" fmla="*/ 0 60000 65536"/>
                <a:gd name="T23" fmla="*/ 0 60000 65536"/>
                <a:gd name="T24" fmla="*/ 0 w 4282"/>
                <a:gd name="T25" fmla="*/ 0 h 3371"/>
                <a:gd name="T26" fmla="*/ 4282 w 4282"/>
                <a:gd name="T27" fmla="*/ 3371 h 33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82" h="3371">
                  <a:moveTo>
                    <a:pt x="0" y="3370"/>
                  </a:moveTo>
                  <a:lnTo>
                    <a:pt x="158" y="2973"/>
                  </a:lnTo>
                  <a:lnTo>
                    <a:pt x="158" y="397"/>
                  </a:lnTo>
                  <a:lnTo>
                    <a:pt x="2140" y="0"/>
                  </a:lnTo>
                  <a:lnTo>
                    <a:pt x="4123" y="397"/>
                  </a:lnTo>
                  <a:lnTo>
                    <a:pt x="4123" y="2973"/>
                  </a:lnTo>
                  <a:lnTo>
                    <a:pt x="4281" y="3370"/>
                  </a:lnTo>
                  <a:lnTo>
                    <a:pt x="0" y="3370"/>
                  </a:lnTo>
                </a:path>
              </a:pathLst>
            </a:custGeom>
            <a:solidFill>
              <a:srgbClr val="FFFFFF">
                <a:alpha val="50195"/>
              </a:srgbClr>
            </a:solidFill>
            <a:ln w="101600" cap="rnd">
              <a:solidFill>
                <a:srgbClr val="0E1210"/>
              </a:solidFill>
              <a:round/>
              <a:headEnd/>
              <a:tailEnd/>
            </a:ln>
          </p:spPr>
          <p:txBody>
            <a:bodyPr/>
            <a:lstStyle/>
            <a:p>
              <a:endParaRPr lang="nl-NL"/>
            </a:p>
          </p:txBody>
        </p:sp>
        <p:sp>
          <p:nvSpPr>
            <p:cNvPr id="2117" name="Freeform 8" descr="Dak2"/>
            <p:cNvSpPr>
              <a:spLocks/>
            </p:cNvSpPr>
            <p:nvPr/>
          </p:nvSpPr>
          <p:spPr bwMode="auto">
            <a:xfrm>
              <a:off x="144" y="144"/>
              <a:ext cx="5472" cy="960"/>
            </a:xfrm>
            <a:custGeom>
              <a:avLst/>
              <a:gdLst>
                <a:gd name="T0" fmla="*/ 2784 w 5472"/>
                <a:gd name="T1" fmla="*/ 0 h 960"/>
                <a:gd name="T2" fmla="*/ 4800 w 5472"/>
                <a:gd name="T3" fmla="*/ 480 h 960"/>
                <a:gd name="T4" fmla="*/ 5472 w 5472"/>
                <a:gd name="T5" fmla="*/ 960 h 960"/>
                <a:gd name="T6" fmla="*/ 4896 w 5472"/>
                <a:gd name="T7" fmla="*/ 960 h 960"/>
                <a:gd name="T8" fmla="*/ 4464 w 5472"/>
                <a:gd name="T9" fmla="*/ 816 h 960"/>
                <a:gd name="T10" fmla="*/ 1056 w 5472"/>
                <a:gd name="T11" fmla="*/ 816 h 960"/>
                <a:gd name="T12" fmla="*/ 624 w 5472"/>
                <a:gd name="T13" fmla="*/ 960 h 960"/>
                <a:gd name="T14" fmla="*/ 0 w 5472"/>
                <a:gd name="T15" fmla="*/ 960 h 960"/>
                <a:gd name="T16" fmla="*/ 768 w 5472"/>
                <a:gd name="T17" fmla="*/ 480 h 960"/>
                <a:gd name="T18" fmla="*/ 2784 w 5472"/>
                <a:gd name="T19" fmla="*/ 0 h 9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72"/>
                <a:gd name="T31" fmla="*/ 0 h 960"/>
                <a:gd name="T32" fmla="*/ 5472 w 5472"/>
                <a:gd name="T33" fmla="*/ 960 h 9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72" h="960">
                  <a:moveTo>
                    <a:pt x="2784" y="0"/>
                  </a:moveTo>
                  <a:lnTo>
                    <a:pt x="4800" y="480"/>
                  </a:lnTo>
                  <a:lnTo>
                    <a:pt x="5472" y="960"/>
                  </a:lnTo>
                  <a:lnTo>
                    <a:pt x="4896" y="960"/>
                  </a:lnTo>
                  <a:lnTo>
                    <a:pt x="4464" y="816"/>
                  </a:lnTo>
                  <a:lnTo>
                    <a:pt x="1056" y="816"/>
                  </a:lnTo>
                  <a:lnTo>
                    <a:pt x="624" y="960"/>
                  </a:lnTo>
                  <a:lnTo>
                    <a:pt x="0" y="960"/>
                  </a:lnTo>
                  <a:lnTo>
                    <a:pt x="768" y="480"/>
                  </a:lnTo>
                  <a:lnTo>
                    <a:pt x="2784" y="0"/>
                  </a:lnTo>
                  <a:close/>
                </a:path>
              </a:pathLst>
            </a:custGeom>
            <a:blipFill dpi="0" rotWithShape="0">
              <a:blip r:embed="rId7" cstate="print"/>
              <a:srcRect/>
              <a:tile tx="0" ty="0" sx="100000" sy="100000" flip="none" algn="tl"/>
            </a:blipFill>
            <a:ln w="9525">
              <a:solidFill>
                <a:schemeClr val="tx1"/>
              </a:solidFill>
              <a:round/>
              <a:headEnd/>
              <a:tailEnd/>
            </a:ln>
          </p:spPr>
          <p:txBody>
            <a:bodyPr wrap="none" anchor="ctr"/>
            <a:lstStyle/>
            <a:p>
              <a:endParaRPr lang="nl-NL"/>
            </a:p>
          </p:txBody>
        </p:sp>
        <p:graphicFrame>
          <p:nvGraphicFramePr>
            <p:cNvPr id="2051" name="Object 3"/>
            <p:cNvGraphicFramePr>
              <a:graphicFrameLocks noChangeAspect="1"/>
            </p:cNvGraphicFramePr>
            <p:nvPr/>
          </p:nvGraphicFramePr>
          <p:xfrm>
            <a:off x="96" y="3360"/>
            <a:ext cx="624" cy="384"/>
          </p:xfrm>
          <a:graphic>
            <a:graphicData uri="http://schemas.openxmlformats.org/presentationml/2006/ole">
              <p:oleObj spid="_x0000_s192515" name="Tekening" r:id="rId8" imgW="990720" imgH="438120" progId="">
                <p:embed/>
              </p:oleObj>
            </a:graphicData>
          </a:graphic>
        </p:graphicFrame>
        <p:graphicFrame>
          <p:nvGraphicFramePr>
            <p:cNvPr id="2052" name="Object 4"/>
            <p:cNvGraphicFramePr>
              <a:graphicFrameLocks noChangeAspect="1"/>
            </p:cNvGraphicFramePr>
            <p:nvPr/>
          </p:nvGraphicFramePr>
          <p:xfrm>
            <a:off x="5184" y="3552"/>
            <a:ext cx="444" cy="240"/>
          </p:xfrm>
          <a:graphic>
            <a:graphicData uri="http://schemas.openxmlformats.org/presentationml/2006/ole">
              <p:oleObj spid="_x0000_s192516" name="Tekening" r:id="rId9" imgW="704880" imgH="152280" progId="">
                <p:embed/>
              </p:oleObj>
            </a:graphicData>
          </a:graphic>
        </p:graphicFrame>
      </p:grpSp>
      <p:grpSp>
        <p:nvGrpSpPr>
          <p:cNvPr id="3" name="Group 11"/>
          <p:cNvGrpSpPr>
            <a:grpSpLocks/>
          </p:cNvGrpSpPr>
          <p:nvPr/>
        </p:nvGrpSpPr>
        <p:grpSpPr bwMode="auto">
          <a:xfrm>
            <a:off x="1676400" y="1600200"/>
            <a:ext cx="5867400" cy="4343400"/>
            <a:chOff x="1056" y="1008"/>
            <a:chExt cx="3696" cy="2736"/>
          </a:xfrm>
        </p:grpSpPr>
        <p:sp>
          <p:nvSpPr>
            <p:cNvPr id="2071" name="Rectangle 12"/>
            <p:cNvSpPr>
              <a:spLocks noChangeArrowheads="1"/>
            </p:cNvSpPr>
            <p:nvPr/>
          </p:nvSpPr>
          <p:spPr bwMode="auto">
            <a:xfrm>
              <a:off x="1056" y="3168"/>
              <a:ext cx="528"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2072" name="Rectangle 13"/>
            <p:cNvSpPr>
              <a:spLocks noChangeArrowheads="1"/>
            </p:cNvSpPr>
            <p:nvPr/>
          </p:nvSpPr>
          <p:spPr bwMode="auto">
            <a:xfrm>
              <a:off x="1680" y="3168"/>
              <a:ext cx="816"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2073" name="Rectangle 14"/>
            <p:cNvSpPr>
              <a:spLocks noChangeArrowheads="1"/>
            </p:cNvSpPr>
            <p:nvPr/>
          </p:nvSpPr>
          <p:spPr bwMode="auto">
            <a:xfrm>
              <a:off x="2592" y="3168"/>
              <a:ext cx="288"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2074" name="Rectangle 15"/>
            <p:cNvSpPr>
              <a:spLocks noChangeArrowheads="1"/>
            </p:cNvSpPr>
            <p:nvPr/>
          </p:nvSpPr>
          <p:spPr bwMode="auto">
            <a:xfrm>
              <a:off x="2976" y="3168"/>
              <a:ext cx="528"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2075" name="Rectangle 16"/>
            <p:cNvSpPr>
              <a:spLocks noChangeArrowheads="1"/>
            </p:cNvSpPr>
            <p:nvPr/>
          </p:nvSpPr>
          <p:spPr bwMode="auto">
            <a:xfrm>
              <a:off x="3600" y="3168"/>
              <a:ext cx="816"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2076" name="Rectangle 17"/>
            <p:cNvSpPr>
              <a:spLocks noChangeArrowheads="1"/>
            </p:cNvSpPr>
            <p:nvPr/>
          </p:nvSpPr>
          <p:spPr bwMode="auto">
            <a:xfrm>
              <a:off x="4512" y="3168"/>
              <a:ext cx="240"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2077" name="Rectangle 18"/>
            <p:cNvSpPr>
              <a:spLocks noChangeArrowheads="1"/>
            </p:cNvSpPr>
            <p:nvPr/>
          </p:nvSpPr>
          <p:spPr bwMode="auto">
            <a:xfrm>
              <a:off x="1440" y="2400"/>
              <a:ext cx="816"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2078" name="Rectangle 19"/>
            <p:cNvSpPr>
              <a:spLocks noChangeArrowheads="1"/>
            </p:cNvSpPr>
            <p:nvPr/>
          </p:nvSpPr>
          <p:spPr bwMode="auto">
            <a:xfrm>
              <a:off x="1056" y="2400"/>
              <a:ext cx="288"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2079" name="Rectangle 20"/>
            <p:cNvSpPr>
              <a:spLocks noChangeArrowheads="1"/>
            </p:cNvSpPr>
            <p:nvPr/>
          </p:nvSpPr>
          <p:spPr bwMode="auto">
            <a:xfrm>
              <a:off x="2352" y="2400"/>
              <a:ext cx="816"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2080" name="Rectangle 21"/>
            <p:cNvSpPr>
              <a:spLocks noChangeArrowheads="1"/>
            </p:cNvSpPr>
            <p:nvPr/>
          </p:nvSpPr>
          <p:spPr bwMode="auto">
            <a:xfrm>
              <a:off x="3264" y="2400"/>
              <a:ext cx="288"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2081" name="Rectangle 22"/>
            <p:cNvSpPr>
              <a:spLocks noChangeArrowheads="1"/>
            </p:cNvSpPr>
            <p:nvPr/>
          </p:nvSpPr>
          <p:spPr bwMode="auto">
            <a:xfrm>
              <a:off x="3648" y="2400"/>
              <a:ext cx="528"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2082" name="Rectangle 23"/>
            <p:cNvSpPr>
              <a:spLocks noChangeArrowheads="1"/>
            </p:cNvSpPr>
            <p:nvPr/>
          </p:nvSpPr>
          <p:spPr bwMode="auto">
            <a:xfrm>
              <a:off x="4272" y="2400"/>
              <a:ext cx="480"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2083" name="Rectangle 24"/>
            <p:cNvSpPr>
              <a:spLocks noChangeArrowheads="1"/>
            </p:cNvSpPr>
            <p:nvPr/>
          </p:nvSpPr>
          <p:spPr bwMode="auto">
            <a:xfrm>
              <a:off x="1056" y="1680"/>
              <a:ext cx="1680"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2084" name="Rectangle 25"/>
            <p:cNvSpPr>
              <a:spLocks noChangeArrowheads="1"/>
            </p:cNvSpPr>
            <p:nvPr/>
          </p:nvSpPr>
          <p:spPr bwMode="auto">
            <a:xfrm>
              <a:off x="3168" y="1680"/>
              <a:ext cx="1584"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2085" name="Rectangle 26"/>
            <p:cNvSpPr>
              <a:spLocks noChangeArrowheads="1"/>
            </p:cNvSpPr>
            <p:nvPr/>
          </p:nvSpPr>
          <p:spPr bwMode="auto">
            <a:xfrm>
              <a:off x="2832" y="1680"/>
              <a:ext cx="240"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2086" name="Rectangle 27"/>
            <p:cNvSpPr>
              <a:spLocks noChangeArrowheads="1"/>
            </p:cNvSpPr>
            <p:nvPr/>
          </p:nvSpPr>
          <p:spPr bwMode="auto">
            <a:xfrm>
              <a:off x="1344" y="1008"/>
              <a:ext cx="816"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2087" name="Rectangle 28"/>
            <p:cNvSpPr>
              <a:spLocks noChangeArrowheads="1"/>
            </p:cNvSpPr>
            <p:nvPr/>
          </p:nvSpPr>
          <p:spPr bwMode="auto">
            <a:xfrm>
              <a:off x="2256" y="1008"/>
              <a:ext cx="576"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2088" name="Rectangle 29"/>
            <p:cNvSpPr>
              <a:spLocks noChangeArrowheads="1"/>
            </p:cNvSpPr>
            <p:nvPr/>
          </p:nvSpPr>
          <p:spPr bwMode="auto">
            <a:xfrm>
              <a:off x="2928" y="1008"/>
              <a:ext cx="480"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2089" name="Rectangle 30"/>
            <p:cNvSpPr>
              <a:spLocks noChangeArrowheads="1"/>
            </p:cNvSpPr>
            <p:nvPr/>
          </p:nvSpPr>
          <p:spPr bwMode="auto">
            <a:xfrm>
              <a:off x="3504" y="1008"/>
              <a:ext cx="960"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2090" name="Freeform 31"/>
            <p:cNvSpPr>
              <a:spLocks/>
            </p:cNvSpPr>
            <p:nvPr/>
          </p:nvSpPr>
          <p:spPr bwMode="auto">
            <a:xfrm>
              <a:off x="1200" y="2976"/>
              <a:ext cx="1" cy="192"/>
            </a:xfrm>
            <a:custGeom>
              <a:avLst/>
              <a:gdLst>
                <a:gd name="T0" fmla="*/ 0 w 1"/>
                <a:gd name="T1" fmla="*/ 192 h 192"/>
                <a:gd name="T2" fmla="*/ 0 w 1"/>
                <a:gd name="T3" fmla="*/ 0 h 192"/>
                <a:gd name="T4" fmla="*/ 0 60000 65536"/>
                <a:gd name="T5" fmla="*/ 0 60000 65536"/>
                <a:gd name="T6" fmla="*/ 0 w 1"/>
                <a:gd name="T7" fmla="*/ 0 h 192"/>
                <a:gd name="T8" fmla="*/ 1 w 1"/>
                <a:gd name="T9" fmla="*/ 192 h 192"/>
              </a:gdLst>
              <a:ahLst/>
              <a:cxnLst>
                <a:cxn ang="T4">
                  <a:pos x="T0" y="T1"/>
                </a:cxn>
                <a:cxn ang="T5">
                  <a:pos x="T2" y="T3"/>
                </a:cxn>
              </a:cxnLst>
              <a:rect l="T6" t="T7" r="T8" b="T9"/>
              <a:pathLst>
                <a:path w="1" h="192">
                  <a:moveTo>
                    <a:pt x="0" y="192"/>
                  </a:moveTo>
                  <a:cubicBezTo>
                    <a:pt x="0" y="192"/>
                    <a:pt x="0" y="96"/>
                    <a:pt x="0" y="0"/>
                  </a:cubicBezTo>
                </a:path>
              </a:pathLst>
            </a:custGeom>
            <a:noFill/>
            <a:ln w="28575">
              <a:solidFill>
                <a:schemeClr val="tx1"/>
              </a:solidFill>
              <a:round/>
              <a:headEnd/>
              <a:tailEnd/>
            </a:ln>
          </p:spPr>
          <p:txBody>
            <a:bodyPr wrap="none" anchor="ctr"/>
            <a:lstStyle/>
            <a:p>
              <a:endParaRPr lang="nl-NL"/>
            </a:p>
          </p:txBody>
        </p:sp>
        <p:sp>
          <p:nvSpPr>
            <p:cNvPr id="2091" name="Line 32"/>
            <p:cNvSpPr>
              <a:spLocks noChangeShapeType="1"/>
            </p:cNvSpPr>
            <p:nvPr/>
          </p:nvSpPr>
          <p:spPr bwMode="auto">
            <a:xfrm flipV="1">
              <a:off x="1392" y="3072"/>
              <a:ext cx="0" cy="96"/>
            </a:xfrm>
            <a:prstGeom prst="line">
              <a:avLst/>
            </a:prstGeom>
            <a:noFill/>
            <a:ln w="28575">
              <a:solidFill>
                <a:schemeClr val="tx1"/>
              </a:solidFill>
              <a:round/>
              <a:headEnd/>
              <a:tailEnd/>
            </a:ln>
          </p:spPr>
          <p:txBody>
            <a:bodyPr wrap="none" anchor="ctr"/>
            <a:lstStyle/>
            <a:p>
              <a:endParaRPr lang="nl-NL"/>
            </a:p>
          </p:txBody>
        </p:sp>
        <p:sp>
          <p:nvSpPr>
            <p:cNvPr id="2092" name="Line 33"/>
            <p:cNvSpPr>
              <a:spLocks noChangeShapeType="1"/>
            </p:cNvSpPr>
            <p:nvPr/>
          </p:nvSpPr>
          <p:spPr bwMode="auto">
            <a:xfrm>
              <a:off x="1392" y="3072"/>
              <a:ext cx="336" cy="0"/>
            </a:xfrm>
            <a:prstGeom prst="line">
              <a:avLst/>
            </a:prstGeom>
            <a:noFill/>
            <a:ln w="28575">
              <a:solidFill>
                <a:schemeClr val="tx1"/>
              </a:solidFill>
              <a:round/>
              <a:headEnd/>
              <a:tailEnd/>
            </a:ln>
          </p:spPr>
          <p:txBody>
            <a:bodyPr wrap="none" anchor="ctr"/>
            <a:lstStyle/>
            <a:p>
              <a:endParaRPr lang="nl-NL"/>
            </a:p>
          </p:txBody>
        </p:sp>
        <p:sp>
          <p:nvSpPr>
            <p:cNvPr id="2093" name="Line 34"/>
            <p:cNvSpPr>
              <a:spLocks noChangeShapeType="1"/>
            </p:cNvSpPr>
            <p:nvPr/>
          </p:nvSpPr>
          <p:spPr bwMode="auto">
            <a:xfrm flipV="1">
              <a:off x="1728" y="2976"/>
              <a:ext cx="0" cy="96"/>
            </a:xfrm>
            <a:prstGeom prst="line">
              <a:avLst/>
            </a:prstGeom>
            <a:noFill/>
            <a:ln w="28575">
              <a:solidFill>
                <a:schemeClr val="tx1"/>
              </a:solidFill>
              <a:round/>
              <a:headEnd/>
              <a:tailEnd/>
            </a:ln>
          </p:spPr>
          <p:txBody>
            <a:bodyPr wrap="none" anchor="ctr"/>
            <a:lstStyle/>
            <a:p>
              <a:endParaRPr lang="nl-NL"/>
            </a:p>
          </p:txBody>
        </p:sp>
        <p:sp>
          <p:nvSpPr>
            <p:cNvPr id="2094" name="Line 35"/>
            <p:cNvSpPr>
              <a:spLocks noChangeShapeType="1"/>
            </p:cNvSpPr>
            <p:nvPr/>
          </p:nvSpPr>
          <p:spPr bwMode="auto">
            <a:xfrm flipV="1">
              <a:off x="2016" y="2976"/>
              <a:ext cx="0" cy="192"/>
            </a:xfrm>
            <a:prstGeom prst="line">
              <a:avLst/>
            </a:prstGeom>
            <a:noFill/>
            <a:ln w="28575">
              <a:solidFill>
                <a:schemeClr val="tx1"/>
              </a:solidFill>
              <a:round/>
              <a:headEnd/>
              <a:tailEnd/>
            </a:ln>
          </p:spPr>
          <p:txBody>
            <a:bodyPr wrap="none" anchor="ctr"/>
            <a:lstStyle/>
            <a:p>
              <a:endParaRPr lang="nl-NL"/>
            </a:p>
          </p:txBody>
        </p:sp>
        <p:sp>
          <p:nvSpPr>
            <p:cNvPr id="2095" name="Line 36"/>
            <p:cNvSpPr>
              <a:spLocks noChangeShapeType="1"/>
            </p:cNvSpPr>
            <p:nvPr/>
          </p:nvSpPr>
          <p:spPr bwMode="auto">
            <a:xfrm flipV="1">
              <a:off x="2736" y="2976"/>
              <a:ext cx="0" cy="192"/>
            </a:xfrm>
            <a:prstGeom prst="line">
              <a:avLst/>
            </a:prstGeom>
            <a:noFill/>
            <a:ln w="28575">
              <a:solidFill>
                <a:schemeClr val="tx1"/>
              </a:solidFill>
              <a:round/>
              <a:headEnd/>
              <a:tailEnd/>
            </a:ln>
          </p:spPr>
          <p:txBody>
            <a:bodyPr wrap="none" anchor="ctr"/>
            <a:lstStyle/>
            <a:p>
              <a:endParaRPr lang="nl-NL"/>
            </a:p>
          </p:txBody>
        </p:sp>
        <p:sp>
          <p:nvSpPr>
            <p:cNvPr id="2096" name="Line 37"/>
            <p:cNvSpPr>
              <a:spLocks noChangeShapeType="1"/>
            </p:cNvSpPr>
            <p:nvPr/>
          </p:nvSpPr>
          <p:spPr bwMode="auto">
            <a:xfrm flipV="1">
              <a:off x="3072" y="2976"/>
              <a:ext cx="0" cy="192"/>
            </a:xfrm>
            <a:prstGeom prst="line">
              <a:avLst/>
            </a:prstGeom>
            <a:noFill/>
            <a:ln w="28575">
              <a:solidFill>
                <a:schemeClr val="tx1"/>
              </a:solidFill>
              <a:round/>
              <a:headEnd/>
              <a:tailEnd/>
            </a:ln>
          </p:spPr>
          <p:txBody>
            <a:bodyPr wrap="none" anchor="ctr"/>
            <a:lstStyle/>
            <a:p>
              <a:endParaRPr lang="nl-NL"/>
            </a:p>
          </p:txBody>
        </p:sp>
        <p:sp>
          <p:nvSpPr>
            <p:cNvPr id="2097" name="Line 38"/>
            <p:cNvSpPr>
              <a:spLocks noChangeShapeType="1"/>
            </p:cNvSpPr>
            <p:nvPr/>
          </p:nvSpPr>
          <p:spPr bwMode="auto">
            <a:xfrm flipV="1">
              <a:off x="3408" y="2976"/>
              <a:ext cx="0" cy="192"/>
            </a:xfrm>
            <a:prstGeom prst="line">
              <a:avLst/>
            </a:prstGeom>
            <a:noFill/>
            <a:ln w="28575">
              <a:solidFill>
                <a:schemeClr val="tx1"/>
              </a:solidFill>
              <a:round/>
              <a:headEnd/>
              <a:tailEnd/>
            </a:ln>
          </p:spPr>
          <p:txBody>
            <a:bodyPr wrap="none" anchor="ctr"/>
            <a:lstStyle/>
            <a:p>
              <a:endParaRPr lang="nl-NL"/>
            </a:p>
          </p:txBody>
        </p:sp>
        <p:sp>
          <p:nvSpPr>
            <p:cNvPr id="2098" name="Line 39"/>
            <p:cNvSpPr>
              <a:spLocks noChangeShapeType="1"/>
            </p:cNvSpPr>
            <p:nvPr/>
          </p:nvSpPr>
          <p:spPr bwMode="auto">
            <a:xfrm flipV="1">
              <a:off x="3936" y="2976"/>
              <a:ext cx="0" cy="192"/>
            </a:xfrm>
            <a:prstGeom prst="line">
              <a:avLst/>
            </a:prstGeom>
            <a:noFill/>
            <a:ln w="28575">
              <a:solidFill>
                <a:schemeClr val="tx1"/>
              </a:solidFill>
              <a:round/>
              <a:headEnd/>
              <a:tailEnd/>
            </a:ln>
          </p:spPr>
          <p:txBody>
            <a:bodyPr wrap="none" anchor="ctr"/>
            <a:lstStyle/>
            <a:p>
              <a:endParaRPr lang="nl-NL"/>
            </a:p>
          </p:txBody>
        </p:sp>
        <p:sp>
          <p:nvSpPr>
            <p:cNvPr id="2099" name="Line 40"/>
            <p:cNvSpPr>
              <a:spLocks noChangeShapeType="1"/>
            </p:cNvSpPr>
            <p:nvPr/>
          </p:nvSpPr>
          <p:spPr bwMode="auto">
            <a:xfrm flipV="1">
              <a:off x="4176" y="3072"/>
              <a:ext cx="0" cy="96"/>
            </a:xfrm>
            <a:prstGeom prst="line">
              <a:avLst/>
            </a:prstGeom>
            <a:noFill/>
            <a:ln w="28575">
              <a:solidFill>
                <a:schemeClr val="tx1"/>
              </a:solidFill>
              <a:round/>
              <a:headEnd/>
              <a:tailEnd/>
            </a:ln>
          </p:spPr>
          <p:txBody>
            <a:bodyPr wrap="none" anchor="ctr"/>
            <a:lstStyle/>
            <a:p>
              <a:endParaRPr lang="nl-NL"/>
            </a:p>
          </p:txBody>
        </p:sp>
        <p:sp>
          <p:nvSpPr>
            <p:cNvPr id="2100" name="Line 41"/>
            <p:cNvSpPr>
              <a:spLocks noChangeShapeType="1"/>
            </p:cNvSpPr>
            <p:nvPr/>
          </p:nvSpPr>
          <p:spPr bwMode="auto">
            <a:xfrm>
              <a:off x="4176" y="3072"/>
              <a:ext cx="288" cy="0"/>
            </a:xfrm>
            <a:prstGeom prst="line">
              <a:avLst/>
            </a:prstGeom>
            <a:noFill/>
            <a:ln w="28575">
              <a:solidFill>
                <a:schemeClr val="tx1"/>
              </a:solidFill>
              <a:round/>
              <a:headEnd/>
              <a:tailEnd/>
            </a:ln>
          </p:spPr>
          <p:txBody>
            <a:bodyPr wrap="none" anchor="ctr"/>
            <a:lstStyle/>
            <a:p>
              <a:endParaRPr lang="nl-NL"/>
            </a:p>
          </p:txBody>
        </p:sp>
        <p:sp>
          <p:nvSpPr>
            <p:cNvPr id="2101" name="Line 42"/>
            <p:cNvSpPr>
              <a:spLocks noChangeShapeType="1"/>
            </p:cNvSpPr>
            <p:nvPr/>
          </p:nvSpPr>
          <p:spPr bwMode="auto">
            <a:xfrm flipV="1">
              <a:off x="4464" y="2976"/>
              <a:ext cx="0" cy="96"/>
            </a:xfrm>
            <a:prstGeom prst="line">
              <a:avLst/>
            </a:prstGeom>
            <a:noFill/>
            <a:ln w="28575">
              <a:solidFill>
                <a:schemeClr val="tx1"/>
              </a:solidFill>
              <a:round/>
              <a:headEnd/>
              <a:tailEnd/>
            </a:ln>
          </p:spPr>
          <p:txBody>
            <a:bodyPr wrap="none" anchor="ctr"/>
            <a:lstStyle/>
            <a:p>
              <a:endParaRPr lang="nl-NL"/>
            </a:p>
          </p:txBody>
        </p:sp>
        <p:sp>
          <p:nvSpPr>
            <p:cNvPr id="2102" name="Line 43"/>
            <p:cNvSpPr>
              <a:spLocks noChangeShapeType="1"/>
            </p:cNvSpPr>
            <p:nvPr/>
          </p:nvSpPr>
          <p:spPr bwMode="auto">
            <a:xfrm flipV="1">
              <a:off x="4608" y="2976"/>
              <a:ext cx="0" cy="192"/>
            </a:xfrm>
            <a:prstGeom prst="line">
              <a:avLst/>
            </a:prstGeom>
            <a:noFill/>
            <a:ln w="28575">
              <a:solidFill>
                <a:schemeClr val="tx1"/>
              </a:solidFill>
              <a:round/>
              <a:headEnd/>
              <a:tailEnd/>
            </a:ln>
          </p:spPr>
          <p:txBody>
            <a:bodyPr wrap="none" anchor="ctr"/>
            <a:lstStyle/>
            <a:p>
              <a:endParaRPr lang="nl-NL"/>
            </a:p>
          </p:txBody>
        </p:sp>
        <p:sp>
          <p:nvSpPr>
            <p:cNvPr id="2103" name="Line 44"/>
            <p:cNvSpPr>
              <a:spLocks noChangeShapeType="1"/>
            </p:cNvSpPr>
            <p:nvPr/>
          </p:nvSpPr>
          <p:spPr bwMode="auto">
            <a:xfrm flipV="1">
              <a:off x="1200" y="2256"/>
              <a:ext cx="0" cy="144"/>
            </a:xfrm>
            <a:prstGeom prst="line">
              <a:avLst/>
            </a:prstGeom>
            <a:noFill/>
            <a:ln w="28575">
              <a:solidFill>
                <a:schemeClr val="tx1"/>
              </a:solidFill>
              <a:round/>
              <a:headEnd/>
              <a:tailEnd/>
            </a:ln>
          </p:spPr>
          <p:txBody>
            <a:bodyPr wrap="none" anchor="ctr"/>
            <a:lstStyle/>
            <a:p>
              <a:endParaRPr lang="nl-NL"/>
            </a:p>
          </p:txBody>
        </p:sp>
        <p:sp>
          <p:nvSpPr>
            <p:cNvPr id="2104" name="Line 45"/>
            <p:cNvSpPr>
              <a:spLocks noChangeShapeType="1"/>
            </p:cNvSpPr>
            <p:nvPr/>
          </p:nvSpPr>
          <p:spPr bwMode="auto">
            <a:xfrm flipV="1">
              <a:off x="1824" y="2256"/>
              <a:ext cx="0" cy="144"/>
            </a:xfrm>
            <a:prstGeom prst="line">
              <a:avLst/>
            </a:prstGeom>
            <a:noFill/>
            <a:ln w="28575">
              <a:solidFill>
                <a:schemeClr val="tx1"/>
              </a:solidFill>
              <a:round/>
              <a:headEnd/>
              <a:tailEnd/>
            </a:ln>
          </p:spPr>
          <p:txBody>
            <a:bodyPr wrap="none" anchor="ctr"/>
            <a:lstStyle/>
            <a:p>
              <a:endParaRPr lang="nl-NL"/>
            </a:p>
          </p:txBody>
        </p:sp>
        <p:sp>
          <p:nvSpPr>
            <p:cNvPr id="2105" name="Line 46"/>
            <p:cNvSpPr>
              <a:spLocks noChangeShapeType="1"/>
            </p:cNvSpPr>
            <p:nvPr/>
          </p:nvSpPr>
          <p:spPr bwMode="auto">
            <a:xfrm flipV="1">
              <a:off x="2976" y="2256"/>
              <a:ext cx="0" cy="144"/>
            </a:xfrm>
            <a:prstGeom prst="line">
              <a:avLst/>
            </a:prstGeom>
            <a:noFill/>
            <a:ln w="28575">
              <a:solidFill>
                <a:schemeClr val="tx1"/>
              </a:solidFill>
              <a:round/>
              <a:headEnd/>
              <a:tailEnd/>
            </a:ln>
          </p:spPr>
          <p:txBody>
            <a:bodyPr wrap="none" anchor="ctr"/>
            <a:lstStyle/>
            <a:p>
              <a:endParaRPr lang="nl-NL"/>
            </a:p>
          </p:txBody>
        </p:sp>
        <p:sp>
          <p:nvSpPr>
            <p:cNvPr id="2106" name="Line 47"/>
            <p:cNvSpPr>
              <a:spLocks noChangeShapeType="1"/>
            </p:cNvSpPr>
            <p:nvPr/>
          </p:nvSpPr>
          <p:spPr bwMode="auto">
            <a:xfrm flipV="1">
              <a:off x="3408" y="2256"/>
              <a:ext cx="0" cy="144"/>
            </a:xfrm>
            <a:prstGeom prst="line">
              <a:avLst/>
            </a:prstGeom>
            <a:noFill/>
            <a:ln w="28575">
              <a:solidFill>
                <a:schemeClr val="tx1"/>
              </a:solidFill>
              <a:round/>
              <a:headEnd/>
              <a:tailEnd/>
            </a:ln>
          </p:spPr>
          <p:txBody>
            <a:bodyPr wrap="none" anchor="ctr"/>
            <a:lstStyle/>
            <a:p>
              <a:endParaRPr lang="nl-NL"/>
            </a:p>
          </p:txBody>
        </p:sp>
        <p:sp>
          <p:nvSpPr>
            <p:cNvPr id="2107" name="Line 48"/>
            <p:cNvSpPr>
              <a:spLocks noChangeShapeType="1"/>
            </p:cNvSpPr>
            <p:nvPr/>
          </p:nvSpPr>
          <p:spPr bwMode="auto">
            <a:xfrm flipV="1">
              <a:off x="3936" y="2256"/>
              <a:ext cx="0" cy="144"/>
            </a:xfrm>
            <a:prstGeom prst="line">
              <a:avLst/>
            </a:prstGeom>
            <a:noFill/>
            <a:ln w="28575">
              <a:solidFill>
                <a:schemeClr val="tx1"/>
              </a:solidFill>
              <a:round/>
              <a:headEnd/>
              <a:tailEnd/>
            </a:ln>
          </p:spPr>
          <p:txBody>
            <a:bodyPr wrap="none" anchor="ctr"/>
            <a:lstStyle/>
            <a:p>
              <a:endParaRPr lang="nl-NL"/>
            </a:p>
          </p:txBody>
        </p:sp>
        <p:sp>
          <p:nvSpPr>
            <p:cNvPr id="2108" name="Line 49"/>
            <p:cNvSpPr>
              <a:spLocks noChangeShapeType="1"/>
            </p:cNvSpPr>
            <p:nvPr/>
          </p:nvSpPr>
          <p:spPr bwMode="auto">
            <a:xfrm flipV="1">
              <a:off x="4512" y="2256"/>
              <a:ext cx="0" cy="144"/>
            </a:xfrm>
            <a:prstGeom prst="line">
              <a:avLst/>
            </a:prstGeom>
            <a:noFill/>
            <a:ln w="28575">
              <a:solidFill>
                <a:schemeClr val="tx1"/>
              </a:solidFill>
              <a:round/>
              <a:headEnd/>
              <a:tailEnd/>
            </a:ln>
          </p:spPr>
          <p:txBody>
            <a:bodyPr wrap="none" anchor="ctr"/>
            <a:lstStyle/>
            <a:p>
              <a:endParaRPr lang="nl-NL"/>
            </a:p>
          </p:txBody>
        </p:sp>
        <p:sp>
          <p:nvSpPr>
            <p:cNvPr id="2109" name="Line 50"/>
            <p:cNvSpPr>
              <a:spLocks noChangeShapeType="1"/>
            </p:cNvSpPr>
            <p:nvPr/>
          </p:nvSpPr>
          <p:spPr bwMode="auto">
            <a:xfrm flipV="1">
              <a:off x="2976" y="1584"/>
              <a:ext cx="0" cy="96"/>
            </a:xfrm>
            <a:prstGeom prst="line">
              <a:avLst/>
            </a:prstGeom>
            <a:noFill/>
            <a:ln w="28575">
              <a:solidFill>
                <a:schemeClr val="tx1"/>
              </a:solidFill>
              <a:round/>
              <a:headEnd/>
              <a:tailEnd/>
            </a:ln>
          </p:spPr>
          <p:txBody>
            <a:bodyPr wrap="none" anchor="ctr"/>
            <a:lstStyle/>
            <a:p>
              <a:endParaRPr lang="nl-NL"/>
            </a:p>
          </p:txBody>
        </p:sp>
        <p:sp>
          <p:nvSpPr>
            <p:cNvPr id="2110" name="Line 51"/>
            <p:cNvSpPr>
              <a:spLocks noChangeShapeType="1"/>
            </p:cNvSpPr>
            <p:nvPr/>
          </p:nvSpPr>
          <p:spPr bwMode="auto">
            <a:xfrm flipV="1">
              <a:off x="3312" y="1584"/>
              <a:ext cx="0" cy="96"/>
            </a:xfrm>
            <a:prstGeom prst="line">
              <a:avLst/>
            </a:prstGeom>
            <a:noFill/>
            <a:ln w="28575">
              <a:solidFill>
                <a:schemeClr val="tx1"/>
              </a:solidFill>
              <a:round/>
              <a:headEnd/>
              <a:tailEnd/>
            </a:ln>
          </p:spPr>
          <p:txBody>
            <a:bodyPr wrap="none" anchor="ctr"/>
            <a:lstStyle/>
            <a:p>
              <a:endParaRPr lang="nl-NL"/>
            </a:p>
          </p:txBody>
        </p:sp>
        <p:sp>
          <p:nvSpPr>
            <p:cNvPr id="2111" name="Line 52"/>
            <p:cNvSpPr>
              <a:spLocks noChangeShapeType="1"/>
            </p:cNvSpPr>
            <p:nvPr/>
          </p:nvSpPr>
          <p:spPr bwMode="auto">
            <a:xfrm flipV="1">
              <a:off x="3984" y="1584"/>
              <a:ext cx="0" cy="96"/>
            </a:xfrm>
            <a:prstGeom prst="line">
              <a:avLst/>
            </a:prstGeom>
            <a:noFill/>
            <a:ln w="28575">
              <a:solidFill>
                <a:schemeClr val="tx1"/>
              </a:solidFill>
              <a:round/>
              <a:headEnd/>
              <a:tailEnd/>
            </a:ln>
          </p:spPr>
          <p:txBody>
            <a:bodyPr wrap="none" anchor="ctr"/>
            <a:lstStyle/>
            <a:p>
              <a:endParaRPr lang="nl-NL"/>
            </a:p>
          </p:txBody>
        </p:sp>
        <p:sp>
          <p:nvSpPr>
            <p:cNvPr id="2112" name="Line 53"/>
            <p:cNvSpPr>
              <a:spLocks noChangeShapeType="1"/>
            </p:cNvSpPr>
            <p:nvPr/>
          </p:nvSpPr>
          <p:spPr bwMode="auto">
            <a:xfrm flipV="1">
              <a:off x="2496" y="1584"/>
              <a:ext cx="0" cy="96"/>
            </a:xfrm>
            <a:prstGeom prst="line">
              <a:avLst/>
            </a:prstGeom>
            <a:noFill/>
            <a:ln w="28575">
              <a:solidFill>
                <a:schemeClr val="tx1"/>
              </a:solidFill>
              <a:round/>
              <a:headEnd/>
              <a:tailEnd/>
            </a:ln>
          </p:spPr>
          <p:txBody>
            <a:bodyPr wrap="none" anchor="ctr"/>
            <a:lstStyle/>
            <a:p>
              <a:endParaRPr lang="nl-NL"/>
            </a:p>
          </p:txBody>
        </p:sp>
        <p:sp>
          <p:nvSpPr>
            <p:cNvPr id="2113" name="Line 54"/>
            <p:cNvSpPr>
              <a:spLocks noChangeShapeType="1"/>
            </p:cNvSpPr>
            <p:nvPr/>
          </p:nvSpPr>
          <p:spPr bwMode="auto">
            <a:xfrm flipV="1">
              <a:off x="1776" y="1584"/>
              <a:ext cx="0" cy="96"/>
            </a:xfrm>
            <a:prstGeom prst="line">
              <a:avLst/>
            </a:prstGeom>
            <a:noFill/>
            <a:ln w="28575">
              <a:solidFill>
                <a:schemeClr val="tx1"/>
              </a:solidFill>
              <a:round/>
              <a:headEnd/>
              <a:tailEnd/>
            </a:ln>
          </p:spPr>
          <p:txBody>
            <a:bodyPr wrap="none" anchor="ctr"/>
            <a:lstStyle/>
            <a:p>
              <a:endParaRPr lang="nl-NL"/>
            </a:p>
          </p:txBody>
        </p:sp>
      </p:grpSp>
      <p:grpSp>
        <p:nvGrpSpPr>
          <p:cNvPr id="4" name="Group 55"/>
          <p:cNvGrpSpPr>
            <a:grpSpLocks/>
          </p:cNvGrpSpPr>
          <p:nvPr/>
        </p:nvGrpSpPr>
        <p:grpSpPr bwMode="auto">
          <a:xfrm>
            <a:off x="4495800" y="1600200"/>
            <a:ext cx="1143000" cy="4343400"/>
            <a:chOff x="2832" y="1008"/>
            <a:chExt cx="720" cy="2736"/>
          </a:xfrm>
        </p:grpSpPr>
        <p:sp>
          <p:nvSpPr>
            <p:cNvPr id="2061" name="Rectangle 56"/>
            <p:cNvSpPr>
              <a:spLocks noChangeArrowheads="1"/>
            </p:cNvSpPr>
            <p:nvPr/>
          </p:nvSpPr>
          <p:spPr bwMode="auto">
            <a:xfrm>
              <a:off x="2976" y="3168"/>
              <a:ext cx="528" cy="576"/>
            </a:xfrm>
            <a:prstGeom prst="rect">
              <a:avLst/>
            </a:prstGeom>
            <a:solidFill>
              <a:srgbClr val="003300"/>
            </a:solidFill>
            <a:ln w="22225">
              <a:solidFill>
                <a:srgbClr val="009900"/>
              </a:solidFill>
              <a:miter lim="800000"/>
              <a:headEnd/>
              <a:tailEnd/>
            </a:ln>
          </p:spPr>
          <p:txBody>
            <a:bodyPr wrap="none" anchor="ctr"/>
            <a:lstStyle/>
            <a:p>
              <a:endParaRPr lang="nl-NL"/>
            </a:p>
          </p:txBody>
        </p:sp>
        <p:sp>
          <p:nvSpPr>
            <p:cNvPr id="2062" name="Rectangle 57"/>
            <p:cNvSpPr>
              <a:spLocks noChangeArrowheads="1"/>
            </p:cNvSpPr>
            <p:nvPr/>
          </p:nvSpPr>
          <p:spPr bwMode="auto">
            <a:xfrm>
              <a:off x="3264" y="2400"/>
              <a:ext cx="288" cy="576"/>
            </a:xfrm>
            <a:prstGeom prst="rect">
              <a:avLst/>
            </a:prstGeom>
            <a:solidFill>
              <a:srgbClr val="003300"/>
            </a:solidFill>
            <a:ln w="22225">
              <a:solidFill>
                <a:srgbClr val="009900"/>
              </a:solidFill>
              <a:miter lim="800000"/>
              <a:headEnd/>
              <a:tailEnd/>
            </a:ln>
          </p:spPr>
          <p:txBody>
            <a:bodyPr wrap="none" anchor="ctr"/>
            <a:lstStyle/>
            <a:p>
              <a:endParaRPr lang="nl-NL"/>
            </a:p>
          </p:txBody>
        </p:sp>
        <p:sp>
          <p:nvSpPr>
            <p:cNvPr id="2063" name="Rectangle 58"/>
            <p:cNvSpPr>
              <a:spLocks noChangeArrowheads="1"/>
            </p:cNvSpPr>
            <p:nvPr/>
          </p:nvSpPr>
          <p:spPr bwMode="auto">
            <a:xfrm>
              <a:off x="2832" y="1680"/>
              <a:ext cx="240" cy="576"/>
            </a:xfrm>
            <a:prstGeom prst="rect">
              <a:avLst/>
            </a:prstGeom>
            <a:solidFill>
              <a:srgbClr val="003300"/>
            </a:solidFill>
            <a:ln w="22225">
              <a:solidFill>
                <a:srgbClr val="009900"/>
              </a:solidFill>
              <a:miter lim="800000"/>
              <a:headEnd/>
              <a:tailEnd/>
            </a:ln>
          </p:spPr>
          <p:txBody>
            <a:bodyPr wrap="none" anchor="ctr"/>
            <a:lstStyle/>
            <a:p>
              <a:endParaRPr lang="nl-NL"/>
            </a:p>
          </p:txBody>
        </p:sp>
        <p:sp>
          <p:nvSpPr>
            <p:cNvPr id="2064" name="Rectangle 59"/>
            <p:cNvSpPr>
              <a:spLocks noChangeArrowheads="1"/>
            </p:cNvSpPr>
            <p:nvPr/>
          </p:nvSpPr>
          <p:spPr bwMode="auto">
            <a:xfrm>
              <a:off x="2928" y="1008"/>
              <a:ext cx="480" cy="576"/>
            </a:xfrm>
            <a:prstGeom prst="rect">
              <a:avLst/>
            </a:prstGeom>
            <a:solidFill>
              <a:srgbClr val="003300"/>
            </a:solidFill>
            <a:ln w="22225">
              <a:solidFill>
                <a:srgbClr val="009900"/>
              </a:solidFill>
              <a:miter lim="800000"/>
              <a:headEnd/>
              <a:tailEnd/>
            </a:ln>
          </p:spPr>
          <p:txBody>
            <a:bodyPr wrap="none" anchor="ctr"/>
            <a:lstStyle/>
            <a:p>
              <a:endParaRPr lang="nl-NL"/>
            </a:p>
          </p:txBody>
        </p:sp>
        <p:sp>
          <p:nvSpPr>
            <p:cNvPr id="2065" name="Line 60"/>
            <p:cNvSpPr>
              <a:spLocks noChangeShapeType="1"/>
            </p:cNvSpPr>
            <p:nvPr/>
          </p:nvSpPr>
          <p:spPr bwMode="auto">
            <a:xfrm flipV="1">
              <a:off x="3072" y="2976"/>
              <a:ext cx="0" cy="192"/>
            </a:xfrm>
            <a:prstGeom prst="line">
              <a:avLst/>
            </a:prstGeom>
            <a:noFill/>
            <a:ln w="28575">
              <a:solidFill>
                <a:srgbClr val="009900"/>
              </a:solidFill>
              <a:round/>
              <a:headEnd/>
              <a:tailEnd/>
            </a:ln>
          </p:spPr>
          <p:txBody>
            <a:bodyPr wrap="none" anchor="ctr"/>
            <a:lstStyle/>
            <a:p>
              <a:endParaRPr lang="nl-NL"/>
            </a:p>
          </p:txBody>
        </p:sp>
        <p:sp>
          <p:nvSpPr>
            <p:cNvPr id="2066" name="Line 61"/>
            <p:cNvSpPr>
              <a:spLocks noChangeShapeType="1"/>
            </p:cNvSpPr>
            <p:nvPr/>
          </p:nvSpPr>
          <p:spPr bwMode="auto">
            <a:xfrm flipV="1">
              <a:off x="3408" y="2976"/>
              <a:ext cx="0" cy="192"/>
            </a:xfrm>
            <a:prstGeom prst="line">
              <a:avLst/>
            </a:prstGeom>
            <a:noFill/>
            <a:ln w="28575">
              <a:solidFill>
                <a:srgbClr val="009900"/>
              </a:solidFill>
              <a:round/>
              <a:headEnd/>
              <a:tailEnd/>
            </a:ln>
          </p:spPr>
          <p:txBody>
            <a:bodyPr wrap="none" anchor="ctr"/>
            <a:lstStyle/>
            <a:p>
              <a:endParaRPr lang="nl-NL"/>
            </a:p>
          </p:txBody>
        </p:sp>
        <p:sp>
          <p:nvSpPr>
            <p:cNvPr id="2067" name="Line 62"/>
            <p:cNvSpPr>
              <a:spLocks noChangeShapeType="1"/>
            </p:cNvSpPr>
            <p:nvPr/>
          </p:nvSpPr>
          <p:spPr bwMode="auto">
            <a:xfrm flipV="1">
              <a:off x="2976" y="2256"/>
              <a:ext cx="0" cy="144"/>
            </a:xfrm>
            <a:prstGeom prst="line">
              <a:avLst/>
            </a:prstGeom>
            <a:noFill/>
            <a:ln w="28575">
              <a:solidFill>
                <a:srgbClr val="009900"/>
              </a:solidFill>
              <a:round/>
              <a:headEnd/>
              <a:tailEnd/>
            </a:ln>
          </p:spPr>
          <p:txBody>
            <a:bodyPr wrap="none" anchor="ctr"/>
            <a:lstStyle/>
            <a:p>
              <a:endParaRPr lang="nl-NL"/>
            </a:p>
          </p:txBody>
        </p:sp>
        <p:sp>
          <p:nvSpPr>
            <p:cNvPr id="2068" name="Line 63"/>
            <p:cNvSpPr>
              <a:spLocks noChangeShapeType="1"/>
            </p:cNvSpPr>
            <p:nvPr/>
          </p:nvSpPr>
          <p:spPr bwMode="auto">
            <a:xfrm flipV="1">
              <a:off x="3408" y="2256"/>
              <a:ext cx="0" cy="144"/>
            </a:xfrm>
            <a:prstGeom prst="line">
              <a:avLst/>
            </a:prstGeom>
            <a:noFill/>
            <a:ln w="28575">
              <a:solidFill>
                <a:srgbClr val="009900"/>
              </a:solidFill>
              <a:round/>
              <a:headEnd/>
              <a:tailEnd/>
            </a:ln>
          </p:spPr>
          <p:txBody>
            <a:bodyPr wrap="none" anchor="ctr"/>
            <a:lstStyle/>
            <a:p>
              <a:endParaRPr lang="nl-NL"/>
            </a:p>
          </p:txBody>
        </p:sp>
        <p:sp>
          <p:nvSpPr>
            <p:cNvPr id="2069" name="Line 64"/>
            <p:cNvSpPr>
              <a:spLocks noChangeShapeType="1"/>
            </p:cNvSpPr>
            <p:nvPr/>
          </p:nvSpPr>
          <p:spPr bwMode="auto">
            <a:xfrm flipV="1">
              <a:off x="2976" y="1584"/>
              <a:ext cx="0" cy="96"/>
            </a:xfrm>
            <a:prstGeom prst="line">
              <a:avLst/>
            </a:prstGeom>
            <a:noFill/>
            <a:ln w="28575">
              <a:solidFill>
                <a:srgbClr val="009900"/>
              </a:solidFill>
              <a:round/>
              <a:headEnd/>
              <a:tailEnd/>
            </a:ln>
          </p:spPr>
          <p:txBody>
            <a:bodyPr wrap="none" anchor="ctr"/>
            <a:lstStyle/>
            <a:p>
              <a:endParaRPr lang="nl-NL"/>
            </a:p>
          </p:txBody>
        </p:sp>
        <p:sp>
          <p:nvSpPr>
            <p:cNvPr id="2070" name="Line 65"/>
            <p:cNvSpPr>
              <a:spLocks noChangeShapeType="1"/>
            </p:cNvSpPr>
            <p:nvPr/>
          </p:nvSpPr>
          <p:spPr bwMode="auto">
            <a:xfrm flipV="1">
              <a:off x="3312" y="1584"/>
              <a:ext cx="0" cy="96"/>
            </a:xfrm>
            <a:prstGeom prst="line">
              <a:avLst/>
            </a:prstGeom>
            <a:noFill/>
            <a:ln w="28575">
              <a:solidFill>
                <a:srgbClr val="009900"/>
              </a:solidFill>
              <a:round/>
              <a:headEnd/>
              <a:tailEnd/>
            </a:ln>
          </p:spPr>
          <p:txBody>
            <a:bodyPr wrap="none" anchor="ctr"/>
            <a:lstStyle/>
            <a:p>
              <a:endParaRPr lang="nl-NL"/>
            </a:p>
          </p:txBody>
        </p:sp>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 y="76200"/>
            <a:ext cx="8782050" cy="6477000"/>
            <a:chOff x="96" y="48"/>
            <a:chExt cx="5532" cy="4080"/>
          </a:xfrm>
        </p:grpSpPr>
        <p:graphicFrame>
          <p:nvGraphicFramePr>
            <p:cNvPr id="3074" name="Object 2"/>
            <p:cNvGraphicFramePr>
              <a:graphicFrameLocks noChangeAspect="1"/>
            </p:cNvGraphicFramePr>
            <p:nvPr/>
          </p:nvGraphicFramePr>
          <p:xfrm>
            <a:off x="4656" y="48"/>
            <a:ext cx="780" cy="600"/>
          </p:xfrm>
          <a:graphic>
            <a:graphicData uri="http://schemas.openxmlformats.org/presentationml/2006/ole">
              <p:oleObj spid="_x0000_s193538" name="Tekening" r:id="rId4" imgW="1847880" imgH="2057400" progId="">
                <p:embed/>
              </p:oleObj>
            </a:graphicData>
          </a:graphic>
        </p:graphicFrame>
        <p:sp>
          <p:nvSpPr>
            <p:cNvPr id="3149" name="Freeform 4" descr="Kurk"/>
            <p:cNvSpPr>
              <a:spLocks/>
            </p:cNvSpPr>
            <p:nvPr/>
          </p:nvSpPr>
          <p:spPr bwMode="auto">
            <a:xfrm>
              <a:off x="240" y="3648"/>
              <a:ext cx="5280" cy="480"/>
            </a:xfrm>
            <a:custGeom>
              <a:avLst/>
              <a:gdLst>
                <a:gd name="T0" fmla="*/ 0 w 4656"/>
                <a:gd name="T1" fmla="*/ 480 h 432"/>
                <a:gd name="T2" fmla="*/ 5280 w 4656"/>
                <a:gd name="T3" fmla="*/ 480 h 432"/>
                <a:gd name="T4" fmla="*/ 5280 w 4656"/>
                <a:gd name="T5" fmla="*/ 107 h 432"/>
                <a:gd name="T6" fmla="*/ 5117 w 4656"/>
                <a:gd name="T7" fmla="*/ 0 h 432"/>
                <a:gd name="T8" fmla="*/ 163 w 4656"/>
                <a:gd name="T9" fmla="*/ 0 h 432"/>
                <a:gd name="T10" fmla="*/ 0 w 4656"/>
                <a:gd name="T11" fmla="*/ 107 h 432"/>
                <a:gd name="T12" fmla="*/ 0 w 4656"/>
                <a:gd name="T13" fmla="*/ 480 h 432"/>
                <a:gd name="T14" fmla="*/ 0 60000 65536"/>
                <a:gd name="T15" fmla="*/ 0 60000 65536"/>
                <a:gd name="T16" fmla="*/ 0 60000 65536"/>
                <a:gd name="T17" fmla="*/ 0 60000 65536"/>
                <a:gd name="T18" fmla="*/ 0 60000 65536"/>
                <a:gd name="T19" fmla="*/ 0 60000 65536"/>
                <a:gd name="T20" fmla="*/ 0 60000 65536"/>
                <a:gd name="T21" fmla="*/ 0 w 4656"/>
                <a:gd name="T22" fmla="*/ 0 h 432"/>
                <a:gd name="T23" fmla="*/ 4656 w 465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56" h="432">
                  <a:moveTo>
                    <a:pt x="0" y="432"/>
                  </a:moveTo>
                  <a:lnTo>
                    <a:pt x="4656" y="432"/>
                  </a:lnTo>
                  <a:lnTo>
                    <a:pt x="4656" y="96"/>
                  </a:lnTo>
                  <a:lnTo>
                    <a:pt x="4512" y="0"/>
                  </a:lnTo>
                  <a:lnTo>
                    <a:pt x="144" y="0"/>
                  </a:lnTo>
                  <a:lnTo>
                    <a:pt x="0" y="96"/>
                  </a:lnTo>
                  <a:lnTo>
                    <a:pt x="0" y="432"/>
                  </a:lnTo>
                  <a:close/>
                </a:path>
              </a:pathLst>
            </a:custGeom>
            <a:blipFill dpi="0" rotWithShape="0">
              <a:blip r:embed="rId5" cstate="print"/>
              <a:srcRect/>
              <a:tile tx="0" ty="0" sx="100000" sy="100000" flip="none" algn="tl"/>
            </a:blipFill>
            <a:ln w="9525">
              <a:solidFill>
                <a:schemeClr val="tx1"/>
              </a:solidFill>
              <a:round/>
              <a:headEnd/>
              <a:tailEnd/>
            </a:ln>
          </p:spPr>
          <p:txBody>
            <a:bodyPr wrap="none" anchor="ctr"/>
            <a:lstStyle/>
            <a:p>
              <a:endParaRPr lang="nl-NL"/>
            </a:p>
          </p:txBody>
        </p:sp>
        <p:sp>
          <p:nvSpPr>
            <p:cNvPr id="3150" name="Freeform 5" descr="baksteen"/>
            <p:cNvSpPr>
              <a:spLocks/>
            </p:cNvSpPr>
            <p:nvPr/>
          </p:nvSpPr>
          <p:spPr bwMode="auto">
            <a:xfrm>
              <a:off x="432" y="960"/>
              <a:ext cx="4944" cy="3024"/>
            </a:xfrm>
            <a:custGeom>
              <a:avLst/>
              <a:gdLst>
                <a:gd name="T0" fmla="*/ 0 w 4944"/>
                <a:gd name="T1" fmla="*/ 3024 h 3024"/>
                <a:gd name="T2" fmla="*/ 0 w 4944"/>
                <a:gd name="T3" fmla="*/ 2832 h 3024"/>
                <a:gd name="T4" fmla="*/ 96 w 4944"/>
                <a:gd name="T5" fmla="*/ 2832 h 3024"/>
                <a:gd name="T6" fmla="*/ 96 w 4944"/>
                <a:gd name="T7" fmla="*/ 2640 h 3024"/>
                <a:gd name="T8" fmla="*/ 192 w 4944"/>
                <a:gd name="T9" fmla="*/ 2640 h 3024"/>
                <a:gd name="T10" fmla="*/ 192 w 4944"/>
                <a:gd name="T11" fmla="*/ 2448 h 3024"/>
                <a:gd name="T12" fmla="*/ 288 w 4944"/>
                <a:gd name="T13" fmla="*/ 2448 h 3024"/>
                <a:gd name="T14" fmla="*/ 288 w 4944"/>
                <a:gd name="T15" fmla="*/ 0 h 3024"/>
                <a:gd name="T16" fmla="*/ 4656 w 4944"/>
                <a:gd name="T17" fmla="*/ 0 h 3024"/>
                <a:gd name="T18" fmla="*/ 4656 w 4944"/>
                <a:gd name="T19" fmla="*/ 2448 h 3024"/>
                <a:gd name="T20" fmla="*/ 4752 w 4944"/>
                <a:gd name="T21" fmla="*/ 2448 h 3024"/>
                <a:gd name="T22" fmla="*/ 4752 w 4944"/>
                <a:gd name="T23" fmla="*/ 2640 h 3024"/>
                <a:gd name="T24" fmla="*/ 4848 w 4944"/>
                <a:gd name="T25" fmla="*/ 2640 h 3024"/>
                <a:gd name="T26" fmla="*/ 4848 w 4944"/>
                <a:gd name="T27" fmla="*/ 2832 h 3024"/>
                <a:gd name="T28" fmla="*/ 4896 w 4944"/>
                <a:gd name="T29" fmla="*/ 2832 h 3024"/>
                <a:gd name="T30" fmla="*/ 4944 w 4944"/>
                <a:gd name="T31" fmla="*/ 2832 h 3024"/>
                <a:gd name="T32" fmla="*/ 4944 w 4944"/>
                <a:gd name="T33" fmla="*/ 3024 h 3024"/>
                <a:gd name="T34" fmla="*/ 0 w 4944"/>
                <a:gd name="T35" fmla="*/ 3024 h 30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44"/>
                <a:gd name="T55" fmla="*/ 0 h 3024"/>
                <a:gd name="T56" fmla="*/ 4944 w 4944"/>
                <a:gd name="T57" fmla="*/ 3024 h 30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44" h="3024">
                  <a:moveTo>
                    <a:pt x="0" y="3024"/>
                  </a:moveTo>
                  <a:lnTo>
                    <a:pt x="0" y="2832"/>
                  </a:lnTo>
                  <a:lnTo>
                    <a:pt x="96" y="2832"/>
                  </a:lnTo>
                  <a:lnTo>
                    <a:pt x="96" y="2640"/>
                  </a:lnTo>
                  <a:lnTo>
                    <a:pt x="192" y="2640"/>
                  </a:lnTo>
                  <a:lnTo>
                    <a:pt x="192" y="2448"/>
                  </a:lnTo>
                  <a:lnTo>
                    <a:pt x="288" y="2448"/>
                  </a:lnTo>
                  <a:lnTo>
                    <a:pt x="288" y="0"/>
                  </a:lnTo>
                  <a:lnTo>
                    <a:pt x="4656" y="0"/>
                  </a:lnTo>
                  <a:lnTo>
                    <a:pt x="4656" y="2448"/>
                  </a:lnTo>
                  <a:lnTo>
                    <a:pt x="4752" y="2448"/>
                  </a:lnTo>
                  <a:lnTo>
                    <a:pt x="4752" y="2640"/>
                  </a:lnTo>
                  <a:lnTo>
                    <a:pt x="4848" y="2640"/>
                  </a:lnTo>
                  <a:lnTo>
                    <a:pt x="4848" y="2832"/>
                  </a:lnTo>
                  <a:lnTo>
                    <a:pt x="4896" y="2832"/>
                  </a:lnTo>
                  <a:lnTo>
                    <a:pt x="4944" y="2832"/>
                  </a:lnTo>
                  <a:lnTo>
                    <a:pt x="4944" y="3024"/>
                  </a:lnTo>
                  <a:lnTo>
                    <a:pt x="0" y="3024"/>
                  </a:lnTo>
                  <a:close/>
                </a:path>
              </a:pathLst>
            </a:custGeom>
            <a:blipFill dpi="0" rotWithShape="0">
              <a:blip r:embed="rId6" cstate="print"/>
              <a:srcRect/>
              <a:tile tx="0" ty="0" sx="100000" sy="100000" flip="none" algn="tl"/>
            </a:blipFill>
            <a:ln w="9525">
              <a:solidFill>
                <a:schemeClr val="tx1"/>
              </a:solidFill>
              <a:round/>
              <a:headEnd/>
              <a:tailEnd/>
            </a:ln>
          </p:spPr>
          <p:txBody>
            <a:bodyPr wrap="none" anchor="ctr"/>
            <a:lstStyle/>
            <a:p>
              <a:endParaRPr lang="nl-NL"/>
            </a:p>
          </p:txBody>
        </p:sp>
        <p:sp>
          <p:nvSpPr>
            <p:cNvPr id="3151" name="Freeform 6"/>
            <p:cNvSpPr>
              <a:spLocks/>
            </p:cNvSpPr>
            <p:nvPr/>
          </p:nvSpPr>
          <p:spPr bwMode="auto">
            <a:xfrm>
              <a:off x="768" y="432"/>
              <a:ext cx="4282" cy="3371"/>
            </a:xfrm>
            <a:custGeom>
              <a:avLst/>
              <a:gdLst>
                <a:gd name="T0" fmla="*/ 0 w 4282"/>
                <a:gd name="T1" fmla="*/ 3370 h 3371"/>
                <a:gd name="T2" fmla="*/ 158 w 4282"/>
                <a:gd name="T3" fmla="*/ 2973 h 3371"/>
                <a:gd name="T4" fmla="*/ 158 w 4282"/>
                <a:gd name="T5" fmla="*/ 397 h 3371"/>
                <a:gd name="T6" fmla="*/ 2140 w 4282"/>
                <a:gd name="T7" fmla="*/ 0 h 3371"/>
                <a:gd name="T8" fmla="*/ 4123 w 4282"/>
                <a:gd name="T9" fmla="*/ 397 h 3371"/>
                <a:gd name="T10" fmla="*/ 4123 w 4282"/>
                <a:gd name="T11" fmla="*/ 2973 h 3371"/>
                <a:gd name="T12" fmla="*/ 4281 w 4282"/>
                <a:gd name="T13" fmla="*/ 3370 h 3371"/>
                <a:gd name="T14" fmla="*/ 0 w 4282"/>
                <a:gd name="T15" fmla="*/ 3370 h 3371"/>
                <a:gd name="T16" fmla="*/ 0 60000 65536"/>
                <a:gd name="T17" fmla="*/ 0 60000 65536"/>
                <a:gd name="T18" fmla="*/ 0 60000 65536"/>
                <a:gd name="T19" fmla="*/ 0 60000 65536"/>
                <a:gd name="T20" fmla="*/ 0 60000 65536"/>
                <a:gd name="T21" fmla="*/ 0 60000 65536"/>
                <a:gd name="T22" fmla="*/ 0 60000 65536"/>
                <a:gd name="T23" fmla="*/ 0 60000 65536"/>
                <a:gd name="T24" fmla="*/ 0 w 4282"/>
                <a:gd name="T25" fmla="*/ 0 h 3371"/>
                <a:gd name="T26" fmla="*/ 4282 w 4282"/>
                <a:gd name="T27" fmla="*/ 3371 h 33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82" h="3371">
                  <a:moveTo>
                    <a:pt x="0" y="3370"/>
                  </a:moveTo>
                  <a:lnTo>
                    <a:pt x="158" y="2973"/>
                  </a:lnTo>
                  <a:lnTo>
                    <a:pt x="158" y="397"/>
                  </a:lnTo>
                  <a:lnTo>
                    <a:pt x="2140" y="0"/>
                  </a:lnTo>
                  <a:lnTo>
                    <a:pt x="4123" y="397"/>
                  </a:lnTo>
                  <a:lnTo>
                    <a:pt x="4123" y="2973"/>
                  </a:lnTo>
                  <a:lnTo>
                    <a:pt x="4281" y="3370"/>
                  </a:lnTo>
                  <a:lnTo>
                    <a:pt x="0" y="3370"/>
                  </a:lnTo>
                </a:path>
              </a:pathLst>
            </a:custGeom>
            <a:solidFill>
              <a:srgbClr val="FFFFFF">
                <a:alpha val="50195"/>
              </a:srgbClr>
            </a:solidFill>
            <a:ln w="101600" cap="rnd">
              <a:solidFill>
                <a:srgbClr val="0E1210"/>
              </a:solidFill>
              <a:round/>
              <a:headEnd/>
              <a:tailEnd/>
            </a:ln>
          </p:spPr>
          <p:txBody>
            <a:bodyPr/>
            <a:lstStyle/>
            <a:p>
              <a:endParaRPr lang="nl-NL"/>
            </a:p>
          </p:txBody>
        </p:sp>
        <p:sp>
          <p:nvSpPr>
            <p:cNvPr id="3152" name="Freeform 7" descr="Dak2"/>
            <p:cNvSpPr>
              <a:spLocks/>
            </p:cNvSpPr>
            <p:nvPr/>
          </p:nvSpPr>
          <p:spPr bwMode="auto">
            <a:xfrm>
              <a:off x="144" y="144"/>
              <a:ext cx="5472" cy="960"/>
            </a:xfrm>
            <a:custGeom>
              <a:avLst/>
              <a:gdLst>
                <a:gd name="T0" fmla="*/ 2784 w 5472"/>
                <a:gd name="T1" fmla="*/ 0 h 960"/>
                <a:gd name="T2" fmla="*/ 4800 w 5472"/>
                <a:gd name="T3" fmla="*/ 480 h 960"/>
                <a:gd name="T4" fmla="*/ 5472 w 5472"/>
                <a:gd name="T5" fmla="*/ 960 h 960"/>
                <a:gd name="T6" fmla="*/ 4896 w 5472"/>
                <a:gd name="T7" fmla="*/ 960 h 960"/>
                <a:gd name="T8" fmla="*/ 4464 w 5472"/>
                <a:gd name="T9" fmla="*/ 816 h 960"/>
                <a:gd name="T10" fmla="*/ 1056 w 5472"/>
                <a:gd name="T11" fmla="*/ 816 h 960"/>
                <a:gd name="T12" fmla="*/ 624 w 5472"/>
                <a:gd name="T13" fmla="*/ 960 h 960"/>
                <a:gd name="T14" fmla="*/ 0 w 5472"/>
                <a:gd name="T15" fmla="*/ 960 h 960"/>
                <a:gd name="T16" fmla="*/ 768 w 5472"/>
                <a:gd name="T17" fmla="*/ 480 h 960"/>
                <a:gd name="T18" fmla="*/ 2784 w 5472"/>
                <a:gd name="T19" fmla="*/ 0 h 9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72"/>
                <a:gd name="T31" fmla="*/ 0 h 960"/>
                <a:gd name="T32" fmla="*/ 5472 w 5472"/>
                <a:gd name="T33" fmla="*/ 960 h 9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72" h="960">
                  <a:moveTo>
                    <a:pt x="2784" y="0"/>
                  </a:moveTo>
                  <a:lnTo>
                    <a:pt x="4800" y="480"/>
                  </a:lnTo>
                  <a:lnTo>
                    <a:pt x="5472" y="960"/>
                  </a:lnTo>
                  <a:lnTo>
                    <a:pt x="4896" y="960"/>
                  </a:lnTo>
                  <a:lnTo>
                    <a:pt x="4464" y="816"/>
                  </a:lnTo>
                  <a:lnTo>
                    <a:pt x="1056" y="816"/>
                  </a:lnTo>
                  <a:lnTo>
                    <a:pt x="624" y="960"/>
                  </a:lnTo>
                  <a:lnTo>
                    <a:pt x="0" y="960"/>
                  </a:lnTo>
                  <a:lnTo>
                    <a:pt x="768" y="480"/>
                  </a:lnTo>
                  <a:lnTo>
                    <a:pt x="2784" y="0"/>
                  </a:lnTo>
                  <a:close/>
                </a:path>
              </a:pathLst>
            </a:custGeom>
            <a:blipFill dpi="0" rotWithShape="0">
              <a:blip r:embed="rId7" cstate="print"/>
              <a:srcRect/>
              <a:tile tx="0" ty="0" sx="100000" sy="100000" flip="none" algn="tl"/>
            </a:blipFill>
            <a:ln w="9525">
              <a:solidFill>
                <a:schemeClr val="tx1"/>
              </a:solidFill>
              <a:round/>
              <a:headEnd/>
              <a:tailEnd/>
            </a:ln>
          </p:spPr>
          <p:txBody>
            <a:bodyPr wrap="none" anchor="ctr"/>
            <a:lstStyle/>
            <a:p>
              <a:endParaRPr lang="nl-NL"/>
            </a:p>
          </p:txBody>
        </p:sp>
        <p:graphicFrame>
          <p:nvGraphicFramePr>
            <p:cNvPr id="3075" name="Object 3"/>
            <p:cNvGraphicFramePr>
              <a:graphicFrameLocks noChangeAspect="1"/>
            </p:cNvGraphicFramePr>
            <p:nvPr/>
          </p:nvGraphicFramePr>
          <p:xfrm>
            <a:off x="96" y="3360"/>
            <a:ext cx="624" cy="384"/>
          </p:xfrm>
          <a:graphic>
            <a:graphicData uri="http://schemas.openxmlformats.org/presentationml/2006/ole">
              <p:oleObj spid="_x0000_s193539" name="Tekening" r:id="rId8" imgW="990720" imgH="438120" progId="">
                <p:embed/>
              </p:oleObj>
            </a:graphicData>
          </a:graphic>
        </p:graphicFrame>
        <p:graphicFrame>
          <p:nvGraphicFramePr>
            <p:cNvPr id="3076" name="Object 4"/>
            <p:cNvGraphicFramePr>
              <a:graphicFrameLocks noChangeAspect="1"/>
            </p:cNvGraphicFramePr>
            <p:nvPr/>
          </p:nvGraphicFramePr>
          <p:xfrm>
            <a:off x="5184" y="3552"/>
            <a:ext cx="444" cy="240"/>
          </p:xfrm>
          <a:graphic>
            <a:graphicData uri="http://schemas.openxmlformats.org/presentationml/2006/ole">
              <p:oleObj spid="_x0000_s193540" name="Tekening" r:id="rId9" imgW="704880" imgH="152280" progId="">
                <p:embed/>
              </p:oleObj>
            </a:graphicData>
          </a:graphic>
        </p:graphicFrame>
      </p:grpSp>
      <p:grpSp>
        <p:nvGrpSpPr>
          <p:cNvPr id="3" name="Group 10"/>
          <p:cNvGrpSpPr>
            <a:grpSpLocks/>
          </p:cNvGrpSpPr>
          <p:nvPr/>
        </p:nvGrpSpPr>
        <p:grpSpPr bwMode="auto">
          <a:xfrm>
            <a:off x="1676400" y="1600200"/>
            <a:ext cx="5867400" cy="4343400"/>
            <a:chOff x="1056" y="1008"/>
            <a:chExt cx="3696" cy="2736"/>
          </a:xfrm>
        </p:grpSpPr>
        <p:sp>
          <p:nvSpPr>
            <p:cNvPr id="3106" name="Rectangle 11"/>
            <p:cNvSpPr>
              <a:spLocks noChangeArrowheads="1"/>
            </p:cNvSpPr>
            <p:nvPr/>
          </p:nvSpPr>
          <p:spPr bwMode="auto">
            <a:xfrm>
              <a:off x="1056" y="3168"/>
              <a:ext cx="528"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3107" name="Rectangle 12"/>
            <p:cNvSpPr>
              <a:spLocks noChangeArrowheads="1"/>
            </p:cNvSpPr>
            <p:nvPr/>
          </p:nvSpPr>
          <p:spPr bwMode="auto">
            <a:xfrm>
              <a:off x="1680" y="3168"/>
              <a:ext cx="816"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3108" name="Rectangle 13"/>
            <p:cNvSpPr>
              <a:spLocks noChangeArrowheads="1"/>
            </p:cNvSpPr>
            <p:nvPr/>
          </p:nvSpPr>
          <p:spPr bwMode="auto">
            <a:xfrm>
              <a:off x="2592" y="3168"/>
              <a:ext cx="288"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3109" name="Rectangle 14"/>
            <p:cNvSpPr>
              <a:spLocks noChangeArrowheads="1"/>
            </p:cNvSpPr>
            <p:nvPr/>
          </p:nvSpPr>
          <p:spPr bwMode="auto">
            <a:xfrm>
              <a:off x="2976" y="3168"/>
              <a:ext cx="528"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3110" name="Rectangle 15"/>
            <p:cNvSpPr>
              <a:spLocks noChangeArrowheads="1"/>
            </p:cNvSpPr>
            <p:nvPr/>
          </p:nvSpPr>
          <p:spPr bwMode="auto">
            <a:xfrm>
              <a:off x="3600" y="3168"/>
              <a:ext cx="816"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3111" name="Rectangle 16"/>
            <p:cNvSpPr>
              <a:spLocks noChangeArrowheads="1"/>
            </p:cNvSpPr>
            <p:nvPr/>
          </p:nvSpPr>
          <p:spPr bwMode="auto">
            <a:xfrm>
              <a:off x="4512" y="3168"/>
              <a:ext cx="240"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3112" name="Rectangle 17"/>
            <p:cNvSpPr>
              <a:spLocks noChangeArrowheads="1"/>
            </p:cNvSpPr>
            <p:nvPr/>
          </p:nvSpPr>
          <p:spPr bwMode="auto">
            <a:xfrm>
              <a:off x="1440" y="2400"/>
              <a:ext cx="816"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3113" name="Rectangle 18"/>
            <p:cNvSpPr>
              <a:spLocks noChangeArrowheads="1"/>
            </p:cNvSpPr>
            <p:nvPr/>
          </p:nvSpPr>
          <p:spPr bwMode="auto">
            <a:xfrm>
              <a:off x="1056" y="2400"/>
              <a:ext cx="288"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3114" name="Rectangle 19"/>
            <p:cNvSpPr>
              <a:spLocks noChangeArrowheads="1"/>
            </p:cNvSpPr>
            <p:nvPr/>
          </p:nvSpPr>
          <p:spPr bwMode="auto">
            <a:xfrm>
              <a:off x="2352" y="2400"/>
              <a:ext cx="816"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3115" name="Rectangle 20"/>
            <p:cNvSpPr>
              <a:spLocks noChangeArrowheads="1"/>
            </p:cNvSpPr>
            <p:nvPr/>
          </p:nvSpPr>
          <p:spPr bwMode="auto">
            <a:xfrm>
              <a:off x="3264" y="2400"/>
              <a:ext cx="288"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3116" name="Rectangle 21"/>
            <p:cNvSpPr>
              <a:spLocks noChangeArrowheads="1"/>
            </p:cNvSpPr>
            <p:nvPr/>
          </p:nvSpPr>
          <p:spPr bwMode="auto">
            <a:xfrm>
              <a:off x="3648" y="2400"/>
              <a:ext cx="528"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3117" name="Rectangle 22"/>
            <p:cNvSpPr>
              <a:spLocks noChangeArrowheads="1"/>
            </p:cNvSpPr>
            <p:nvPr/>
          </p:nvSpPr>
          <p:spPr bwMode="auto">
            <a:xfrm>
              <a:off x="4272" y="2400"/>
              <a:ext cx="480"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3118" name="Rectangle 23"/>
            <p:cNvSpPr>
              <a:spLocks noChangeArrowheads="1"/>
            </p:cNvSpPr>
            <p:nvPr/>
          </p:nvSpPr>
          <p:spPr bwMode="auto">
            <a:xfrm>
              <a:off x="1056" y="1680"/>
              <a:ext cx="1680"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3119" name="Rectangle 24"/>
            <p:cNvSpPr>
              <a:spLocks noChangeArrowheads="1"/>
            </p:cNvSpPr>
            <p:nvPr/>
          </p:nvSpPr>
          <p:spPr bwMode="auto">
            <a:xfrm>
              <a:off x="3168" y="1680"/>
              <a:ext cx="1584"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3120" name="Rectangle 25"/>
            <p:cNvSpPr>
              <a:spLocks noChangeArrowheads="1"/>
            </p:cNvSpPr>
            <p:nvPr/>
          </p:nvSpPr>
          <p:spPr bwMode="auto">
            <a:xfrm>
              <a:off x="2832" y="1680"/>
              <a:ext cx="240"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3121" name="Rectangle 26"/>
            <p:cNvSpPr>
              <a:spLocks noChangeArrowheads="1"/>
            </p:cNvSpPr>
            <p:nvPr/>
          </p:nvSpPr>
          <p:spPr bwMode="auto">
            <a:xfrm>
              <a:off x="1344" y="1008"/>
              <a:ext cx="816"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3122" name="Rectangle 27"/>
            <p:cNvSpPr>
              <a:spLocks noChangeArrowheads="1"/>
            </p:cNvSpPr>
            <p:nvPr/>
          </p:nvSpPr>
          <p:spPr bwMode="auto">
            <a:xfrm>
              <a:off x="2256" y="1008"/>
              <a:ext cx="576"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3123" name="Rectangle 28"/>
            <p:cNvSpPr>
              <a:spLocks noChangeArrowheads="1"/>
            </p:cNvSpPr>
            <p:nvPr/>
          </p:nvSpPr>
          <p:spPr bwMode="auto">
            <a:xfrm>
              <a:off x="2928" y="1008"/>
              <a:ext cx="480"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3124" name="Rectangle 29"/>
            <p:cNvSpPr>
              <a:spLocks noChangeArrowheads="1"/>
            </p:cNvSpPr>
            <p:nvPr/>
          </p:nvSpPr>
          <p:spPr bwMode="auto">
            <a:xfrm>
              <a:off x="3504" y="1008"/>
              <a:ext cx="960" cy="576"/>
            </a:xfrm>
            <a:prstGeom prst="rect">
              <a:avLst/>
            </a:prstGeom>
            <a:solidFill>
              <a:srgbClr val="CCFFFF"/>
            </a:solidFill>
            <a:ln w="22225">
              <a:solidFill>
                <a:schemeClr val="tx1"/>
              </a:solidFill>
              <a:miter lim="800000"/>
              <a:headEnd/>
              <a:tailEnd/>
            </a:ln>
          </p:spPr>
          <p:txBody>
            <a:bodyPr wrap="none" anchor="ctr"/>
            <a:lstStyle/>
            <a:p>
              <a:endParaRPr lang="nl-NL"/>
            </a:p>
          </p:txBody>
        </p:sp>
        <p:sp>
          <p:nvSpPr>
            <p:cNvPr id="3125" name="Freeform 30"/>
            <p:cNvSpPr>
              <a:spLocks/>
            </p:cNvSpPr>
            <p:nvPr/>
          </p:nvSpPr>
          <p:spPr bwMode="auto">
            <a:xfrm>
              <a:off x="1200" y="2976"/>
              <a:ext cx="1" cy="192"/>
            </a:xfrm>
            <a:custGeom>
              <a:avLst/>
              <a:gdLst>
                <a:gd name="T0" fmla="*/ 0 w 1"/>
                <a:gd name="T1" fmla="*/ 192 h 192"/>
                <a:gd name="T2" fmla="*/ 0 w 1"/>
                <a:gd name="T3" fmla="*/ 0 h 192"/>
                <a:gd name="T4" fmla="*/ 0 60000 65536"/>
                <a:gd name="T5" fmla="*/ 0 60000 65536"/>
                <a:gd name="T6" fmla="*/ 0 w 1"/>
                <a:gd name="T7" fmla="*/ 0 h 192"/>
                <a:gd name="T8" fmla="*/ 1 w 1"/>
                <a:gd name="T9" fmla="*/ 192 h 192"/>
              </a:gdLst>
              <a:ahLst/>
              <a:cxnLst>
                <a:cxn ang="T4">
                  <a:pos x="T0" y="T1"/>
                </a:cxn>
                <a:cxn ang="T5">
                  <a:pos x="T2" y="T3"/>
                </a:cxn>
              </a:cxnLst>
              <a:rect l="T6" t="T7" r="T8" b="T9"/>
              <a:pathLst>
                <a:path w="1" h="192">
                  <a:moveTo>
                    <a:pt x="0" y="192"/>
                  </a:moveTo>
                  <a:cubicBezTo>
                    <a:pt x="0" y="192"/>
                    <a:pt x="0" y="96"/>
                    <a:pt x="0" y="0"/>
                  </a:cubicBezTo>
                </a:path>
              </a:pathLst>
            </a:custGeom>
            <a:noFill/>
            <a:ln w="28575">
              <a:solidFill>
                <a:schemeClr val="tx1"/>
              </a:solidFill>
              <a:round/>
              <a:headEnd/>
              <a:tailEnd/>
            </a:ln>
          </p:spPr>
          <p:txBody>
            <a:bodyPr wrap="none" anchor="ctr"/>
            <a:lstStyle/>
            <a:p>
              <a:endParaRPr lang="nl-NL"/>
            </a:p>
          </p:txBody>
        </p:sp>
        <p:sp>
          <p:nvSpPr>
            <p:cNvPr id="3126" name="Line 31"/>
            <p:cNvSpPr>
              <a:spLocks noChangeShapeType="1"/>
            </p:cNvSpPr>
            <p:nvPr/>
          </p:nvSpPr>
          <p:spPr bwMode="auto">
            <a:xfrm flipV="1">
              <a:off x="1392" y="3072"/>
              <a:ext cx="0" cy="96"/>
            </a:xfrm>
            <a:prstGeom prst="line">
              <a:avLst/>
            </a:prstGeom>
            <a:noFill/>
            <a:ln w="28575">
              <a:solidFill>
                <a:schemeClr val="tx1"/>
              </a:solidFill>
              <a:round/>
              <a:headEnd/>
              <a:tailEnd/>
            </a:ln>
          </p:spPr>
          <p:txBody>
            <a:bodyPr wrap="none" anchor="ctr"/>
            <a:lstStyle/>
            <a:p>
              <a:endParaRPr lang="nl-NL"/>
            </a:p>
          </p:txBody>
        </p:sp>
        <p:sp>
          <p:nvSpPr>
            <p:cNvPr id="3127" name="Line 32"/>
            <p:cNvSpPr>
              <a:spLocks noChangeShapeType="1"/>
            </p:cNvSpPr>
            <p:nvPr/>
          </p:nvSpPr>
          <p:spPr bwMode="auto">
            <a:xfrm>
              <a:off x="1392" y="3072"/>
              <a:ext cx="336" cy="0"/>
            </a:xfrm>
            <a:prstGeom prst="line">
              <a:avLst/>
            </a:prstGeom>
            <a:noFill/>
            <a:ln w="28575">
              <a:solidFill>
                <a:schemeClr val="tx1"/>
              </a:solidFill>
              <a:round/>
              <a:headEnd/>
              <a:tailEnd/>
            </a:ln>
          </p:spPr>
          <p:txBody>
            <a:bodyPr wrap="none" anchor="ctr"/>
            <a:lstStyle/>
            <a:p>
              <a:endParaRPr lang="nl-NL"/>
            </a:p>
          </p:txBody>
        </p:sp>
        <p:sp>
          <p:nvSpPr>
            <p:cNvPr id="3128" name="Line 33"/>
            <p:cNvSpPr>
              <a:spLocks noChangeShapeType="1"/>
            </p:cNvSpPr>
            <p:nvPr/>
          </p:nvSpPr>
          <p:spPr bwMode="auto">
            <a:xfrm flipV="1">
              <a:off x="1728" y="2976"/>
              <a:ext cx="0" cy="96"/>
            </a:xfrm>
            <a:prstGeom prst="line">
              <a:avLst/>
            </a:prstGeom>
            <a:noFill/>
            <a:ln w="28575">
              <a:solidFill>
                <a:schemeClr val="tx1"/>
              </a:solidFill>
              <a:round/>
              <a:headEnd/>
              <a:tailEnd/>
            </a:ln>
          </p:spPr>
          <p:txBody>
            <a:bodyPr wrap="none" anchor="ctr"/>
            <a:lstStyle/>
            <a:p>
              <a:endParaRPr lang="nl-NL"/>
            </a:p>
          </p:txBody>
        </p:sp>
        <p:sp>
          <p:nvSpPr>
            <p:cNvPr id="3129" name="Line 34"/>
            <p:cNvSpPr>
              <a:spLocks noChangeShapeType="1"/>
            </p:cNvSpPr>
            <p:nvPr/>
          </p:nvSpPr>
          <p:spPr bwMode="auto">
            <a:xfrm flipV="1">
              <a:off x="2016" y="2976"/>
              <a:ext cx="0" cy="192"/>
            </a:xfrm>
            <a:prstGeom prst="line">
              <a:avLst/>
            </a:prstGeom>
            <a:noFill/>
            <a:ln w="28575">
              <a:solidFill>
                <a:schemeClr val="tx1"/>
              </a:solidFill>
              <a:round/>
              <a:headEnd/>
              <a:tailEnd/>
            </a:ln>
          </p:spPr>
          <p:txBody>
            <a:bodyPr wrap="none" anchor="ctr"/>
            <a:lstStyle/>
            <a:p>
              <a:endParaRPr lang="nl-NL"/>
            </a:p>
          </p:txBody>
        </p:sp>
        <p:sp>
          <p:nvSpPr>
            <p:cNvPr id="3130" name="Line 35"/>
            <p:cNvSpPr>
              <a:spLocks noChangeShapeType="1"/>
            </p:cNvSpPr>
            <p:nvPr/>
          </p:nvSpPr>
          <p:spPr bwMode="auto">
            <a:xfrm flipV="1">
              <a:off x="2736" y="2976"/>
              <a:ext cx="0" cy="192"/>
            </a:xfrm>
            <a:prstGeom prst="line">
              <a:avLst/>
            </a:prstGeom>
            <a:noFill/>
            <a:ln w="28575">
              <a:solidFill>
                <a:schemeClr val="tx1"/>
              </a:solidFill>
              <a:round/>
              <a:headEnd/>
              <a:tailEnd/>
            </a:ln>
          </p:spPr>
          <p:txBody>
            <a:bodyPr wrap="none" anchor="ctr"/>
            <a:lstStyle/>
            <a:p>
              <a:endParaRPr lang="nl-NL"/>
            </a:p>
          </p:txBody>
        </p:sp>
        <p:sp>
          <p:nvSpPr>
            <p:cNvPr id="3131" name="Line 36"/>
            <p:cNvSpPr>
              <a:spLocks noChangeShapeType="1"/>
            </p:cNvSpPr>
            <p:nvPr/>
          </p:nvSpPr>
          <p:spPr bwMode="auto">
            <a:xfrm flipV="1">
              <a:off x="3072" y="2976"/>
              <a:ext cx="0" cy="192"/>
            </a:xfrm>
            <a:prstGeom prst="line">
              <a:avLst/>
            </a:prstGeom>
            <a:noFill/>
            <a:ln w="28575">
              <a:solidFill>
                <a:schemeClr val="tx1"/>
              </a:solidFill>
              <a:round/>
              <a:headEnd/>
              <a:tailEnd/>
            </a:ln>
          </p:spPr>
          <p:txBody>
            <a:bodyPr wrap="none" anchor="ctr"/>
            <a:lstStyle/>
            <a:p>
              <a:endParaRPr lang="nl-NL"/>
            </a:p>
          </p:txBody>
        </p:sp>
        <p:sp>
          <p:nvSpPr>
            <p:cNvPr id="3132" name="Line 37"/>
            <p:cNvSpPr>
              <a:spLocks noChangeShapeType="1"/>
            </p:cNvSpPr>
            <p:nvPr/>
          </p:nvSpPr>
          <p:spPr bwMode="auto">
            <a:xfrm flipV="1">
              <a:off x="3408" y="2976"/>
              <a:ext cx="0" cy="192"/>
            </a:xfrm>
            <a:prstGeom prst="line">
              <a:avLst/>
            </a:prstGeom>
            <a:noFill/>
            <a:ln w="28575">
              <a:solidFill>
                <a:schemeClr val="tx1"/>
              </a:solidFill>
              <a:round/>
              <a:headEnd/>
              <a:tailEnd/>
            </a:ln>
          </p:spPr>
          <p:txBody>
            <a:bodyPr wrap="none" anchor="ctr"/>
            <a:lstStyle/>
            <a:p>
              <a:endParaRPr lang="nl-NL"/>
            </a:p>
          </p:txBody>
        </p:sp>
        <p:sp>
          <p:nvSpPr>
            <p:cNvPr id="3133" name="Line 38"/>
            <p:cNvSpPr>
              <a:spLocks noChangeShapeType="1"/>
            </p:cNvSpPr>
            <p:nvPr/>
          </p:nvSpPr>
          <p:spPr bwMode="auto">
            <a:xfrm flipV="1">
              <a:off x="3936" y="2976"/>
              <a:ext cx="0" cy="192"/>
            </a:xfrm>
            <a:prstGeom prst="line">
              <a:avLst/>
            </a:prstGeom>
            <a:noFill/>
            <a:ln w="28575">
              <a:solidFill>
                <a:schemeClr val="tx1"/>
              </a:solidFill>
              <a:round/>
              <a:headEnd/>
              <a:tailEnd/>
            </a:ln>
          </p:spPr>
          <p:txBody>
            <a:bodyPr wrap="none" anchor="ctr"/>
            <a:lstStyle/>
            <a:p>
              <a:endParaRPr lang="nl-NL"/>
            </a:p>
          </p:txBody>
        </p:sp>
        <p:sp>
          <p:nvSpPr>
            <p:cNvPr id="3134" name="Line 39"/>
            <p:cNvSpPr>
              <a:spLocks noChangeShapeType="1"/>
            </p:cNvSpPr>
            <p:nvPr/>
          </p:nvSpPr>
          <p:spPr bwMode="auto">
            <a:xfrm flipV="1">
              <a:off x="4176" y="3072"/>
              <a:ext cx="0" cy="96"/>
            </a:xfrm>
            <a:prstGeom prst="line">
              <a:avLst/>
            </a:prstGeom>
            <a:noFill/>
            <a:ln w="28575">
              <a:solidFill>
                <a:schemeClr val="tx1"/>
              </a:solidFill>
              <a:round/>
              <a:headEnd/>
              <a:tailEnd/>
            </a:ln>
          </p:spPr>
          <p:txBody>
            <a:bodyPr wrap="none" anchor="ctr"/>
            <a:lstStyle/>
            <a:p>
              <a:endParaRPr lang="nl-NL"/>
            </a:p>
          </p:txBody>
        </p:sp>
        <p:sp>
          <p:nvSpPr>
            <p:cNvPr id="3135" name="Line 40"/>
            <p:cNvSpPr>
              <a:spLocks noChangeShapeType="1"/>
            </p:cNvSpPr>
            <p:nvPr/>
          </p:nvSpPr>
          <p:spPr bwMode="auto">
            <a:xfrm>
              <a:off x="4176" y="3072"/>
              <a:ext cx="288" cy="0"/>
            </a:xfrm>
            <a:prstGeom prst="line">
              <a:avLst/>
            </a:prstGeom>
            <a:noFill/>
            <a:ln w="28575">
              <a:solidFill>
                <a:schemeClr val="tx1"/>
              </a:solidFill>
              <a:round/>
              <a:headEnd/>
              <a:tailEnd/>
            </a:ln>
          </p:spPr>
          <p:txBody>
            <a:bodyPr wrap="none" anchor="ctr"/>
            <a:lstStyle/>
            <a:p>
              <a:endParaRPr lang="nl-NL"/>
            </a:p>
          </p:txBody>
        </p:sp>
        <p:sp>
          <p:nvSpPr>
            <p:cNvPr id="3136" name="Line 41"/>
            <p:cNvSpPr>
              <a:spLocks noChangeShapeType="1"/>
            </p:cNvSpPr>
            <p:nvPr/>
          </p:nvSpPr>
          <p:spPr bwMode="auto">
            <a:xfrm flipV="1">
              <a:off x="4464" y="2976"/>
              <a:ext cx="0" cy="96"/>
            </a:xfrm>
            <a:prstGeom prst="line">
              <a:avLst/>
            </a:prstGeom>
            <a:noFill/>
            <a:ln w="28575">
              <a:solidFill>
                <a:schemeClr val="tx1"/>
              </a:solidFill>
              <a:round/>
              <a:headEnd/>
              <a:tailEnd/>
            </a:ln>
          </p:spPr>
          <p:txBody>
            <a:bodyPr wrap="none" anchor="ctr"/>
            <a:lstStyle/>
            <a:p>
              <a:endParaRPr lang="nl-NL"/>
            </a:p>
          </p:txBody>
        </p:sp>
        <p:sp>
          <p:nvSpPr>
            <p:cNvPr id="3137" name="Line 42"/>
            <p:cNvSpPr>
              <a:spLocks noChangeShapeType="1"/>
            </p:cNvSpPr>
            <p:nvPr/>
          </p:nvSpPr>
          <p:spPr bwMode="auto">
            <a:xfrm flipV="1">
              <a:off x="4608" y="2976"/>
              <a:ext cx="0" cy="192"/>
            </a:xfrm>
            <a:prstGeom prst="line">
              <a:avLst/>
            </a:prstGeom>
            <a:noFill/>
            <a:ln w="28575">
              <a:solidFill>
                <a:schemeClr val="tx1"/>
              </a:solidFill>
              <a:round/>
              <a:headEnd/>
              <a:tailEnd/>
            </a:ln>
          </p:spPr>
          <p:txBody>
            <a:bodyPr wrap="none" anchor="ctr"/>
            <a:lstStyle/>
            <a:p>
              <a:endParaRPr lang="nl-NL"/>
            </a:p>
          </p:txBody>
        </p:sp>
        <p:sp>
          <p:nvSpPr>
            <p:cNvPr id="3138" name="Line 43"/>
            <p:cNvSpPr>
              <a:spLocks noChangeShapeType="1"/>
            </p:cNvSpPr>
            <p:nvPr/>
          </p:nvSpPr>
          <p:spPr bwMode="auto">
            <a:xfrm flipV="1">
              <a:off x="1200" y="2256"/>
              <a:ext cx="0" cy="144"/>
            </a:xfrm>
            <a:prstGeom prst="line">
              <a:avLst/>
            </a:prstGeom>
            <a:noFill/>
            <a:ln w="28575">
              <a:solidFill>
                <a:schemeClr val="tx1"/>
              </a:solidFill>
              <a:round/>
              <a:headEnd/>
              <a:tailEnd/>
            </a:ln>
          </p:spPr>
          <p:txBody>
            <a:bodyPr wrap="none" anchor="ctr"/>
            <a:lstStyle/>
            <a:p>
              <a:endParaRPr lang="nl-NL"/>
            </a:p>
          </p:txBody>
        </p:sp>
        <p:sp>
          <p:nvSpPr>
            <p:cNvPr id="3139" name="Line 44"/>
            <p:cNvSpPr>
              <a:spLocks noChangeShapeType="1"/>
            </p:cNvSpPr>
            <p:nvPr/>
          </p:nvSpPr>
          <p:spPr bwMode="auto">
            <a:xfrm flipV="1">
              <a:off x="1824" y="2256"/>
              <a:ext cx="0" cy="144"/>
            </a:xfrm>
            <a:prstGeom prst="line">
              <a:avLst/>
            </a:prstGeom>
            <a:noFill/>
            <a:ln w="28575">
              <a:solidFill>
                <a:schemeClr val="tx1"/>
              </a:solidFill>
              <a:round/>
              <a:headEnd/>
              <a:tailEnd/>
            </a:ln>
          </p:spPr>
          <p:txBody>
            <a:bodyPr wrap="none" anchor="ctr"/>
            <a:lstStyle/>
            <a:p>
              <a:endParaRPr lang="nl-NL"/>
            </a:p>
          </p:txBody>
        </p:sp>
        <p:sp>
          <p:nvSpPr>
            <p:cNvPr id="3140" name="Line 45"/>
            <p:cNvSpPr>
              <a:spLocks noChangeShapeType="1"/>
            </p:cNvSpPr>
            <p:nvPr/>
          </p:nvSpPr>
          <p:spPr bwMode="auto">
            <a:xfrm flipV="1">
              <a:off x="2976" y="2256"/>
              <a:ext cx="0" cy="144"/>
            </a:xfrm>
            <a:prstGeom prst="line">
              <a:avLst/>
            </a:prstGeom>
            <a:noFill/>
            <a:ln w="28575">
              <a:solidFill>
                <a:schemeClr val="tx1"/>
              </a:solidFill>
              <a:round/>
              <a:headEnd/>
              <a:tailEnd/>
            </a:ln>
          </p:spPr>
          <p:txBody>
            <a:bodyPr wrap="none" anchor="ctr"/>
            <a:lstStyle/>
            <a:p>
              <a:endParaRPr lang="nl-NL"/>
            </a:p>
          </p:txBody>
        </p:sp>
        <p:sp>
          <p:nvSpPr>
            <p:cNvPr id="3141" name="Line 46"/>
            <p:cNvSpPr>
              <a:spLocks noChangeShapeType="1"/>
            </p:cNvSpPr>
            <p:nvPr/>
          </p:nvSpPr>
          <p:spPr bwMode="auto">
            <a:xfrm flipV="1">
              <a:off x="3408" y="2256"/>
              <a:ext cx="0" cy="144"/>
            </a:xfrm>
            <a:prstGeom prst="line">
              <a:avLst/>
            </a:prstGeom>
            <a:noFill/>
            <a:ln w="28575">
              <a:solidFill>
                <a:schemeClr val="tx1"/>
              </a:solidFill>
              <a:round/>
              <a:headEnd/>
              <a:tailEnd/>
            </a:ln>
          </p:spPr>
          <p:txBody>
            <a:bodyPr wrap="none" anchor="ctr"/>
            <a:lstStyle/>
            <a:p>
              <a:endParaRPr lang="nl-NL"/>
            </a:p>
          </p:txBody>
        </p:sp>
        <p:sp>
          <p:nvSpPr>
            <p:cNvPr id="3142" name="Line 47"/>
            <p:cNvSpPr>
              <a:spLocks noChangeShapeType="1"/>
            </p:cNvSpPr>
            <p:nvPr/>
          </p:nvSpPr>
          <p:spPr bwMode="auto">
            <a:xfrm flipV="1">
              <a:off x="3936" y="2256"/>
              <a:ext cx="0" cy="144"/>
            </a:xfrm>
            <a:prstGeom prst="line">
              <a:avLst/>
            </a:prstGeom>
            <a:noFill/>
            <a:ln w="28575">
              <a:solidFill>
                <a:schemeClr val="tx1"/>
              </a:solidFill>
              <a:round/>
              <a:headEnd/>
              <a:tailEnd/>
            </a:ln>
          </p:spPr>
          <p:txBody>
            <a:bodyPr wrap="none" anchor="ctr"/>
            <a:lstStyle/>
            <a:p>
              <a:endParaRPr lang="nl-NL"/>
            </a:p>
          </p:txBody>
        </p:sp>
        <p:sp>
          <p:nvSpPr>
            <p:cNvPr id="3143" name="Line 48"/>
            <p:cNvSpPr>
              <a:spLocks noChangeShapeType="1"/>
            </p:cNvSpPr>
            <p:nvPr/>
          </p:nvSpPr>
          <p:spPr bwMode="auto">
            <a:xfrm flipV="1">
              <a:off x="4512" y="2256"/>
              <a:ext cx="0" cy="144"/>
            </a:xfrm>
            <a:prstGeom prst="line">
              <a:avLst/>
            </a:prstGeom>
            <a:noFill/>
            <a:ln w="28575">
              <a:solidFill>
                <a:schemeClr val="tx1"/>
              </a:solidFill>
              <a:round/>
              <a:headEnd/>
              <a:tailEnd/>
            </a:ln>
          </p:spPr>
          <p:txBody>
            <a:bodyPr wrap="none" anchor="ctr"/>
            <a:lstStyle/>
            <a:p>
              <a:endParaRPr lang="nl-NL"/>
            </a:p>
          </p:txBody>
        </p:sp>
        <p:sp>
          <p:nvSpPr>
            <p:cNvPr id="3144" name="Line 49"/>
            <p:cNvSpPr>
              <a:spLocks noChangeShapeType="1"/>
            </p:cNvSpPr>
            <p:nvPr/>
          </p:nvSpPr>
          <p:spPr bwMode="auto">
            <a:xfrm flipV="1">
              <a:off x="2976" y="1584"/>
              <a:ext cx="0" cy="96"/>
            </a:xfrm>
            <a:prstGeom prst="line">
              <a:avLst/>
            </a:prstGeom>
            <a:noFill/>
            <a:ln w="28575">
              <a:solidFill>
                <a:schemeClr val="tx1"/>
              </a:solidFill>
              <a:round/>
              <a:headEnd/>
              <a:tailEnd/>
            </a:ln>
          </p:spPr>
          <p:txBody>
            <a:bodyPr wrap="none" anchor="ctr"/>
            <a:lstStyle/>
            <a:p>
              <a:endParaRPr lang="nl-NL"/>
            </a:p>
          </p:txBody>
        </p:sp>
        <p:sp>
          <p:nvSpPr>
            <p:cNvPr id="3145" name="Line 50"/>
            <p:cNvSpPr>
              <a:spLocks noChangeShapeType="1"/>
            </p:cNvSpPr>
            <p:nvPr/>
          </p:nvSpPr>
          <p:spPr bwMode="auto">
            <a:xfrm flipV="1">
              <a:off x="3312" y="1584"/>
              <a:ext cx="0" cy="96"/>
            </a:xfrm>
            <a:prstGeom prst="line">
              <a:avLst/>
            </a:prstGeom>
            <a:noFill/>
            <a:ln w="28575">
              <a:solidFill>
                <a:schemeClr val="tx1"/>
              </a:solidFill>
              <a:round/>
              <a:headEnd/>
              <a:tailEnd/>
            </a:ln>
          </p:spPr>
          <p:txBody>
            <a:bodyPr wrap="none" anchor="ctr"/>
            <a:lstStyle/>
            <a:p>
              <a:endParaRPr lang="nl-NL"/>
            </a:p>
          </p:txBody>
        </p:sp>
        <p:sp>
          <p:nvSpPr>
            <p:cNvPr id="3146" name="Line 51"/>
            <p:cNvSpPr>
              <a:spLocks noChangeShapeType="1"/>
            </p:cNvSpPr>
            <p:nvPr/>
          </p:nvSpPr>
          <p:spPr bwMode="auto">
            <a:xfrm flipV="1">
              <a:off x="3984" y="1584"/>
              <a:ext cx="0" cy="96"/>
            </a:xfrm>
            <a:prstGeom prst="line">
              <a:avLst/>
            </a:prstGeom>
            <a:noFill/>
            <a:ln w="28575">
              <a:solidFill>
                <a:schemeClr val="tx1"/>
              </a:solidFill>
              <a:round/>
              <a:headEnd/>
              <a:tailEnd/>
            </a:ln>
          </p:spPr>
          <p:txBody>
            <a:bodyPr wrap="none" anchor="ctr"/>
            <a:lstStyle/>
            <a:p>
              <a:endParaRPr lang="nl-NL"/>
            </a:p>
          </p:txBody>
        </p:sp>
        <p:sp>
          <p:nvSpPr>
            <p:cNvPr id="3147" name="Line 52"/>
            <p:cNvSpPr>
              <a:spLocks noChangeShapeType="1"/>
            </p:cNvSpPr>
            <p:nvPr/>
          </p:nvSpPr>
          <p:spPr bwMode="auto">
            <a:xfrm flipV="1">
              <a:off x="2496" y="1584"/>
              <a:ext cx="0" cy="96"/>
            </a:xfrm>
            <a:prstGeom prst="line">
              <a:avLst/>
            </a:prstGeom>
            <a:noFill/>
            <a:ln w="28575">
              <a:solidFill>
                <a:schemeClr val="tx1"/>
              </a:solidFill>
              <a:round/>
              <a:headEnd/>
              <a:tailEnd/>
            </a:ln>
          </p:spPr>
          <p:txBody>
            <a:bodyPr wrap="none" anchor="ctr"/>
            <a:lstStyle/>
            <a:p>
              <a:endParaRPr lang="nl-NL"/>
            </a:p>
          </p:txBody>
        </p:sp>
        <p:sp>
          <p:nvSpPr>
            <p:cNvPr id="3148" name="Line 53"/>
            <p:cNvSpPr>
              <a:spLocks noChangeShapeType="1"/>
            </p:cNvSpPr>
            <p:nvPr/>
          </p:nvSpPr>
          <p:spPr bwMode="auto">
            <a:xfrm flipV="1">
              <a:off x="1776" y="1584"/>
              <a:ext cx="0" cy="96"/>
            </a:xfrm>
            <a:prstGeom prst="line">
              <a:avLst/>
            </a:prstGeom>
            <a:noFill/>
            <a:ln w="28575">
              <a:solidFill>
                <a:schemeClr val="tx1"/>
              </a:solidFill>
              <a:round/>
              <a:headEnd/>
              <a:tailEnd/>
            </a:ln>
          </p:spPr>
          <p:txBody>
            <a:bodyPr wrap="none" anchor="ctr"/>
            <a:lstStyle/>
            <a:p>
              <a:endParaRPr lang="nl-NL"/>
            </a:p>
          </p:txBody>
        </p:sp>
      </p:grpSp>
      <p:sp>
        <p:nvSpPr>
          <p:cNvPr id="179254" name="Rectangle 54"/>
          <p:cNvSpPr>
            <a:spLocks noChangeArrowheads="1"/>
          </p:cNvSpPr>
          <p:nvPr/>
        </p:nvSpPr>
        <p:spPr bwMode="auto">
          <a:xfrm>
            <a:off x="4114800" y="5029200"/>
            <a:ext cx="457200" cy="914400"/>
          </a:xfrm>
          <a:prstGeom prst="rect">
            <a:avLst/>
          </a:prstGeom>
          <a:solidFill>
            <a:srgbClr val="006600"/>
          </a:solidFill>
          <a:ln w="22225">
            <a:solidFill>
              <a:schemeClr val="tx1"/>
            </a:solidFill>
            <a:miter lim="800000"/>
            <a:headEnd/>
            <a:tailEnd/>
          </a:ln>
        </p:spPr>
        <p:txBody>
          <a:bodyPr wrap="none" anchor="ctr"/>
          <a:lstStyle/>
          <a:p>
            <a:pPr algn="ctr" eaLnBrk="0" hangingPunct="0"/>
            <a:r>
              <a:rPr lang="nl-NL" sz="4000" b="1">
                <a:solidFill>
                  <a:schemeClr val="bg1"/>
                </a:solidFill>
                <a:latin typeface="Times New Roman" pitchFamily="18" charset="0"/>
              </a:rPr>
              <a:t>B</a:t>
            </a:r>
            <a:endParaRPr lang="nl-NL" sz="3200">
              <a:solidFill>
                <a:srgbClr val="000099"/>
              </a:solidFill>
              <a:latin typeface="Times New Roman" pitchFamily="18" charset="0"/>
            </a:endParaRPr>
          </a:p>
        </p:txBody>
      </p:sp>
      <p:grpSp>
        <p:nvGrpSpPr>
          <p:cNvPr id="4" name="Group 55"/>
          <p:cNvGrpSpPr>
            <a:grpSpLocks/>
          </p:cNvGrpSpPr>
          <p:nvPr/>
        </p:nvGrpSpPr>
        <p:grpSpPr bwMode="auto">
          <a:xfrm>
            <a:off x="2667000" y="5029200"/>
            <a:ext cx="4343400" cy="914400"/>
            <a:chOff x="1680" y="3168"/>
            <a:chExt cx="2736" cy="576"/>
          </a:xfrm>
        </p:grpSpPr>
        <p:sp>
          <p:nvSpPr>
            <p:cNvPr id="3103" name="Rectangle 56" descr="Grote confetti"/>
            <p:cNvSpPr>
              <a:spLocks noChangeArrowheads="1"/>
            </p:cNvSpPr>
            <p:nvPr/>
          </p:nvSpPr>
          <p:spPr bwMode="auto">
            <a:xfrm>
              <a:off x="1680" y="3168"/>
              <a:ext cx="816" cy="576"/>
            </a:xfrm>
            <a:prstGeom prst="rect">
              <a:avLst/>
            </a:prstGeom>
            <a:pattFill prst="lgConfetti">
              <a:fgClr>
                <a:srgbClr val="CCFFFF"/>
              </a:fgClr>
              <a:bgClr>
                <a:srgbClr val="009900"/>
              </a:bgClr>
            </a:pattFill>
            <a:ln w="22225">
              <a:solidFill>
                <a:schemeClr val="tx1"/>
              </a:solidFill>
              <a:miter lim="800000"/>
              <a:headEnd/>
              <a:tailEnd/>
            </a:ln>
          </p:spPr>
          <p:txBody>
            <a:bodyPr wrap="none" anchor="ctr"/>
            <a:lstStyle/>
            <a:p>
              <a:endParaRPr lang="nl-NL"/>
            </a:p>
          </p:txBody>
        </p:sp>
        <p:sp>
          <p:nvSpPr>
            <p:cNvPr id="3104" name="Rectangle 57"/>
            <p:cNvSpPr>
              <a:spLocks noChangeArrowheads="1"/>
            </p:cNvSpPr>
            <p:nvPr/>
          </p:nvSpPr>
          <p:spPr bwMode="auto">
            <a:xfrm>
              <a:off x="2976" y="3168"/>
              <a:ext cx="528" cy="576"/>
            </a:xfrm>
            <a:prstGeom prst="rect">
              <a:avLst/>
            </a:prstGeom>
            <a:gradFill rotWithShape="0">
              <a:gsLst>
                <a:gs pos="0">
                  <a:srgbClr val="009900"/>
                </a:gs>
                <a:gs pos="100000">
                  <a:srgbClr val="CCFFFF"/>
                </a:gs>
              </a:gsLst>
              <a:lin ang="0" scaled="1"/>
            </a:gradFill>
            <a:ln w="22225">
              <a:solidFill>
                <a:schemeClr val="tx1"/>
              </a:solidFill>
              <a:miter lim="800000"/>
              <a:headEnd/>
              <a:tailEnd/>
            </a:ln>
          </p:spPr>
          <p:txBody>
            <a:bodyPr wrap="none" anchor="ctr"/>
            <a:lstStyle/>
            <a:p>
              <a:endParaRPr lang="nl-NL"/>
            </a:p>
          </p:txBody>
        </p:sp>
        <p:sp>
          <p:nvSpPr>
            <p:cNvPr id="3105" name="Rectangle 58"/>
            <p:cNvSpPr>
              <a:spLocks noChangeArrowheads="1"/>
            </p:cNvSpPr>
            <p:nvPr/>
          </p:nvSpPr>
          <p:spPr bwMode="auto">
            <a:xfrm>
              <a:off x="3600" y="3168"/>
              <a:ext cx="816" cy="576"/>
            </a:xfrm>
            <a:prstGeom prst="rect">
              <a:avLst/>
            </a:prstGeom>
            <a:gradFill rotWithShape="0">
              <a:gsLst>
                <a:gs pos="0">
                  <a:srgbClr val="009900"/>
                </a:gs>
                <a:gs pos="100000">
                  <a:srgbClr val="CCFFFF"/>
                </a:gs>
              </a:gsLst>
              <a:lin ang="2700000" scaled="1"/>
            </a:gradFill>
            <a:ln w="22225">
              <a:solidFill>
                <a:schemeClr val="tx1"/>
              </a:solidFill>
              <a:miter lim="800000"/>
              <a:headEnd/>
              <a:tailEnd/>
            </a:ln>
          </p:spPr>
          <p:txBody>
            <a:bodyPr wrap="none" anchor="ctr"/>
            <a:lstStyle/>
            <a:p>
              <a:endParaRPr lang="nl-NL"/>
            </a:p>
          </p:txBody>
        </p:sp>
      </p:grpSp>
      <p:sp>
        <p:nvSpPr>
          <p:cNvPr id="3081" name="Rectangle 59"/>
          <p:cNvSpPr>
            <a:spLocks noChangeArrowheads="1"/>
          </p:cNvSpPr>
          <p:nvPr/>
        </p:nvSpPr>
        <p:spPr bwMode="auto">
          <a:xfrm>
            <a:off x="7162800" y="5029200"/>
            <a:ext cx="381000" cy="914400"/>
          </a:xfrm>
          <a:prstGeom prst="rect">
            <a:avLst/>
          </a:prstGeom>
          <a:solidFill>
            <a:srgbClr val="CCFFFF"/>
          </a:solidFill>
          <a:ln w="22225">
            <a:solidFill>
              <a:schemeClr val="tx1"/>
            </a:solidFill>
            <a:miter lim="800000"/>
            <a:headEnd/>
            <a:tailEnd/>
          </a:ln>
        </p:spPr>
        <p:txBody>
          <a:bodyPr wrap="none" anchor="ctr"/>
          <a:lstStyle/>
          <a:p>
            <a:endParaRPr lang="nl-NL"/>
          </a:p>
        </p:txBody>
      </p:sp>
      <p:grpSp>
        <p:nvGrpSpPr>
          <p:cNvPr id="5" name="Group 60"/>
          <p:cNvGrpSpPr>
            <a:grpSpLocks/>
          </p:cNvGrpSpPr>
          <p:nvPr/>
        </p:nvGrpSpPr>
        <p:grpSpPr bwMode="auto">
          <a:xfrm>
            <a:off x="3657600" y="2590800"/>
            <a:ext cx="2057400" cy="2209800"/>
            <a:chOff x="2304" y="1632"/>
            <a:chExt cx="1296" cy="1392"/>
          </a:xfrm>
        </p:grpSpPr>
        <p:sp>
          <p:nvSpPr>
            <p:cNvPr id="3101" name="Freeform 61"/>
            <p:cNvSpPr>
              <a:spLocks/>
            </p:cNvSpPr>
            <p:nvPr/>
          </p:nvSpPr>
          <p:spPr bwMode="auto">
            <a:xfrm>
              <a:off x="2304" y="1632"/>
              <a:ext cx="1296" cy="1392"/>
            </a:xfrm>
            <a:custGeom>
              <a:avLst/>
              <a:gdLst>
                <a:gd name="T0" fmla="*/ 0 w 1296"/>
                <a:gd name="T1" fmla="*/ 1392 h 1392"/>
                <a:gd name="T2" fmla="*/ 0 w 1296"/>
                <a:gd name="T3" fmla="*/ 720 h 1392"/>
                <a:gd name="T4" fmla="*/ 480 w 1296"/>
                <a:gd name="T5" fmla="*/ 720 h 1392"/>
                <a:gd name="T6" fmla="*/ 480 w 1296"/>
                <a:gd name="T7" fmla="*/ 0 h 1392"/>
                <a:gd name="T8" fmla="*/ 816 w 1296"/>
                <a:gd name="T9" fmla="*/ 0 h 1392"/>
                <a:gd name="T10" fmla="*/ 816 w 1296"/>
                <a:gd name="T11" fmla="*/ 720 h 1392"/>
                <a:gd name="T12" fmla="*/ 1296 w 1296"/>
                <a:gd name="T13" fmla="*/ 720 h 1392"/>
                <a:gd name="T14" fmla="*/ 1296 w 1296"/>
                <a:gd name="T15" fmla="*/ 1392 h 1392"/>
                <a:gd name="T16" fmla="*/ 0 w 1296"/>
                <a:gd name="T17" fmla="*/ 1392 h 1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96"/>
                <a:gd name="T28" fmla="*/ 0 h 1392"/>
                <a:gd name="T29" fmla="*/ 1296 w 1296"/>
                <a:gd name="T30" fmla="*/ 1392 h 13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96" h="1392">
                  <a:moveTo>
                    <a:pt x="0" y="1392"/>
                  </a:moveTo>
                  <a:lnTo>
                    <a:pt x="0" y="720"/>
                  </a:lnTo>
                  <a:lnTo>
                    <a:pt x="480" y="720"/>
                  </a:lnTo>
                  <a:lnTo>
                    <a:pt x="480" y="0"/>
                  </a:lnTo>
                  <a:lnTo>
                    <a:pt x="816" y="0"/>
                  </a:lnTo>
                  <a:lnTo>
                    <a:pt x="816" y="720"/>
                  </a:lnTo>
                  <a:lnTo>
                    <a:pt x="1296" y="720"/>
                  </a:lnTo>
                  <a:lnTo>
                    <a:pt x="1296" y="1392"/>
                  </a:lnTo>
                  <a:lnTo>
                    <a:pt x="0" y="1392"/>
                  </a:lnTo>
                  <a:close/>
                </a:path>
              </a:pathLst>
            </a:custGeom>
            <a:solidFill>
              <a:srgbClr val="006600"/>
            </a:solidFill>
            <a:ln w="19050">
              <a:solidFill>
                <a:srgbClr val="33CC33"/>
              </a:solidFill>
              <a:prstDash val="sysDot"/>
              <a:round/>
              <a:headEnd/>
              <a:tailEnd/>
            </a:ln>
          </p:spPr>
          <p:txBody>
            <a:bodyPr wrap="none" anchor="ctr"/>
            <a:lstStyle/>
            <a:p>
              <a:endParaRPr lang="nl-NL"/>
            </a:p>
          </p:txBody>
        </p:sp>
        <p:sp>
          <p:nvSpPr>
            <p:cNvPr id="3102" name="Rectangle 62"/>
            <p:cNvSpPr>
              <a:spLocks noChangeArrowheads="1"/>
            </p:cNvSpPr>
            <p:nvPr/>
          </p:nvSpPr>
          <p:spPr bwMode="auto">
            <a:xfrm>
              <a:off x="2832" y="1680"/>
              <a:ext cx="240" cy="576"/>
            </a:xfrm>
            <a:prstGeom prst="rect">
              <a:avLst/>
            </a:prstGeom>
            <a:solidFill>
              <a:srgbClr val="CCFFFF"/>
            </a:solidFill>
            <a:ln w="22225">
              <a:solidFill>
                <a:schemeClr val="tx1"/>
              </a:solidFill>
              <a:miter lim="800000"/>
              <a:headEnd/>
              <a:tailEnd/>
            </a:ln>
          </p:spPr>
          <p:txBody>
            <a:bodyPr wrap="none" anchor="ctr"/>
            <a:lstStyle/>
            <a:p>
              <a:endParaRPr lang="nl-NL"/>
            </a:p>
          </p:txBody>
        </p:sp>
      </p:grpSp>
      <p:grpSp>
        <p:nvGrpSpPr>
          <p:cNvPr id="6" name="Group 63"/>
          <p:cNvGrpSpPr>
            <a:grpSpLocks/>
          </p:cNvGrpSpPr>
          <p:nvPr/>
        </p:nvGrpSpPr>
        <p:grpSpPr bwMode="auto">
          <a:xfrm>
            <a:off x="2286000" y="3810000"/>
            <a:ext cx="3352800" cy="914400"/>
            <a:chOff x="1440" y="2400"/>
            <a:chExt cx="2112" cy="576"/>
          </a:xfrm>
        </p:grpSpPr>
        <p:sp>
          <p:nvSpPr>
            <p:cNvPr id="3098" name="Rectangle 64"/>
            <p:cNvSpPr>
              <a:spLocks noChangeArrowheads="1"/>
            </p:cNvSpPr>
            <p:nvPr/>
          </p:nvSpPr>
          <p:spPr bwMode="auto">
            <a:xfrm>
              <a:off x="1440" y="2400"/>
              <a:ext cx="816" cy="576"/>
            </a:xfrm>
            <a:prstGeom prst="rect">
              <a:avLst/>
            </a:prstGeom>
            <a:gradFill rotWithShape="0">
              <a:gsLst>
                <a:gs pos="0">
                  <a:srgbClr val="CCFFFF"/>
                </a:gs>
                <a:gs pos="50000">
                  <a:srgbClr val="009900"/>
                </a:gs>
                <a:gs pos="100000">
                  <a:srgbClr val="CCFFFF"/>
                </a:gs>
              </a:gsLst>
              <a:lin ang="18900000" scaled="1"/>
            </a:gradFill>
            <a:ln w="22225">
              <a:solidFill>
                <a:schemeClr val="tx1"/>
              </a:solidFill>
              <a:miter lim="800000"/>
              <a:headEnd/>
              <a:tailEnd/>
            </a:ln>
          </p:spPr>
          <p:txBody>
            <a:bodyPr wrap="none" anchor="ctr"/>
            <a:lstStyle/>
            <a:p>
              <a:endParaRPr lang="nl-NL"/>
            </a:p>
          </p:txBody>
        </p:sp>
        <p:sp>
          <p:nvSpPr>
            <p:cNvPr id="3099" name="Rectangle 65"/>
            <p:cNvSpPr>
              <a:spLocks noChangeArrowheads="1"/>
            </p:cNvSpPr>
            <p:nvPr/>
          </p:nvSpPr>
          <p:spPr bwMode="auto">
            <a:xfrm>
              <a:off x="2352" y="2400"/>
              <a:ext cx="816" cy="576"/>
            </a:xfrm>
            <a:prstGeom prst="rect">
              <a:avLst/>
            </a:prstGeom>
            <a:gradFill rotWithShape="0">
              <a:gsLst>
                <a:gs pos="0">
                  <a:srgbClr val="CCFFFF"/>
                </a:gs>
                <a:gs pos="100000">
                  <a:srgbClr val="009900"/>
                </a:gs>
              </a:gsLst>
              <a:path path="rect">
                <a:fillToRect r="100000" b="100000"/>
              </a:path>
            </a:gradFill>
            <a:ln w="22225">
              <a:solidFill>
                <a:schemeClr val="tx1"/>
              </a:solidFill>
              <a:miter lim="800000"/>
              <a:headEnd/>
              <a:tailEnd/>
            </a:ln>
          </p:spPr>
          <p:txBody>
            <a:bodyPr wrap="none" anchor="ctr"/>
            <a:lstStyle/>
            <a:p>
              <a:endParaRPr lang="nl-NL"/>
            </a:p>
          </p:txBody>
        </p:sp>
        <p:sp>
          <p:nvSpPr>
            <p:cNvPr id="3100" name="Rectangle 66"/>
            <p:cNvSpPr>
              <a:spLocks noChangeArrowheads="1"/>
            </p:cNvSpPr>
            <p:nvPr/>
          </p:nvSpPr>
          <p:spPr bwMode="auto">
            <a:xfrm>
              <a:off x="3264" y="2400"/>
              <a:ext cx="288" cy="576"/>
            </a:xfrm>
            <a:prstGeom prst="rect">
              <a:avLst/>
            </a:prstGeom>
            <a:gradFill rotWithShape="0">
              <a:gsLst>
                <a:gs pos="0">
                  <a:srgbClr val="009900"/>
                </a:gs>
                <a:gs pos="50000">
                  <a:srgbClr val="CCFFFF"/>
                </a:gs>
                <a:gs pos="100000">
                  <a:srgbClr val="009900"/>
                </a:gs>
              </a:gsLst>
              <a:lin ang="5400000" scaled="1"/>
            </a:gradFill>
            <a:ln w="22225">
              <a:solidFill>
                <a:schemeClr val="tx1"/>
              </a:solidFill>
              <a:miter lim="800000"/>
              <a:headEnd/>
              <a:tailEnd/>
            </a:ln>
          </p:spPr>
          <p:txBody>
            <a:bodyPr wrap="none" anchor="ctr"/>
            <a:lstStyle/>
            <a:p>
              <a:endParaRPr lang="nl-NL"/>
            </a:p>
          </p:txBody>
        </p:sp>
      </p:grpSp>
      <p:grpSp>
        <p:nvGrpSpPr>
          <p:cNvPr id="7" name="Group 67"/>
          <p:cNvGrpSpPr>
            <a:grpSpLocks/>
          </p:cNvGrpSpPr>
          <p:nvPr/>
        </p:nvGrpSpPr>
        <p:grpSpPr bwMode="auto">
          <a:xfrm>
            <a:off x="5791200" y="3810000"/>
            <a:ext cx="774700" cy="914400"/>
            <a:chOff x="4272" y="2400"/>
            <a:chExt cx="488" cy="576"/>
          </a:xfrm>
        </p:grpSpPr>
        <p:sp>
          <p:nvSpPr>
            <p:cNvPr id="3093" name="Freeform 68"/>
            <p:cNvSpPr>
              <a:spLocks/>
            </p:cNvSpPr>
            <p:nvPr/>
          </p:nvSpPr>
          <p:spPr bwMode="auto">
            <a:xfrm>
              <a:off x="4272" y="2544"/>
              <a:ext cx="240" cy="432"/>
            </a:xfrm>
            <a:custGeom>
              <a:avLst/>
              <a:gdLst>
                <a:gd name="T0" fmla="*/ 240 w 240"/>
                <a:gd name="T1" fmla="*/ 432 h 432"/>
                <a:gd name="T2" fmla="*/ 144 w 240"/>
                <a:gd name="T3" fmla="*/ 192 h 432"/>
                <a:gd name="T4" fmla="*/ 0 w 240"/>
                <a:gd name="T5" fmla="*/ 0 h 432"/>
                <a:gd name="T6" fmla="*/ 0 60000 65536"/>
                <a:gd name="T7" fmla="*/ 0 60000 65536"/>
                <a:gd name="T8" fmla="*/ 0 60000 65536"/>
                <a:gd name="T9" fmla="*/ 0 w 240"/>
                <a:gd name="T10" fmla="*/ 0 h 432"/>
                <a:gd name="T11" fmla="*/ 240 w 240"/>
                <a:gd name="T12" fmla="*/ 432 h 432"/>
              </a:gdLst>
              <a:ahLst/>
              <a:cxnLst>
                <a:cxn ang="T6">
                  <a:pos x="T0" y="T1"/>
                </a:cxn>
                <a:cxn ang="T7">
                  <a:pos x="T2" y="T3"/>
                </a:cxn>
                <a:cxn ang="T8">
                  <a:pos x="T4" y="T5"/>
                </a:cxn>
              </a:cxnLst>
              <a:rect l="T9" t="T10" r="T11" b="T12"/>
              <a:pathLst>
                <a:path w="240" h="432">
                  <a:moveTo>
                    <a:pt x="240" y="432"/>
                  </a:moveTo>
                  <a:cubicBezTo>
                    <a:pt x="212" y="348"/>
                    <a:pt x="184" y="264"/>
                    <a:pt x="144" y="192"/>
                  </a:cubicBezTo>
                  <a:cubicBezTo>
                    <a:pt x="104" y="120"/>
                    <a:pt x="24" y="32"/>
                    <a:pt x="0" y="0"/>
                  </a:cubicBezTo>
                </a:path>
              </a:pathLst>
            </a:custGeom>
            <a:noFill/>
            <a:ln w="38100">
              <a:solidFill>
                <a:srgbClr val="006600"/>
              </a:solidFill>
              <a:round/>
              <a:headEnd/>
              <a:tailEnd/>
            </a:ln>
          </p:spPr>
          <p:txBody>
            <a:bodyPr wrap="none" anchor="ctr"/>
            <a:lstStyle/>
            <a:p>
              <a:endParaRPr lang="nl-NL"/>
            </a:p>
          </p:txBody>
        </p:sp>
        <p:sp>
          <p:nvSpPr>
            <p:cNvPr id="3094" name="Freeform 69"/>
            <p:cNvSpPr>
              <a:spLocks/>
            </p:cNvSpPr>
            <p:nvPr/>
          </p:nvSpPr>
          <p:spPr bwMode="auto">
            <a:xfrm>
              <a:off x="4464" y="2400"/>
              <a:ext cx="296" cy="480"/>
            </a:xfrm>
            <a:custGeom>
              <a:avLst/>
              <a:gdLst>
                <a:gd name="T0" fmla="*/ 0 w 296"/>
                <a:gd name="T1" fmla="*/ 480 h 480"/>
                <a:gd name="T2" fmla="*/ 48 w 296"/>
                <a:gd name="T3" fmla="*/ 432 h 480"/>
                <a:gd name="T4" fmla="*/ 144 w 296"/>
                <a:gd name="T5" fmla="*/ 336 h 480"/>
                <a:gd name="T6" fmla="*/ 240 w 296"/>
                <a:gd name="T7" fmla="*/ 288 h 480"/>
                <a:gd name="T8" fmla="*/ 288 w 296"/>
                <a:gd name="T9" fmla="*/ 192 h 480"/>
                <a:gd name="T10" fmla="*/ 192 w 296"/>
                <a:gd name="T11" fmla="*/ 48 h 480"/>
                <a:gd name="T12" fmla="*/ 192 w 296"/>
                <a:gd name="T13" fmla="*/ 0 h 480"/>
                <a:gd name="T14" fmla="*/ 0 60000 65536"/>
                <a:gd name="T15" fmla="*/ 0 60000 65536"/>
                <a:gd name="T16" fmla="*/ 0 60000 65536"/>
                <a:gd name="T17" fmla="*/ 0 60000 65536"/>
                <a:gd name="T18" fmla="*/ 0 60000 65536"/>
                <a:gd name="T19" fmla="*/ 0 60000 65536"/>
                <a:gd name="T20" fmla="*/ 0 60000 65536"/>
                <a:gd name="T21" fmla="*/ 0 w 296"/>
                <a:gd name="T22" fmla="*/ 0 h 480"/>
                <a:gd name="T23" fmla="*/ 296 w 296"/>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6" h="480">
                  <a:moveTo>
                    <a:pt x="0" y="480"/>
                  </a:moveTo>
                  <a:cubicBezTo>
                    <a:pt x="12" y="468"/>
                    <a:pt x="24" y="456"/>
                    <a:pt x="48" y="432"/>
                  </a:cubicBezTo>
                  <a:cubicBezTo>
                    <a:pt x="72" y="408"/>
                    <a:pt x="112" y="360"/>
                    <a:pt x="144" y="336"/>
                  </a:cubicBezTo>
                  <a:cubicBezTo>
                    <a:pt x="176" y="312"/>
                    <a:pt x="216" y="312"/>
                    <a:pt x="240" y="288"/>
                  </a:cubicBezTo>
                  <a:cubicBezTo>
                    <a:pt x="264" y="264"/>
                    <a:pt x="296" y="232"/>
                    <a:pt x="288" y="192"/>
                  </a:cubicBezTo>
                  <a:cubicBezTo>
                    <a:pt x="280" y="152"/>
                    <a:pt x="208" y="80"/>
                    <a:pt x="192" y="48"/>
                  </a:cubicBezTo>
                  <a:cubicBezTo>
                    <a:pt x="176" y="16"/>
                    <a:pt x="184" y="8"/>
                    <a:pt x="192" y="0"/>
                  </a:cubicBezTo>
                </a:path>
              </a:pathLst>
            </a:custGeom>
            <a:noFill/>
            <a:ln w="38100">
              <a:solidFill>
                <a:srgbClr val="006600"/>
              </a:solidFill>
              <a:round/>
              <a:headEnd/>
              <a:tailEnd/>
            </a:ln>
          </p:spPr>
          <p:txBody>
            <a:bodyPr wrap="none" anchor="ctr"/>
            <a:lstStyle/>
            <a:p>
              <a:endParaRPr lang="nl-NL"/>
            </a:p>
          </p:txBody>
        </p:sp>
        <p:sp>
          <p:nvSpPr>
            <p:cNvPr id="3095" name="Freeform 70"/>
            <p:cNvSpPr>
              <a:spLocks/>
            </p:cNvSpPr>
            <p:nvPr/>
          </p:nvSpPr>
          <p:spPr bwMode="auto">
            <a:xfrm>
              <a:off x="4464" y="2400"/>
              <a:ext cx="96" cy="432"/>
            </a:xfrm>
            <a:custGeom>
              <a:avLst/>
              <a:gdLst>
                <a:gd name="T0" fmla="*/ 48 w 96"/>
                <a:gd name="T1" fmla="*/ 432 h 432"/>
                <a:gd name="T2" fmla="*/ 96 w 96"/>
                <a:gd name="T3" fmla="*/ 288 h 432"/>
                <a:gd name="T4" fmla="*/ 48 w 96"/>
                <a:gd name="T5" fmla="*/ 96 h 432"/>
                <a:gd name="T6" fmla="*/ 0 w 96"/>
                <a:gd name="T7" fmla="*/ 0 h 432"/>
                <a:gd name="T8" fmla="*/ 0 60000 65536"/>
                <a:gd name="T9" fmla="*/ 0 60000 65536"/>
                <a:gd name="T10" fmla="*/ 0 60000 65536"/>
                <a:gd name="T11" fmla="*/ 0 60000 65536"/>
                <a:gd name="T12" fmla="*/ 0 w 96"/>
                <a:gd name="T13" fmla="*/ 0 h 432"/>
                <a:gd name="T14" fmla="*/ 96 w 96"/>
                <a:gd name="T15" fmla="*/ 432 h 432"/>
              </a:gdLst>
              <a:ahLst/>
              <a:cxnLst>
                <a:cxn ang="T8">
                  <a:pos x="T0" y="T1"/>
                </a:cxn>
                <a:cxn ang="T9">
                  <a:pos x="T2" y="T3"/>
                </a:cxn>
                <a:cxn ang="T10">
                  <a:pos x="T4" y="T5"/>
                </a:cxn>
                <a:cxn ang="T11">
                  <a:pos x="T6" y="T7"/>
                </a:cxn>
              </a:cxnLst>
              <a:rect l="T12" t="T13" r="T14" b="T15"/>
              <a:pathLst>
                <a:path w="96" h="432">
                  <a:moveTo>
                    <a:pt x="48" y="432"/>
                  </a:moveTo>
                  <a:cubicBezTo>
                    <a:pt x="72" y="388"/>
                    <a:pt x="96" y="344"/>
                    <a:pt x="96" y="288"/>
                  </a:cubicBezTo>
                  <a:cubicBezTo>
                    <a:pt x="96" y="232"/>
                    <a:pt x="64" y="144"/>
                    <a:pt x="48" y="96"/>
                  </a:cubicBezTo>
                  <a:cubicBezTo>
                    <a:pt x="32" y="48"/>
                    <a:pt x="16" y="24"/>
                    <a:pt x="0" y="0"/>
                  </a:cubicBezTo>
                </a:path>
              </a:pathLst>
            </a:custGeom>
            <a:noFill/>
            <a:ln w="38100">
              <a:solidFill>
                <a:srgbClr val="006600"/>
              </a:solidFill>
              <a:round/>
              <a:headEnd/>
              <a:tailEnd/>
            </a:ln>
          </p:spPr>
          <p:txBody>
            <a:bodyPr wrap="none" anchor="ctr"/>
            <a:lstStyle/>
            <a:p>
              <a:endParaRPr lang="nl-NL"/>
            </a:p>
          </p:txBody>
        </p:sp>
        <p:sp>
          <p:nvSpPr>
            <p:cNvPr id="3096" name="Freeform 71"/>
            <p:cNvSpPr>
              <a:spLocks/>
            </p:cNvSpPr>
            <p:nvPr/>
          </p:nvSpPr>
          <p:spPr bwMode="auto">
            <a:xfrm>
              <a:off x="4360" y="2400"/>
              <a:ext cx="64" cy="288"/>
            </a:xfrm>
            <a:custGeom>
              <a:avLst/>
              <a:gdLst>
                <a:gd name="T0" fmla="*/ 8 w 64"/>
                <a:gd name="T1" fmla="*/ 288 h 288"/>
                <a:gd name="T2" fmla="*/ 8 w 64"/>
                <a:gd name="T3" fmla="*/ 144 h 288"/>
                <a:gd name="T4" fmla="*/ 56 w 64"/>
                <a:gd name="T5" fmla="*/ 96 h 288"/>
                <a:gd name="T6" fmla="*/ 56 w 64"/>
                <a:gd name="T7" fmla="*/ 0 h 288"/>
                <a:gd name="T8" fmla="*/ 0 60000 65536"/>
                <a:gd name="T9" fmla="*/ 0 60000 65536"/>
                <a:gd name="T10" fmla="*/ 0 60000 65536"/>
                <a:gd name="T11" fmla="*/ 0 60000 65536"/>
                <a:gd name="T12" fmla="*/ 0 w 64"/>
                <a:gd name="T13" fmla="*/ 0 h 288"/>
                <a:gd name="T14" fmla="*/ 64 w 64"/>
                <a:gd name="T15" fmla="*/ 288 h 288"/>
              </a:gdLst>
              <a:ahLst/>
              <a:cxnLst>
                <a:cxn ang="T8">
                  <a:pos x="T0" y="T1"/>
                </a:cxn>
                <a:cxn ang="T9">
                  <a:pos x="T2" y="T3"/>
                </a:cxn>
                <a:cxn ang="T10">
                  <a:pos x="T4" y="T5"/>
                </a:cxn>
                <a:cxn ang="T11">
                  <a:pos x="T6" y="T7"/>
                </a:cxn>
              </a:cxnLst>
              <a:rect l="T12" t="T13" r="T14" b="T15"/>
              <a:pathLst>
                <a:path w="64" h="288">
                  <a:moveTo>
                    <a:pt x="8" y="288"/>
                  </a:moveTo>
                  <a:cubicBezTo>
                    <a:pt x="4" y="232"/>
                    <a:pt x="0" y="176"/>
                    <a:pt x="8" y="144"/>
                  </a:cubicBezTo>
                  <a:cubicBezTo>
                    <a:pt x="16" y="112"/>
                    <a:pt x="48" y="120"/>
                    <a:pt x="56" y="96"/>
                  </a:cubicBezTo>
                  <a:cubicBezTo>
                    <a:pt x="64" y="72"/>
                    <a:pt x="60" y="36"/>
                    <a:pt x="56" y="0"/>
                  </a:cubicBezTo>
                </a:path>
              </a:pathLst>
            </a:custGeom>
            <a:noFill/>
            <a:ln w="38100">
              <a:solidFill>
                <a:srgbClr val="006600"/>
              </a:solidFill>
              <a:round/>
              <a:headEnd/>
              <a:tailEnd/>
            </a:ln>
          </p:spPr>
          <p:txBody>
            <a:bodyPr wrap="none" anchor="ctr"/>
            <a:lstStyle/>
            <a:p>
              <a:endParaRPr lang="nl-NL"/>
            </a:p>
          </p:txBody>
        </p:sp>
        <p:sp>
          <p:nvSpPr>
            <p:cNvPr id="3097" name="Freeform 72"/>
            <p:cNvSpPr>
              <a:spLocks/>
            </p:cNvSpPr>
            <p:nvPr/>
          </p:nvSpPr>
          <p:spPr bwMode="auto">
            <a:xfrm>
              <a:off x="4272" y="2736"/>
              <a:ext cx="192" cy="144"/>
            </a:xfrm>
            <a:custGeom>
              <a:avLst/>
              <a:gdLst>
                <a:gd name="T0" fmla="*/ 192 w 192"/>
                <a:gd name="T1" fmla="*/ 144 h 144"/>
                <a:gd name="T2" fmla="*/ 96 w 192"/>
                <a:gd name="T3" fmla="*/ 96 h 144"/>
                <a:gd name="T4" fmla="*/ 48 w 192"/>
                <a:gd name="T5" fmla="*/ 48 h 144"/>
                <a:gd name="T6" fmla="*/ 0 w 192"/>
                <a:gd name="T7" fmla="*/ 0 h 144"/>
                <a:gd name="T8" fmla="*/ 0 60000 65536"/>
                <a:gd name="T9" fmla="*/ 0 60000 65536"/>
                <a:gd name="T10" fmla="*/ 0 60000 65536"/>
                <a:gd name="T11" fmla="*/ 0 60000 65536"/>
                <a:gd name="T12" fmla="*/ 0 w 192"/>
                <a:gd name="T13" fmla="*/ 0 h 144"/>
                <a:gd name="T14" fmla="*/ 192 w 192"/>
                <a:gd name="T15" fmla="*/ 144 h 144"/>
              </a:gdLst>
              <a:ahLst/>
              <a:cxnLst>
                <a:cxn ang="T8">
                  <a:pos x="T0" y="T1"/>
                </a:cxn>
                <a:cxn ang="T9">
                  <a:pos x="T2" y="T3"/>
                </a:cxn>
                <a:cxn ang="T10">
                  <a:pos x="T4" y="T5"/>
                </a:cxn>
                <a:cxn ang="T11">
                  <a:pos x="T6" y="T7"/>
                </a:cxn>
              </a:cxnLst>
              <a:rect l="T12" t="T13" r="T14" b="T15"/>
              <a:pathLst>
                <a:path w="192" h="144">
                  <a:moveTo>
                    <a:pt x="192" y="144"/>
                  </a:moveTo>
                  <a:cubicBezTo>
                    <a:pt x="156" y="128"/>
                    <a:pt x="120" y="112"/>
                    <a:pt x="96" y="96"/>
                  </a:cubicBezTo>
                  <a:cubicBezTo>
                    <a:pt x="72" y="80"/>
                    <a:pt x="64" y="64"/>
                    <a:pt x="48" y="48"/>
                  </a:cubicBezTo>
                  <a:cubicBezTo>
                    <a:pt x="32" y="32"/>
                    <a:pt x="8" y="8"/>
                    <a:pt x="0" y="0"/>
                  </a:cubicBezTo>
                </a:path>
              </a:pathLst>
            </a:custGeom>
            <a:noFill/>
            <a:ln w="38100">
              <a:solidFill>
                <a:srgbClr val="006600"/>
              </a:solidFill>
              <a:round/>
              <a:headEnd/>
              <a:tailEnd/>
            </a:ln>
          </p:spPr>
          <p:txBody>
            <a:bodyPr wrap="none" anchor="ctr"/>
            <a:lstStyle/>
            <a:p>
              <a:endParaRPr lang="nl-NL"/>
            </a:p>
          </p:txBody>
        </p:sp>
      </p:grpSp>
      <p:sp>
        <p:nvSpPr>
          <p:cNvPr id="179273" name="Rectangle 73"/>
          <p:cNvSpPr>
            <a:spLocks noChangeArrowheads="1"/>
          </p:cNvSpPr>
          <p:nvPr/>
        </p:nvSpPr>
        <p:spPr bwMode="auto">
          <a:xfrm>
            <a:off x="6781800" y="3810000"/>
            <a:ext cx="838200" cy="914400"/>
          </a:xfrm>
          <a:prstGeom prst="rect">
            <a:avLst/>
          </a:prstGeom>
          <a:solidFill>
            <a:srgbClr val="CCFFFF"/>
          </a:solidFill>
          <a:ln w="79375">
            <a:solidFill>
              <a:srgbClr val="009900"/>
            </a:solidFill>
            <a:miter lim="800000"/>
            <a:headEnd/>
            <a:tailEnd/>
          </a:ln>
        </p:spPr>
        <p:txBody>
          <a:bodyPr wrap="none" anchor="ctr"/>
          <a:lstStyle/>
          <a:p>
            <a:endParaRPr lang="nl-NL"/>
          </a:p>
        </p:txBody>
      </p:sp>
      <p:grpSp>
        <p:nvGrpSpPr>
          <p:cNvPr id="8" name="Group 74"/>
          <p:cNvGrpSpPr>
            <a:grpSpLocks/>
          </p:cNvGrpSpPr>
          <p:nvPr/>
        </p:nvGrpSpPr>
        <p:grpSpPr bwMode="auto">
          <a:xfrm>
            <a:off x="1676400" y="1600200"/>
            <a:ext cx="5867400" cy="1981200"/>
            <a:chOff x="1056" y="1008"/>
            <a:chExt cx="3696" cy="1248"/>
          </a:xfrm>
        </p:grpSpPr>
        <p:sp>
          <p:nvSpPr>
            <p:cNvPr id="3087" name="Rectangle 75"/>
            <p:cNvSpPr>
              <a:spLocks noChangeArrowheads="1"/>
            </p:cNvSpPr>
            <p:nvPr/>
          </p:nvSpPr>
          <p:spPr bwMode="auto">
            <a:xfrm>
              <a:off x="1056" y="1680"/>
              <a:ext cx="1680" cy="576"/>
            </a:xfrm>
            <a:prstGeom prst="rect">
              <a:avLst/>
            </a:prstGeom>
            <a:gradFill rotWithShape="0">
              <a:gsLst>
                <a:gs pos="0">
                  <a:srgbClr val="CCFFFF"/>
                </a:gs>
                <a:gs pos="50000">
                  <a:srgbClr val="009900"/>
                </a:gs>
                <a:gs pos="100000">
                  <a:srgbClr val="CCFFFF"/>
                </a:gs>
              </a:gsLst>
              <a:lin ang="18900000" scaled="1"/>
            </a:gradFill>
            <a:ln w="22225">
              <a:solidFill>
                <a:schemeClr val="tx1"/>
              </a:solidFill>
              <a:miter lim="800000"/>
              <a:headEnd/>
              <a:tailEnd/>
            </a:ln>
          </p:spPr>
          <p:txBody>
            <a:bodyPr wrap="none" anchor="ctr"/>
            <a:lstStyle/>
            <a:p>
              <a:endParaRPr lang="nl-NL"/>
            </a:p>
          </p:txBody>
        </p:sp>
        <p:sp>
          <p:nvSpPr>
            <p:cNvPr id="3088" name="Rectangle 76"/>
            <p:cNvSpPr>
              <a:spLocks noChangeArrowheads="1"/>
            </p:cNvSpPr>
            <p:nvPr/>
          </p:nvSpPr>
          <p:spPr bwMode="auto">
            <a:xfrm>
              <a:off x="3168" y="1680"/>
              <a:ext cx="1584" cy="576"/>
            </a:xfrm>
            <a:prstGeom prst="rect">
              <a:avLst/>
            </a:prstGeom>
            <a:gradFill rotWithShape="0">
              <a:gsLst>
                <a:gs pos="0">
                  <a:srgbClr val="CCFFFF"/>
                </a:gs>
                <a:gs pos="50000">
                  <a:srgbClr val="009900"/>
                </a:gs>
                <a:gs pos="100000">
                  <a:srgbClr val="CCFFFF"/>
                </a:gs>
              </a:gsLst>
              <a:lin ang="0" scaled="1"/>
            </a:gradFill>
            <a:ln w="22225">
              <a:solidFill>
                <a:schemeClr val="tx1"/>
              </a:solidFill>
              <a:miter lim="800000"/>
              <a:headEnd/>
              <a:tailEnd/>
            </a:ln>
          </p:spPr>
          <p:txBody>
            <a:bodyPr wrap="none" anchor="ctr"/>
            <a:lstStyle/>
            <a:p>
              <a:endParaRPr lang="nl-NL"/>
            </a:p>
          </p:txBody>
        </p:sp>
        <p:sp>
          <p:nvSpPr>
            <p:cNvPr id="3089" name="Rectangle 77"/>
            <p:cNvSpPr>
              <a:spLocks noChangeArrowheads="1"/>
            </p:cNvSpPr>
            <p:nvPr/>
          </p:nvSpPr>
          <p:spPr bwMode="auto">
            <a:xfrm>
              <a:off x="1344" y="1008"/>
              <a:ext cx="816" cy="576"/>
            </a:xfrm>
            <a:prstGeom prst="rect">
              <a:avLst/>
            </a:prstGeom>
            <a:gradFill rotWithShape="0">
              <a:gsLst>
                <a:gs pos="0">
                  <a:srgbClr val="CCFFFF"/>
                </a:gs>
                <a:gs pos="100000">
                  <a:srgbClr val="009900"/>
                </a:gs>
              </a:gsLst>
              <a:path path="rect">
                <a:fillToRect r="100000" b="100000"/>
              </a:path>
            </a:gradFill>
            <a:ln w="22225">
              <a:solidFill>
                <a:schemeClr val="tx1"/>
              </a:solidFill>
              <a:miter lim="800000"/>
              <a:headEnd/>
              <a:tailEnd/>
            </a:ln>
          </p:spPr>
          <p:txBody>
            <a:bodyPr wrap="none" anchor="ctr"/>
            <a:lstStyle/>
            <a:p>
              <a:endParaRPr lang="nl-NL"/>
            </a:p>
          </p:txBody>
        </p:sp>
        <p:sp>
          <p:nvSpPr>
            <p:cNvPr id="3090" name="Rectangle 78"/>
            <p:cNvSpPr>
              <a:spLocks noChangeArrowheads="1"/>
            </p:cNvSpPr>
            <p:nvPr/>
          </p:nvSpPr>
          <p:spPr bwMode="auto">
            <a:xfrm>
              <a:off x="2256" y="1008"/>
              <a:ext cx="576" cy="576"/>
            </a:xfrm>
            <a:prstGeom prst="rect">
              <a:avLst/>
            </a:prstGeom>
            <a:gradFill rotWithShape="0">
              <a:gsLst>
                <a:gs pos="0">
                  <a:srgbClr val="009900"/>
                </a:gs>
                <a:gs pos="100000">
                  <a:srgbClr val="CCFFFF"/>
                </a:gs>
              </a:gsLst>
              <a:lin ang="5400000" scaled="1"/>
            </a:gradFill>
            <a:ln w="22225">
              <a:solidFill>
                <a:schemeClr val="tx1"/>
              </a:solidFill>
              <a:miter lim="800000"/>
              <a:headEnd/>
              <a:tailEnd/>
            </a:ln>
          </p:spPr>
          <p:txBody>
            <a:bodyPr wrap="none" anchor="ctr"/>
            <a:lstStyle/>
            <a:p>
              <a:endParaRPr lang="nl-NL"/>
            </a:p>
          </p:txBody>
        </p:sp>
        <p:sp>
          <p:nvSpPr>
            <p:cNvPr id="3091" name="Rectangle 79" descr="Dakspaan"/>
            <p:cNvSpPr>
              <a:spLocks noChangeArrowheads="1"/>
            </p:cNvSpPr>
            <p:nvPr/>
          </p:nvSpPr>
          <p:spPr bwMode="auto">
            <a:xfrm>
              <a:off x="2928" y="1008"/>
              <a:ext cx="480" cy="576"/>
            </a:xfrm>
            <a:prstGeom prst="rect">
              <a:avLst/>
            </a:prstGeom>
            <a:pattFill prst="shingle">
              <a:fgClr>
                <a:srgbClr val="CCFFFF"/>
              </a:fgClr>
              <a:bgClr>
                <a:srgbClr val="33CC33"/>
              </a:bgClr>
            </a:pattFill>
            <a:ln w="22225">
              <a:solidFill>
                <a:schemeClr val="tx1"/>
              </a:solidFill>
              <a:miter lim="800000"/>
              <a:headEnd/>
              <a:tailEnd/>
            </a:ln>
          </p:spPr>
          <p:txBody>
            <a:bodyPr wrap="none" anchor="ctr"/>
            <a:lstStyle/>
            <a:p>
              <a:endParaRPr lang="nl-NL"/>
            </a:p>
          </p:txBody>
        </p:sp>
        <p:sp>
          <p:nvSpPr>
            <p:cNvPr id="3092" name="AutoShape 80"/>
            <p:cNvSpPr>
              <a:spLocks noChangeArrowheads="1"/>
            </p:cNvSpPr>
            <p:nvPr/>
          </p:nvSpPr>
          <p:spPr bwMode="auto">
            <a:xfrm flipV="1">
              <a:off x="3726" y="1008"/>
              <a:ext cx="528" cy="576"/>
            </a:xfrm>
            <a:prstGeom prst="triangle">
              <a:avLst>
                <a:gd name="adj" fmla="val 50000"/>
              </a:avLst>
            </a:prstGeom>
            <a:solidFill>
              <a:srgbClr val="009900"/>
            </a:solidFill>
            <a:ln w="9525">
              <a:solidFill>
                <a:schemeClr val="tx1"/>
              </a:solidFill>
              <a:miter lim="800000"/>
              <a:headEnd/>
              <a:tailEnd/>
            </a:ln>
          </p:spPr>
          <p:txBody>
            <a:bodyPr wrap="none" anchor="ctr"/>
            <a:lstStyle/>
            <a:p>
              <a:endParaRPr lang="nl-NL"/>
            </a:p>
          </p:txBody>
        </p:sp>
      </p:gr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92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500"/>
                            </p:stCondLst>
                            <p:childTnLst>
                              <p:par>
                                <p:cTn id="13" presetID="16" presetClass="entr" presetSubtype="42" fill="hold"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childTnLst>
                          </p:cTn>
                        </p:par>
                        <p:par>
                          <p:cTn id="16" fill="hold">
                            <p:stCondLst>
                              <p:cond delay="2000"/>
                            </p:stCondLst>
                            <p:childTnLst>
                              <p:par>
                                <p:cTn id="17" presetID="22" presetClass="entr" presetSubtype="4" fill="hold" nodeType="after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3500"/>
                            </p:stCondLst>
                            <p:childTnLst>
                              <p:par>
                                <p:cTn id="21" presetID="23" presetClass="entr" presetSubtype="16" fill="hold" grpId="0" nodeType="afterEffect">
                                  <p:stCondLst>
                                    <p:cond delay="1000"/>
                                  </p:stCondLst>
                                  <p:childTnLst>
                                    <p:set>
                                      <p:cBhvr>
                                        <p:cTn id="22" dur="1" fill="hold">
                                          <p:stCondLst>
                                            <p:cond delay="0"/>
                                          </p:stCondLst>
                                        </p:cTn>
                                        <p:tgtEl>
                                          <p:spTgt spid="179273"/>
                                        </p:tgtEl>
                                        <p:attrNameLst>
                                          <p:attrName>style.visibility</p:attrName>
                                        </p:attrNameLst>
                                      </p:cBhvr>
                                      <p:to>
                                        <p:strVal val="visible"/>
                                      </p:to>
                                    </p:set>
                                    <p:anim calcmode="lin" valueType="num">
                                      <p:cBhvr>
                                        <p:cTn id="23" dur="500" fill="hold"/>
                                        <p:tgtEl>
                                          <p:spTgt spid="179273"/>
                                        </p:tgtEl>
                                        <p:attrNameLst>
                                          <p:attrName>ppt_w</p:attrName>
                                        </p:attrNameLst>
                                      </p:cBhvr>
                                      <p:tavLst>
                                        <p:tav tm="0">
                                          <p:val>
                                            <p:fltVal val="0"/>
                                          </p:val>
                                        </p:tav>
                                        <p:tav tm="100000">
                                          <p:val>
                                            <p:strVal val="#ppt_w"/>
                                          </p:val>
                                        </p:tav>
                                      </p:tavLst>
                                    </p:anim>
                                    <p:anim calcmode="lin" valueType="num">
                                      <p:cBhvr>
                                        <p:cTn id="24" dur="500" fill="hold"/>
                                        <p:tgtEl>
                                          <p:spTgt spid="179273"/>
                                        </p:tgtEl>
                                        <p:attrNameLst>
                                          <p:attrName>ppt_h</p:attrName>
                                        </p:attrNameLst>
                                      </p:cBhvr>
                                      <p:tavLst>
                                        <p:tav tm="0">
                                          <p:val>
                                            <p:fltVal val="0"/>
                                          </p:val>
                                        </p:tav>
                                        <p:tav tm="100000">
                                          <p:val>
                                            <p:strVal val="#ppt_h"/>
                                          </p:val>
                                        </p:tav>
                                      </p:tavLst>
                                    </p:anim>
                                  </p:childTnLst>
                                </p:cTn>
                              </p:par>
                            </p:childTnLst>
                          </p:cTn>
                        </p:par>
                        <p:par>
                          <p:cTn id="25" fill="hold">
                            <p:stCondLst>
                              <p:cond delay="5000"/>
                            </p:stCondLst>
                            <p:childTnLst>
                              <p:par>
                                <p:cTn id="26" presetID="22" presetClass="entr" presetSubtype="4" fill="hold" nodeType="afterEffect">
                                  <p:stCondLst>
                                    <p:cond delay="100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par>
                          <p:cTn id="29" fill="hold">
                            <p:stCondLst>
                              <p:cond delay="6500"/>
                            </p:stCondLst>
                            <p:childTnLst>
                              <p:par>
                                <p:cTn id="30" presetID="22" presetClass="entr" presetSubtype="4" fill="hold" nodeType="afterEffect">
                                  <p:stCondLst>
                                    <p:cond delay="100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54" grpId="0" animBg="1" autoUpdateAnimBg="0"/>
      <p:bldP spid="17927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681163" y="1601788"/>
            <a:ext cx="5867400" cy="4343400"/>
            <a:chOff x="1056" y="1008"/>
            <a:chExt cx="3696" cy="2736"/>
          </a:xfrm>
        </p:grpSpPr>
        <p:sp>
          <p:nvSpPr>
            <p:cNvPr id="54280" name="Rectangle 3"/>
            <p:cNvSpPr>
              <a:spLocks noChangeArrowheads="1"/>
            </p:cNvSpPr>
            <p:nvPr/>
          </p:nvSpPr>
          <p:spPr bwMode="auto">
            <a:xfrm>
              <a:off x="1056" y="3168"/>
              <a:ext cx="528" cy="576"/>
            </a:xfrm>
            <a:prstGeom prst="rect">
              <a:avLst/>
            </a:prstGeom>
            <a:solidFill>
              <a:srgbClr val="CCFFFF">
                <a:alpha val="7059"/>
              </a:srgbClr>
            </a:solidFill>
            <a:ln w="22225">
              <a:solidFill>
                <a:schemeClr val="bg2"/>
              </a:solidFill>
              <a:miter lim="800000"/>
              <a:headEnd/>
              <a:tailEnd/>
            </a:ln>
          </p:spPr>
          <p:txBody>
            <a:bodyPr wrap="none" anchor="ctr"/>
            <a:lstStyle/>
            <a:p>
              <a:endParaRPr lang="nl-NL"/>
            </a:p>
          </p:txBody>
        </p:sp>
        <p:sp>
          <p:nvSpPr>
            <p:cNvPr id="54281" name="Rectangle 4"/>
            <p:cNvSpPr>
              <a:spLocks noChangeArrowheads="1"/>
            </p:cNvSpPr>
            <p:nvPr/>
          </p:nvSpPr>
          <p:spPr bwMode="auto">
            <a:xfrm>
              <a:off x="1680" y="3168"/>
              <a:ext cx="816" cy="576"/>
            </a:xfrm>
            <a:prstGeom prst="rect">
              <a:avLst/>
            </a:prstGeom>
            <a:solidFill>
              <a:srgbClr val="CCFFFF">
                <a:alpha val="7059"/>
              </a:srgbClr>
            </a:solidFill>
            <a:ln w="22225">
              <a:solidFill>
                <a:schemeClr val="bg2"/>
              </a:solidFill>
              <a:miter lim="800000"/>
              <a:headEnd/>
              <a:tailEnd/>
            </a:ln>
          </p:spPr>
          <p:txBody>
            <a:bodyPr wrap="none" anchor="ctr"/>
            <a:lstStyle/>
            <a:p>
              <a:endParaRPr lang="nl-NL"/>
            </a:p>
          </p:txBody>
        </p:sp>
        <p:sp>
          <p:nvSpPr>
            <p:cNvPr id="54282" name="Rectangle 5"/>
            <p:cNvSpPr>
              <a:spLocks noChangeArrowheads="1"/>
            </p:cNvSpPr>
            <p:nvPr/>
          </p:nvSpPr>
          <p:spPr bwMode="auto">
            <a:xfrm>
              <a:off x="2592" y="3168"/>
              <a:ext cx="288" cy="576"/>
            </a:xfrm>
            <a:prstGeom prst="rect">
              <a:avLst/>
            </a:prstGeom>
            <a:solidFill>
              <a:srgbClr val="CCFFFF">
                <a:alpha val="7059"/>
              </a:srgbClr>
            </a:solidFill>
            <a:ln w="22225">
              <a:solidFill>
                <a:schemeClr val="bg2"/>
              </a:solidFill>
              <a:miter lim="800000"/>
              <a:headEnd/>
              <a:tailEnd/>
            </a:ln>
          </p:spPr>
          <p:txBody>
            <a:bodyPr wrap="none" anchor="ctr"/>
            <a:lstStyle/>
            <a:p>
              <a:endParaRPr lang="nl-NL"/>
            </a:p>
          </p:txBody>
        </p:sp>
        <p:sp>
          <p:nvSpPr>
            <p:cNvPr id="54283" name="Rectangle 6"/>
            <p:cNvSpPr>
              <a:spLocks noChangeArrowheads="1"/>
            </p:cNvSpPr>
            <p:nvPr/>
          </p:nvSpPr>
          <p:spPr bwMode="auto">
            <a:xfrm>
              <a:off x="2976" y="3168"/>
              <a:ext cx="528" cy="576"/>
            </a:xfrm>
            <a:prstGeom prst="rect">
              <a:avLst/>
            </a:prstGeom>
            <a:solidFill>
              <a:srgbClr val="CCFFFF">
                <a:alpha val="7059"/>
              </a:srgbClr>
            </a:solidFill>
            <a:ln w="22225">
              <a:solidFill>
                <a:schemeClr val="bg2"/>
              </a:solidFill>
              <a:miter lim="800000"/>
              <a:headEnd/>
              <a:tailEnd/>
            </a:ln>
          </p:spPr>
          <p:txBody>
            <a:bodyPr wrap="none" anchor="ctr"/>
            <a:lstStyle/>
            <a:p>
              <a:endParaRPr lang="nl-NL"/>
            </a:p>
          </p:txBody>
        </p:sp>
        <p:sp>
          <p:nvSpPr>
            <p:cNvPr id="54284" name="Rectangle 7"/>
            <p:cNvSpPr>
              <a:spLocks noChangeArrowheads="1"/>
            </p:cNvSpPr>
            <p:nvPr/>
          </p:nvSpPr>
          <p:spPr bwMode="auto">
            <a:xfrm>
              <a:off x="3600" y="3168"/>
              <a:ext cx="816" cy="576"/>
            </a:xfrm>
            <a:prstGeom prst="rect">
              <a:avLst/>
            </a:prstGeom>
            <a:solidFill>
              <a:srgbClr val="CCFFFF">
                <a:alpha val="7059"/>
              </a:srgbClr>
            </a:solidFill>
            <a:ln w="22225">
              <a:solidFill>
                <a:schemeClr val="bg2"/>
              </a:solidFill>
              <a:miter lim="800000"/>
              <a:headEnd/>
              <a:tailEnd/>
            </a:ln>
          </p:spPr>
          <p:txBody>
            <a:bodyPr wrap="none" anchor="ctr"/>
            <a:lstStyle/>
            <a:p>
              <a:endParaRPr lang="nl-NL"/>
            </a:p>
          </p:txBody>
        </p:sp>
        <p:sp>
          <p:nvSpPr>
            <p:cNvPr id="54285" name="Rectangle 8"/>
            <p:cNvSpPr>
              <a:spLocks noChangeArrowheads="1"/>
            </p:cNvSpPr>
            <p:nvPr/>
          </p:nvSpPr>
          <p:spPr bwMode="auto">
            <a:xfrm>
              <a:off x="4512" y="3168"/>
              <a:ext cx="240" cy="576"/>
            </a:xfrm>
            <a:prstGeom prst="rect">
              <a:avLst/>
            </a:prstGeom>
            <a:solidFill>
              <a:srgbClr val="CCFFFF">
                <a:alpha val="7059"/>
              </a:srgbClr>
            </a:solidFill>
            <a:ln w="22225">
              <a:solidFill>
                <a:schemeClr val="bg2"/>
              </a:solidFill>
              <a:miter lim="800000"/>
              <a:headEnd/>
              <a:tailEnd/>
            </a:ln>
          </p:spPr>
          <p:txBody>
            <a:bodyPr wrap="none" anchor="ctr"/>
            <a:lstStyle/>
            <a:p>
              <a:endParaRPr lang="nl-NL"/>
            </a:p>
          </p:txBody>
        </p:sp>
        <p:sp>
          <p:nvSpPr>
            <p:cNvPr id="54286" name="Rectangle 9"/>
            <p:cNvSpPr>
              <a:spLocks noChangeArrowheads="1"/>
            </p:cNvSpPr>
            <p:nvPr/>
          </p:nvSpPr>
          <p:spPr bwMode="auto">
            <a:xfrm>
              <a:off x="1440" y="2400"/>
              <a:ext cx="816" cy="576"/>
            </a:xfrm>
            <a:prstGeom prst="rect">
              <a:avLst/>
            </a:prstGeom>
            <a:solidFill>
              <a:srgbClr val="CCFFFF">
                <a:alpha val="7059"/>
              </a:srgbClr>
            </a:solidFill>
            <a:ln w="22225">
              <a:solidFill>
                <a:schemeClr val="bg2"/>
              </a:solidFill>
              <a:miter lim="800000"/>
              <a:headEnd/>
              <a:tailEnd/>
            </a:ln>
          </p:spPr>
          <p:txBody>
            <a:bodyPr wrap="none" anchor="ctr"/>
            <a:lstStyle/>
            <a:p>
              <a:endParaRPr lang="nl-NL"/>
            </a:p>
          </p:txBody>
        </p:sp>
        <p:sp>
          <p:nvSpPr>
            <p:cNvPr id="54287" name="Rectangle 10"/>
            <p:cNvSpPr>
              <a:spLocks noChangeArrowheads="1"/>
            </p:cNvSpPr>
            <p:nvPr/>
          </p:nvSpPr>
          <p:spPr bwMode="auto">
            <a:xfrm>
              <a:off x="1056" y="2400"/>
              <a:ext cx="288" cy="576"/>
            </a:xfrm>
            <a:prstGeom prst="rect">
              <a:avLst/>
            </a:prstGeom>
            <a:solidFill>
              <a:srgbClr val="CCFFFF">
                <a:alpha val="7059"/>
              </a:srgbClr>
            </a:solidFill>
            <a:ln w="22225">
              <a:solidFill>
                <a:schemeClr val="bg2"/>
              </a:solidFill>
              <a:miter lim="800000"/>
              <a:headEnd/>
              <a:tailEnd/>
            </a:ln>
          </p:spPr>
          <p:txBody>
            <a:bodyPr wrap="none" anchor="ctr"/>
            <a:lstStyle/>
            <a:p>
              <a:endParaRPr lang="nl-NL"/>
            </a:p>
          </p:txBody>
        </p:sp>
        <p:sp>
          <p:nvSpPr>
            <p:cNvPr id="54288" name="Rectangle 11"/>
            <p:cNvSpPr>
              <a:spLocks noChangeArrowheads="1"/>
            </p:cNvSpPr>
            <p:nvPr/>
          </p:nvSpPr>
          <p:spPr bwMode="auto">
            <a:xfrm>
              <a:off x="2352" y="2400"/>
              <a:ext cx="816" cy="576"/>
            </a:xfrm>
            <a:prstGeom prst="rect">
              <a:avLst/>
            </a:prstGeom>
            <a:solidFill>
              <a:srgbClr val="CCFFFF">
                <a:alpha val="7059"/>
              </a:srgbClr>
            </a:solidFill>
            <a:ln w="22225">
              <a:solidFill>
                <a:schemeClr val="bg2"/>
              </a:solidFill>
              <a:miter lim="800000"/>
              <a:headEnd/>
              <a:tailEnd/>
            </a:ln>
          </p:spPr>
          <p:txBody>
            <a:bodyPr wrap="none" anchor="ctr"/>
            <a:lstStyle/>
            <a:p>
              <a:endParaRPr lang="nl-NL"/>
            </a:p>
          </p:txBody>
        </p:sp>
        <p:sp>
          <p:nvSpPr>
            <p:cNvPr id="54289" name="Rectangle 12"/>
            <p:cNvSpPr>
              <a:spLocks noChangeArrowheads="1"/>
            </p:cNvSpPr>
            <p:nvPr/>
          </p:nvSpPr>
          <p:spPr bwMode="auto">
            <a:xfrm>
              <a:off x="3264" y="2400"/>
              <a:ext cx="288" cy="576"/>
            </a:xfrm>
            <a:prstGeom prst="rect">
              <a:avLst/>
            </a:prstGeom>
            <a:solidFill>
              <a:srgbClr val="CCFFFF">
                <a:alpha val="7059"/>
              </a:srgbClr>
            </a:solidFill>
            <a:ln w="22225">
              <a:solidFill>
                <a:schemeClr val="bg2"/>
              </a:solidFill>
              <a:miter lim="800000"/>
              <a:headEnd/>
              <a:tailEnd/>
            </a:ln>
          </p:spPr>
          <p:txBody>
            <a:bodyPr wrap="none" anchor="ctr"/>
            <a:lstStyle/>
            <a:p>
              <a:endParaRPr lang="nl-NL"/>
            </a:p>
          </p:txBody>
        </p:sp>
        <p:sp>
          <p:nvSpPr>
            <p:cNvPr id="54290" name="Rectangle 13"/>
            <p:cNvSpPr>
              <a:spLocks noChangeArrowheads="1"/>
            </p:cNvSpPr>
            <p:nvPr/>
          </p:nvSpPr>
          <p:spPr bwMode="auto">
            <a:xfrm>
              <a:off x="3648" y="2400"/>
              <a:ext cx="528" cy="576"/>
            </a:xfrm>
            <a:prstGeom prst="rect">
              <a:avLst/>
            </a:prstGeom>
            <a:solidFill>
              <a:srgbClr val="CCFFFF">
                <a:alpha val="7059"/>
              </a:srgbClr>
            </a:solidFill>
            <a:ln w="22225">
              <a:solidFill>
                <a:schemeClr val="bg2"/>
              </a:solidFill>
              <a:miter lim="800000"/>
              <a:headEnd/>
              <a:tailEnd/>
            </a:ln>
          </p:spPr>
          <p:txBody>
            <a:bodyPr wrap="none" anchor="ctr"/>
            <a:lstStyle/>
            <a:p>
              <a:endParaRPr lang="nl-NL"/>
            </a:p>
          </p:txBody>
        </p:sp>
        <p:sp>
          <p:nvSpPr>
            <p:cNvPr id="54291" name="Rectangle 14"/>
            <p:cNvSpPr>
              <a:spLocks noChangeArrowheads="1"/>
            </p:cNvSpPr>
            <p:nvPr/>
          </p:nvSpPr>
          <p:spPr bwMode="auto">
            <a:xfrm>
              <a:off x="4272" y="2400"/>
              <a:ext cx="480" cy="576"/>
            </a:xfrm>
            <a:prstGeom prst="rect">
              <a:avLst/>
            </a:prstGeom>
            <a:solidFill>
              <a:srgbClr val="CCFFFF">
                <a:alpha val="7059"/>
              </a:srgbClr>
            </a:solidFill>
            <a:ln w="22225">
              <a:solidFill>
                <a:schemeClr val="bg2"/>
              </a:solidFill>
              <a:miter lim="800000"/>
              <a:headEnd/>
              <a:tailEnd/>
            </a:ln>
          </p:spPr>
          <p:txBody>
            <a:bodyPr wrap="none" anchor="ctr"/>
            <a:lstStyle/>
            <a:p>
              <a:endParaRPr lang="nl-NL"/>
            </a:p>
          </p:txBody>
        </p:sp>
        <p:sp>
          <p:nvSpPr>
            <p:cNvPr id="54292" name="Rectangle 15"/>
            <p:cNvSpPr>
              <a:spLocks noChangeArrowheads="1"/>
            </p:cNvSpPr>
            <p:nvPr/>
          </p:nvSpPr>
          <p:spPr bwMode="auto">
            <a:xfrm>
              <a:off x="1056" y="1680"/>
              <a:ext cx="1680" cy="576"/>
            </a:xfrm>
            <a:prstGeom prst="rect">
              <a:avLst/>
            </a:prstGeom>
            <a:solidFill>
              <a:srgbClr val="CCFFFF">
                <a:alpha val="7059"/>
              </a:srgbClr>
            </a:solidFill>
            <a:ln w="22225">
              <a:solidFill>
                <a:schemeClr val="bg2"/>
              </a:solidFill>
              <a:miter lim="800000"/>
              <a:headEnd/>
              <a:tailEnd/>
            </a:ln>
          </p:spPr>
          <p:txBody>
            <a:bodyPr wrap="none" anchor="ctr"/>
            <a:lstStyle/>
            <a:p>
              <a:endParaRPr lang="nl-NL"/>
            </a:p>
          </p:txBody>
        </p:sp>
        <p:sp>
          <p:nvSpPr>
            <p:cNvPr id="54293" name="Rectangle 16"/>
            <p:cNvSpPr>
              <a:spLocks noChangeArrowheads="1"/>
            </p:cNvSpPr>
            <p:nvPr/>
          </p:nvSpPr>
          <p:spPr bwMode="auto">
            <a:xfrm>
              <a:off x="3168" y="1680"/>
              <a:ext cx="1584" cy="576"/>
            </a:xfrm>
            <a:prstGeom prst="rect">
              <a:avLst/>
            </a:prstGeom>
            <a:solidFill>
              <a:srgbClr val="CCFFFF">
                <a:alpha val="7059"/>
              </a:srgbClr>
            </a:solidFill>
            <a:ln w="22225">
              <a:solidFill>
                <a:schemeClr val="bg2"/>
              </a:solidFill>
              <a:miter lim="800000"/>
              <a:headEnd/>
              <a:tailEnd/>
            </a:ln>
          </p:spPr>
          <p:txBody>
            <a:bodyPr wrap="none" anchor="ctr"/>
            <a:lstStyle/>
            <a:p>
              <a:endParaRPr lang="nl-NL"/>
            </a:p>
          </p:txBody>
        </p:sp>
        <p:sp>
          <p:nvSpPr>
            <p:cNvPr id="54294" name="Rectangle 17"/>
            <p:cNvSpPr>
              <a:spLocks noChangeArrowheads="1"/>
            </p:cNvSpPr>
            <p:nvPr/>
          </p:nvSpPr>
          <p:spPr bwMode="auto">
            <a:xfrm>
              <a:off x="2832" y="1680"/>
              <a:ext cx="240" cy="576"/>
            </a:xfrm>
            <a:prstGeom prst="rect">
              <a:avLst/>
            </a:prstGeom>
            <a:solidFill>
              <a:srgbClr val="CCFFFF">
                <a:alpha val="7059"/>
              </a:srgbClr>
            </a:solidFill>
            <a:ln w="22225">
              <a:solidFill>
                <a:schemeClr val="bg2"/>
              </a:solidFill>
              <a:miter lim="800000"/>
              <a:headEnd/>
              <a:tailEnd/>
            </a:ln>
          </p:spPr>
          <p:txBody>
            <a:bodyPr wrap="none" anchor="ctr"/>
            <a:lstStyle/>
            <a:p>
              <a:endParaRPr lang="nl-NL"/>
            </a:p>
          </p:txBody>
        </p:sp>
        <p:sp>
          <p:nvSpPr>
            <p:cNvPr id="54295" name="Rectangle 18"/>
            <p:cNvSpPr>
              <a:spLocks noChangeArrowheads="1"/>
            </p:cNvSpPr>
            <p:nvPr/>
          </p:nvSpPr>
          <p:spPr bwMode="auto">
            <a:xfrm>
              <a:off x="1344" y="1008"/>
              <a:ext cx="816" cy="576"/>
            </a:xfrm>
            <a:prstGeom prst="rect">
              <a:avLst/>
            </a:prstGeom>
            <a:solidFill>
              <a:srgbClr val="CCFFFF">
                <a:alpha val="7059"/>
              </a:srgbClr>
            </a:solidFill>
            <a:ln w="22225">
              <a:solidFill>
                <a:schemeClr val="bg2"/>
              </a:solidFill>
              <a:miter lim="800000"/>
              <a:headEnd/>
              <a:tailEnd/>
            </a:ln>
          </p:spPr>
          <p:txBody>
            <a:bodyPr wrap="none" anchor="ctr"/>
            <a:lstStyle/>
            <a:p>
              <a:endParaRPr lang="nl-NL"/>
            </a:p>
          </p:txBody>
        </p:sp>
        <p:sp>
          <p:nvSpPr>
            <p:cNvPr id="54296" name="Rectangle 19"/>
            <p:cNvSpPr>
              <a:spLocks noChangeArrowheads="1"/>
            </p:cNvSpPr>
            <p:nvPr/>
          </p:nvSpPr>
          <p:spPr bwMode="auto">
            <a:xfrm>
              <a:off x="2256" y="1008"/>
              <a:ext cx="576" cy="576"/>
            </a:xfrm>
            <a:prstGeom prst="rect">
              <a:avLst/>
            </a:prstGeom>
            <a:solidFill>
              <a:srgbClr val="CCFFFF">
                <a:alpha val="7059"/>
              </a:srgbClr>
            </a:solidFill>
            <a:ln w="22225">
              <a:solidFill>
                <a:schemeClr val="bg2"/>
              </a:solidFill>
              <a:miter lim="800000"/>
              <a:headEnd/>
              <a:tailEnd/>
            </a:ln>
          </p:spPr>
          <p:txBody>
            <a:bodyPr wrap="none" anchor="ctr"/>
            <a:lstStyle/>
            <a:p>
              <a:endParaRPr lang="nl-NL"/>
            </a:p>
          </p:txBody>
        </p:sp>
        <p:sp>
          <p:nvSpPr>
            <p:cNvPr id="54297" name="Rectangle 20"/>
            <p:cNvSpPr>
              <a:spLocks noChangeArrowheads="1"/>
            </p:cNvSpPr>
            <p:nvPr/>
          </p:nvSpPr>
          <p:spPr bwMode="auto">
            <a:xfrm>
              <a:off x="2928" y="1008"/>
              <a:ext cx="480" cy="576"/>
            </a:xfrm>
            <a:prstGeom prst="rect">
              <a:avLst/>
            </a:prstGeom>
            <a:solidFill>
              <a:srgbClr val="CCFFFF">
                <a:alpha val="7059"/>
              </a:srgbClr>
            </a:solidFill>
            <a:ln w="22225">
              <a:solidFill>
                <a:schemeClr val="bg2"/>
              </a:solidFill>
              <a:miter lim="800000"/>
              <a:headEnd/>
              <a:tailEnd/>
            </a:ln>
          </p:spPr>
          <p:txBody>
            <a:bodyPr wrap="none" anchor="ctr"/>
            <a:lstStyle/>
            <a:p>
              <a:endParaRPr lang="nl-NL"/>
            </a:p>
          </p:txBody>
        </p:sp>
        <p:sp>
          <p:nvSpPr>
            <p:cNvPr id="54298" name="Rectangle 21"/>
            <p:cNvSpPr>
              <a:spLocks noChangeArrowheads="1"/>
            </p:cNvSpPr>
            <p:nvPr/>
          </p:nvSpPr>
          <p:spPr bwMode="auto">
            <a:xfrm>
              <a:off x="3504" y="1008"/>
              <a:ext cx="960" cy="576"/>
            </a:xfrm>
            <a:prstGeom prst="rect">
              <a:avLst/>
            </a:prstGeom>
            <a:solidFill>
              <a:srgbClr val="CCFFFF">
                <a:alpha val="7059"/>
              </a:srgbClr>
            </a:solidFill>
            <a:ln w="22225">
              <a:solidFill>
                <a:schemeClr val="bg2"/>
              </a:solidFill>
              <a:miter lim="800000"/>
              <a:headEnd/>
              <a:tailEnd/>
            </a:ln>
          </p:spPr>
          <p:txBody>
            <a:bodyPr wrap="none" anchor="ctr"/>
            <a:lstStyle/>
            <a:p>
              <a:endParaRPr lang="nl-NL"/>
            </a:p>
          </p:txBody>
        </p:sp>
        <p:sp>
          <p:nvSpPr>
            <p:cNvPr id="54299" name="Freeform 22"/>
            <p:cNvSpPr>
              <a:spLocks/>
            </p:cNvSpPr>
            <p:nvPr/>
          </p:nvSpPr>
          <p:spPr bwMode="auto">
            <a:xfrm>
              <a:off x="1200" y="2976"/>
              <a:ext cx="1" cy="192"/>
            </a:xfrm>
            <a:custGeom>
              <a:avLst/>
              <a:gdLst>
                <a:gd name="T0" fmla="*/ 0 w 1"/>
                <a:gd name="T1" fmla="*/ 192 h 192"/>
                <a:gd name="T2" fmla="*/ 0 w 1"/>
                <a:gd name="T3" fmla="*/ 0 h 192"/>
                <a:gd name="T4" fmla="*/ 0 60000 65536"/>
                <a:gd name="T5" fmla="*/ 0 60000 65536"/>
                <a:gd name="T6" fmla="*/ 0 w 1"/>
                <a:gd name="T7" fmla="*/ 0 h 192"/>
                <a:gd name="T8" fmla="*/ 1 w 1"/>
                <a:gd name="T9" fmla="*/ 192 h 192"/>
              </a:gdLst>
              <a:ahLst/>
              <a:cxnLst>
                <a:cxn ang="T4">
                  <a:pos x="T0" y="T1"/>
                </a:cxn>
                <a:cxn ang="T5">
                  <a:pos x="T2" y="T3"/>
                </a:cxn>
              </a:cxnLst>
              <a:rect l="T6" t="T7" r="T8" b="T9"/>
              <a:pathLst>
                <a:path w="1" h="192">
                  <a:moveTo>
                    <a:pt x="0" y="192"/>
                  </a:moveTo>
                  <a:cubicBezTo>
                    <a:pt x="0" y="192"/>
                    <a:pt x="0" y="96"/>
                    <a:pt x="0" y="0"/>
                  </a:cubicBezTo>
                </a:path>
              </a:pathLst>
            </a:custGeom>
            <a:noFill/>
            <a:ln w="28575">
              <a:solidFill>
                <a:schemeClr val="bg2"/>
              </a:solidFill>
              <a:round/>
              <a:headEnd/>
              <a:tailEnd/>
            </a:ln>
          </p:spPr>
          <p:txBody>
            <a:bodyPr wrap="none" anchor="ctr"/>
            <a:lstStyle/>
            <a:p>
              <a:endParaRPr lang="nl-NL"/>
            </a:p>
          </p:txBody>
        </p:sp>
        <p:sp>
          <p:nvSpPr>
            <p:cNvPr id="54300" name="Line 23"/>
            <p:cNvSpPr>
              <a:spLocks noChangeShapeType="1"/>
            </p:cNvSpPr>
            <p:nvPr/>
          </p:nvSpPr>
          <p:spPr bwMode="auto">
            <a:xfrm flipV="1">
              <a:off x="1392" y="3072"/>
              <a:ext cx="0" cy="96"/>
            </a:xfrm>
            <a:prstGeom prst="line">
              <a:avLst/>
            </a:prstGeom>
            <a:noFill/>
            <a:ln w="28575">
              <a:solidFill>
                <a:schemeClr val="bg2"/>
              </a:solidFill>
              <a:round/>
              <a:headEnd/>
              <a:tailEnd/>
            </a:ln>
          </p:spPr>
          <p:txBody>
            <a:bodyPr wrap="none" anchor="ctr"/>
            <a:lstStyle/>
            <a:p>
              <a:endParaRPr lang="nl-NL"/>
            </a:p>
          </p:txBody>
        </p:sp>
        <p:sp>
          <p:nvSpPr>
            <p:cNvPr id="54301" name="Line 24"/>
            <p:cNvSpPr>
              <a:spLocks noChangeShapeType="1"/>
            </p:cNvSpPr>
            <p:nvPr/>
          </p:nvSpPr>
          <p:spPr bwMode="auto">
            <a:xfrm>
              <a:off x="1392" y="3072"/>
              <a:ext cx="336" cy="0"/>
            </a:xfrm>
            <a:prstGeom prst="line">
              <a:avLst/>
            </a:prstGeom>
            <a:noFill/>
            <a:ln w="28575">
              <a:solidFill>
                <a:schemeClr val="bg2"/>
              </a:solidFill>
              <a:round/>
              <a:headEnd/>
              <a:tailEnd/>
            </a:ln>
          </p:spPr>
          <p:txBody>
            <a:bodyPr wrap="none" anchor="ctr"/>
            <a:lstStyle/>
            <a:p>
              <a:endParaRPr lang="nl-NL"/>
            </a:p>
          </p:txBody>
        </p:sp>
        <p:sp>
          <p:nvSpPr>
            <p:cNvPr id="54302" name="Line 25"/>
            <p:cNvSpPr>
              <a:spLocks noChangeShapeType="1"/>
            </p:cNvSpPr>
            <p:nvPr/>
          </p:nvSpPr>
          <p:spPr bwMode="auto">
            <a:xfrm flipV="1">
              <a:off x="1728" y="2976"/>
              <a:ext cx="0" cy="96"/>
            </a:xfrm>
            <a:prstGeom prst="line">
              <a:avLst/>
            </a:prstGeom>
            <a:noFill/>
            <a:ln w="28575">
              <a:solidFill>
                <a:schemeClr val="bg2"/>
              </a:solidFill>
              <a:round/>
              <a:headEnd/>
              <a:tailEnd/>
            </a:ln>
          </p:spPr>
          <p:txBody>
            <a:bodyPr wrap="none" anchor="ctr"/>
            <a:lstStyle/>
            <a:p>
              <a:endParaRPr lang="nl-NL"/>
            </a:p>
          </p:txBody>
        </p:sp>
        <p:sp>
          <p:nvSpPr>
            <p:cNvPr id="54303" name="Line 26"/>
            <p:cNvSpPr>
              <a:spLocks noChangeShapeType="1"/>
            </p:cNvSpPr>
            <p:nvPr/>
          </p:nvSpPr>
          <p:spPr bwMode="auto">
            <a:xfrm flipV="1">
              <a:off x="2016" y="2976"/>
              <a:ext cx="0" cy="192"/>
            </a:xfrm>
            <a:prstGeom prst="line">
              <a:avLst/>
            </a:prstGeom>
            <a:noFill/>
            <a:ln w="28575">
              <a:solidFill>
                <a:schemeClr val="bg2"/>
              </a:solidFill>
              <a:round/>
              <a:headEnd/>
              <a:tailEnd/>
            </a:ln>
          </p:spPr>
          <p:txBody>
            <a:bodyPr wrap="none" anchor="ctr"/>
            <a:lstStyle/>
            <a:p>
              <a:endParaRPr lang="nl-NL"/>
            </a:p>
          </p:txBody>
        </p:sp>
        <p:sp>
          <p:nvSpPr>
            <p:cNvPr id="54304" name="Line 27"/>
            <p:cNvSpPr>
              <a:spLocks noChangeShapeType="1"/>
            </p:cNvSpPr>
            <p:nvPr/>
          </p:nvSpPr>
          <p:spPr bwMode="auto">
            <a:xfrm flipV="1">
              <a:off x="2736" y="2976"/>
              <a:ext cx="0" cy="192"/>
            </a:xfrm>
            <a:prstGeom prst="line">
              <a:avLst/>
            </a:prstGeom>
            <a:noFill/>
            <a:ln w="28575">
              <a:solidFill>
                <a:schemeClr val="bg2"/>
              </a:solidFill>
              <a:round/>
              <a:headEnd/>
              <a:tailEnd/>
            </a:ln>
          </p:spPr>
          <p:txBody>
            <a:bodyPr wrap="none" anchor="ctr"/>
            <a:lstStyle/>
            <a:p>
              <a:endParaRPr lang="nl-NL"/>
            </a:p>
          </p:txBody>
        </p:sp>
        <p:sp>
          <p:nvSpPr>
            <p:cNvPr id="54305" name="Line 28"/>
            <p:cNvSpPr>
              <a:spLocks noChangeShapeType="1"/>
            </p:cNvSpPr>
            <p:nvPr/>
          </p:nvSpPr>
          <p:spPr bwMode="auto">
            <a:xfrm flipV="1">
              <a:off x="3072" y="2976"/>
              <a:ext cx="0" cy="192"/>
            </a:xfrm>
            <a:prstGeom prst="line">
              <a:avLst/>
            </a:prstGeom>
            <a:noFill/>
            <a:ln w="28575">
              <a:solidFill>
                <a:schemeClr val="bg2"/>
              </a:solidFill>
              <a:round/>
              <a:headEnd/>
              <a:tailEnd/>
            </a:ln>
          </p:spPr>
          <p:txBody>
            <a:bodyPr wrap="none" anchor="ctr"/>
            <a:lstStyle/>
            <a:p>
              <a:endParaRPr lang="nl-NL"/>
            </a:p>
          </p:txBody>
        </p:sp>
        <p:sp>
          <p:nvSpPr>
            <p:cNvPr id="54306" name="Line 29"/>
            <p:cNvSpPr>
              <a:spLocks noChangeShapeType="1"/>
            </p:cNvSpPr>
            <p:nvPr/>
          </p:nvSpPr>
          <p:spPr bwMode="auto">
            <a:xfrm flipV="1">
              <a:off x="3408" y="2976"/>
              <a:ext cx="0" cy="192"/>
            </a:xfrm>
            <a:prstGeom prst="line">
              <a:avLst/>
            </a:prstGeom>
            <a:noFill/>
            <a:ln w="28575">
              <a:solidFill>
                <a:schemeClr val="bg2"/>
              </a:solidFill>
              <a:round/>
              <a:headEnd/>
              <a:tailEnd/>
            </a:ln>
          </p:spPr>
          <p:txBody>
            <a:bodyPr wrap="none" anchor="ctr"/>
            <a:lstStyle/>
            <a:p>
              <a:endParaRPr lang="nl-NL"/>
            </a:p>
          </p:txBody>
        </p:sp>
        <p:sp>
          <p:nvSpPr>
            <p:cNvPr id="54307" name="Line 30"/>
            <p:cNvSpPr>
              <a:spLocks noChangeShapeType="1"/>
            </p:cNvSpPr>
            <p:nvPr/>
          </p:nvSpPr>
          <p:spPr bwMode="auto">
            <a:xfrm flipV="1">
              <a:off x="3936" y="2976"/>
              <a:ext cx="0" cy="192"/>
            </a:xfrm>
            <a:prstGeom prst="line">
              <a:avLst/>
            </a:prstGeom>
            <a:noFill/>
            <a:ln w="28575">
              <a:solidFill>
                <a:schemeClr val="bg2"/>
              </a:solidFill>
              <a:round/>
              <a:headEnd/>
              <a:tailEnd/>
            </a:ln>
          </p:spPr>
          <p:txBody>
            <a:bodyPr wrap="none" anchor="ctr"/>
            <a:lstStyle/>
            <a:p>
              <a:endParaRPr lang="nl-NL"/>
            </a:p>
          </p:txBody>
        </p:sp>
        <p:sp>
          <p:nvSpPr>
            <p:cNvPr id="54308" name="Line 31"/>
            <p:cNvSpPr>
              <a:spLocks noChangeShapeType="1"/>
            </p:cNvSpPr>
            <p:nvPr/>
          </p:nvSpPr>
          <p:spPr bwMode="auto">
            <a:xfrm flipV="1">
              <a:off x="4176" y="3072"/>
              <a:ext cx="0" cy="96"/>
            </a:xfrm>
            <a:prstGeom prst="line">
              <a:avLst/>
            </a:prstGeom>
            <a:noFill/>
            <a:ln w="28575">
              <a:solidFill>
                <a:schemeClr val="bg2"/>
              </a:solidFill>
              <a:round/>
              <a:headEnd/>
              <a:tailEnd/>
            </a:ln>
          </p:spPr>
          <p:txBody>
            <a:bodyPr wrap="none" anchor="ctr"/>
            <a:lstStyle/>
            <a:p>
              <a:endParaRPr lang="nl-NL"/>
            </a:p>
          </p:txBody>
        </p:sp>
        <p:sp>
          <p:nvSpPr>
            <p:cNvPr id="54309" name="Line 32"/>
            <p:cNvSpPr>
              <a:spLocks noChangeShapeType="1"/>
            </p:cNvSpPr>
            <p:nvPr/>
          </p:nvSpPr>
          <p:spPr bwMode="auto">
            <a:xfrm>
              <a:off x="4176" y="3072"/>
              <a:ext cx="288" cy="0"/>
            </a:xfrm>
            <a:prstGeom prst="line">
              <a:avLst/>
            </a:prstGeom>
            <a:noFill/>
            <a:ln w="28575">
              <a:solidFill>
                <a:schemeClr val="bg2"/>
              </a:solidFill>
              <a:round/>
              <a:headEnd/>
              <a:tailEnd/>
            </a:ln>
          </p:spPr>
          <p:txBody>
            <a:bodyPr wrap="none" anchor="ctr"/>
            <a:lstStyle/>
            <a:p>
              <a:endParaRPr lang="nl-NL"/>
            </a:p>
          </p:txBody>
        </p:sp>
        <p:sp>
          <p:nvSpPr>
            <p:cNvPr id="54310" name="Line 33"/>
            <p:cNvSpPr>
              <a:spLocks noChangeShapeType="1"/>
            </p:cNvSpPr>
            <p:nvPr/>
          </p:nvSpPr>
          <p:spPr bwMode="auto">
            <a:xfrm flipV="1">
              <a:off x="4464" y="2976"/>
              <a:ext cx="0" cy="96"/>
            </a:xfrm>
            <a:prstGeom prst="line">
              <a:avLst/>
            </a:prstGeom>
            <a:noFill/>
            <a:ln w="28575">
              <a:solidFill>
                <a:schemeClr val="bg2"/>
              </a:solidFill>
              <a:round/>
              <a:headEnd/>
              <a:tailEnd/>
            </a:ln>
          </p:spPr>
          <p:txBody>
            <a:bodyPr wrap="none" anchor="ctr"/>
            <a:lstStyle/>
            <a:p>
              <a:endParaRPr lang="nl-NL"/>
            </a:p>
          </p:txBody>
        </p:sp>
        <p:sp>
          <p:nvSpPr>
            <p:cNvPr id="54311" name="Line 34"/>
            <p:cNvSpPr>
              <a:spLocks noChangeShapeType="1"/>
            </p:cNvSpPr>
            <p:nvPr/>
          </p:nvSpPr>
          <p:spPr bwMode="auto">
            <a:xfrm flipV="1">
              <a:off x="4608" y="2976"/>
              <a:ext cx="0" cy="192"/>
            </a:xfrm>
            <a:prstGeom prst="line">
              <a:avLst/>
            </a:prstGeom>
            <a:noFill/>
            <a:ln w="28575">
              <a:solidFill>
                <a:schemeClr val="bg2"/>
              </a:solidFill>
              <a:round/>
              <a:headEnd/>
              <a:tailEnd/>
            </a:ln>
          </p:spPr>
          <p:txBody>
            <a:bodyPr wrap="none" anchor="ctr"/>
            <a:lstStyle/>
            <a:p>
              <a:endParaRPr lang="nl-NL"/>
            </a:p>
          </p:txBody>
        </p:sp>
        <p:sp>
          <p:nvSpPr>
            <p:cNvPr id="54312" name="Line 35"/>
            <p:cNvSpPr>
              <a:spLocks noChangeShapeType="1"/>
            </p:cNvSpPr>
            <p:nvPr/>
          </p:nvSpPr>
          <p:spPr bwMode="auto">
            <a:xfrm flipV="1">
              <a:off x="1200" y="2256"/>
              <a:ext cx="0" cy="144"/>
            </a:xfrm>
            <a:prstGeom prst="line">
              <a:avLst/>
            </a:prstGeom>
            <a:noFill/>
            <a:ln w="28575">
              <a:solidFill>
                <a:schemeClr val="bg2"/>
              </a:solidFill>
              <a:round/>
              <a:headEnd/>
              <a:tailEnd/>
            </a:ln>
          </p:spPr>
          <p:txBody>
            <a:bodyPr wrap="none" anchor="ctr"/>
            <a:lstStyle/>
            <a:p>
              <a:endParaRPr lang="nl-NL"/>
            </a:p>
          </p:txBody>
        </p:sp>
        <p:sp>
          <p:nvSpPr>
            <p:cNvPr id="54313" name="Line 36"/>
            <p:cNvSpPr>
              <a:spLocks noChangeShapeType="1"/>
            </p:cNvSpPr>
            <p:nvPr/>
          </p:nvSpPr>
          <p:spPr bwMode="auto">
            <a:xfrm flipV="1">
              <a:off x="1824" y="2256"/>
              <a:ext cx="0" cy="144"/>
            </a:xfrm>
            <a:prstGeom prst="line">
              <a:avLst/>
            </a:prstGeom>
            <a:noFill/>
            <a:ln w="28575">
              <a:solidFill>
                <a:schemeClr val="bg2"/>
              </a:solidFill>
              <a:round/>
              <a:headEnd/>
              <a:tailEnd/>
            </a:ln>
          </p:spPr>
          <p:txBody>
            <a:bodyPr wrap="none" anchor="ctr"/>
            <a:lstStyle/>
            <a:p>
              <a:endParaRPr lang="nl-NL"/>
            </a:p>
          </p:txBody>
        </p:sp>
        <p:sp>
          <p:nvSpPr>
            <p:cNvPr id="54314" name="Line 37"/>
            <p:cNvSpPr>
              <a:spLocks noChangeShapeType="1"/>
            </p:cNvSpPr>
            <p:nvPr/>
          </p:nvSpPr>
          <p:spPr bwMode="auto">
            <a:xfrm flipV="1">
              <a:off x="2976" y="2256"/>
              <a:ext cx="0" cy="144"/>
            </a:xfrm>
            <a:prstGeom prst="line">
              <a:avLst/>
            </a:prstGeom>
            <a:noFill/>
            <a:ln w="28575">
              <a:solidFill>
                <a:schemeClr val="bg2"/>
              </a:solidFill>
              <a:round/>
              <a:headEnd/>
              <a:tailEnd/>
            </a:ln>
          </p:spPr>
          <p:txBody>
            <a:bodyPr wrap="none" anchor="ctr"/>
            <a:lstStyle/>
            <a:p>
              <a:endParaRPr lang="nl-NL"/>
            </a:p>
          </p:txBody>
        </p:sp>
        <p:sp>
          <p:nvSpPr>
            <p:cNvPr id="54315" name="Line 38"/>
            <p:cNvSpPr>
              <a:spLocks noChangeShapeType="1"/>
            </p:cNvSpPr>
            <p:nvPr/>
          </p:nvSpPr>
          <p:spPr bwMode="auto">
            <a:xfrm flipV="1">
              <a:off x="3408" y="2256"/>
              <a:ext cx="0" cy="144"/>
            </a:xfrm>
            <a:prstGeom prst="line">
              <a:avLst/>
            </a:prstGeom>
            <a:noFill/>
            <a:ln w="28575">
              <a:solidFill>
                <a:schemeClr val="bg2"/>
              </a:solidFill>
              <a:round/>
              <a:headEnd/>
              <a:tailEnd/>
            </a:ln>
          </p:spPr>
          <p:txBody>
            <a:bodyPr wrap="none" anchor="ctr"/>
            <a:lstStyle/>
            <a:p>
              <a:endParaRPr lang="nl-NL"/>
            </a:p>
          </p:txBody>
        </p:sp>
        <p:sp>
          <p:nvSpPr>
            <p:cNvPr id="54316" name="Line 39"/>
            <p:cNvSpPr>
              <a:spLocks noChangeShapeType="1"/>
            </p:cNvSpPr>
            <p:nvPr/>
          </p:nvSpPr>
          <p:spPr bwMode="auto">
            <a:xfrm flipV="1">
              <a:off x="3936" y="2256"/>
              <a:ext cx="0" cy="144"/>
            </a:xfrm>
            <a:prstGeom prst="line">
              <a:avLst/>
            </a:prstGeom>
            <a:noFill/>
            <a:ln w="28575">
              <a:solidFill>
                <a:schemeClr val="bg2"/>
              </a:solidFill>
              <a:round/>
              <a:headEnd/>
              <a:tailEnd/>
            </a:ln>
          </p:spPr>
          <p:txBody>
            <a:bodyPr wrap="none" anchor="ctr"/>
            <a:lstStyle/>
            <a:p>
              <a:endParaRPr lang="nl-NL"/>
            </a:p>
          </p:txBody>
        </p:sp>
        <p:sp>
          <p:nvSpPr>
            <p:cNvPr id="54317" name="Line 40"/>
            <p:cNvSpPr>
              <a:spLocks noChangeShapeType="1"/>
            </p:cNvSpPr>
            <p:nvPr/>
          </p:nvSpPr>
          <p:spPr bwMode="auto">
            <a:xfrm flipV="1">
              <a:off x="4512" y="2256"/>
              <a:ext cx="0" cy="144"/>
            </a:xfrm>
            <a:prstGeom prst="line">
              <a:avLst/>
            </a:prstGeom>
            <a:noFill/>
            <a:ln w="28575">
              <a:solidFill>
                <a:schemeClr val="bg2"/>
              </a:solidFill>
              <a:round/>
              <a:headEnd/>
              <a:tailEnd/>
            </a:ln>
          </p:spPr>
          <p:txBody>
            <a:bodyPr wrap="none" anchor="ctr"/>
            <a:lstStyle/>
            <a:p>
              <a:endParaRPr lang="nl-NL"/>
            </a:p>
          </p:txBody>
        </p:sp>
        <p:sp>
          <p:nvSpPr>
            <p:cNvPr id="54318" name="Line 41"/>
            <p:cNvSpPr>
              <a:spLocks noChangeShapeType="1"/>
            </p:cNvSpPr>
            <p:nvPr/>
          </p:nvSpPr>
          <p:spPr bwMode="auto">
            <a:xfrm flipV="1">
              <a:off x="2976" y="1584"/>
              <a:ext cx="0" cy="96"/>
            </a:xfrm>
            <a:prstGeom prst="line">
              <a:avLst/>
            </a:prstGeom>
            <a:noFill/>
            <a:ln w="28575">
              <a:solidFill>
                <a:schemeClr val="bg2"/>
              </a:solidFill>
              <a:round/>
              <a:headEnd/>
              <a:tailEnd/>
            </a:ln>
          </p:spPr>
          <p:txBody>
            <a:bodyPr wrap="none" anchor="ctr"/>
            <a:lstStyle/>
            <a:p>
              <a:endParaRPr lang="nl-NL"/>
            </a:p>
          </p:txBody>
        </p:sp>
        <p:sp>
          <p:nvSpPr>
            <p:cNvPr id="54319" name="Line 42"/>
            <p:cNvSpPr>
              <a:spLocks noChangeShapeType="1"/>
            </p:cNvSpPr>
            <p:nvPr/>
          </p:nvSpPr>
          <p:spPr bwMode="auto">
            <a:xfrm flipV="1">
              <a:off x="3312" y="1584"/>
              <a:ext cx="0" cy="96"/>
            </a:xfrm>
            <a:prstGeom prst="line">
              <a:avLst/>
            </a:prstGeom>
            <a:noFill/>
            <a:ln w="28575">
              <a:solidFill>
                <a:schemeClr val="bg2"/>
              </a:solidFill>
              <a:round/>
              <a:headEnd/>
              <a:tailEnd/>
            </a:ln>
          </p:spPr>
          <p:txBody>
            <a:bodyPr wrap="none" anchor="ctr"/>
            <a:lstStyle/>
            <a:p>
              <a:endParaRPr lang="nl-NL"/>
            </a:p>
          </p:txBody>
        </p:sp>
        <p:sp>
          <p:nvSpPr>
            <p:cNvPr id="54320" name="Line 43"/>
            <p:cNvSpPr>
              <a:spLocks noChangeShapeType="1"/>
            </p:cNvSpPr>
            <p:nvPr/>
          </p:nvSpPr>
          <p:spPr bwMode="auto">
            <a:xfrm flipV="1">
              <a:off x="3984" y="1584"/>
              <a:ext cx="0" cy="96"/>
            </a:xfrm>
            <a:prstGeom prst="line">
              <a:avLst/>
            </a:prstGeom>
            <a:noFill/>
            <a:ln w="28575">
              <a:solidFill>
                <a:schemeClr val="bg2"/>
              </a:solidFill>
              <a:round/>
              <a:headEnd/>
              <a:tailEnd/>
            </a:ln>
          </p:spPr>
          <p:txBody>
            <a:bodyPr wrap="none" anchor="ctr"/>
            <a:lstStyle/>
            <a:p>
              <a:endParaRPr lang="nl-NL"/>
            </a:p>
          </p:txBody>
        </p:sp>
        <p:sp>
          <p:nvSpPr>
            <p:cNvPr id="54321" name="Line 44"/>
            <p:cNvSpPr>
              <a:spLocks noChangeShapeType="1"/>
            </p:cNvSpPr>
            <p:nvPr/>
          </p:nvSpPr>
          <p:spPr bwMode="auto">
            <a:xfrm flipV="1">
              <a:off x="2496" y="1584"/>
              <a:ext cx="0" cy="96"/>
            </a:xfrm>
            <a:prstGeom prst="line">
              <a:avLst/>
            </a:prstGeom>
            <a:noFill/>
            <a:ln w="28575">
              <a:solidFill>
                <a:schemeClr val="bg2"/>
              </a:solidFill>
              <a:round/>
              <a:headEnd/>
              <a:tailEnd/>
            </a:ln>
          </p:spPr>
          <p:txBody>
            <a:bodyPr wrap="none" anchor="ctr"/>
            <a:lstStyle/>
            <a:p>
              <a:endParaRPr lang="nl-NL"/>
            </a:p>
          </p:txBody>
        </p:sp>
        <p:sp>
          <p:nvSpPr>
            <p:cNvPr id="54322" name="Line 45"/>
            <p:cNvSpPr>
              <a:spLocks noChangeShapeType="1"/>
            </p:cNvSpPr>
            <p:nvPr/>
          </p:nvSpPr>
          <p:spPr bwMode="auto">
            <a:xfrm flipV="1">
              <a:off x="1776" y="1584"/>
              <a:ext cx="0" cy="96"/>
            </a:xfrm>
            <a:prstGeom prst="line">
              <a:avLst/>
            </a:prstGeom>
            <a:noFill/>
            <a:ln w="28575">
              <a:solidFill>
                <a:schemeClr val="bg2"/>
              </a:solidFill>
              <a:round/>
              <a:headEnd/>
              <a:tailEnd/>
            </a:ln>
          </p:spPr>
          <p:txBody>
            <a:bodyPr wrap="none" anchor="ctr"/>
            <a:lstStyle/>
            <a:p>
              <a:endParaRPr lang="nl-NL"/>
            </a:p>
          </p:txBody>
        </p:sp>
      </p:grpSp>
      <p:sp>
        <p:nvSpPr>
          <p:cNvPr id="54275" name="Freeform 46" descr="Kurk"/>
          <p:cNvSpPr>
            <a:spLocks/>
          </p:cNvSpPr>
          <p:nvPr/>
        </p:nvSpPr>
        <p:spPr bwMode="auto">
          <a:xfrm>
            <a:off x="381000" y="5791200"/>
            <a:ext cx="8382000" cy="762000"/>
          </a:xfrm>
          <a:custGeom>
            <a:avLst/>
            <a:gdLst>
              <a:gd name="T0" fmla="*/ 0 w 4656"/>
              <a:gd name="T1" fmla="*/ 762000 h 432"/>
              <a:gd name="T2" fmla="*/ 8382000 w 4656"/>
              <a:gd name="T3" fmla="*/ 762000 h 432"/>
              <a:gd name="T4" fmla="*/ 8382000 w 4656"/>
              <a:gd name="T5" fmla="*/ 169333 h 432"/>
              <a:gd name="T6" fmla="*/ 8122763 w 4656"/>
              <a:gd name="T7" fmla="*/ 0 h 432"/>
              <a:gd name="T8" fmla="*/ 259237 w 4656"/>
              <a:gd name="T9" fmla="*/ 0 h 432"/>
              <a:gd name="T10" fmla="*/ 0 w 4656"/>
              <a:gd name="T11" fmla="*/ 169333 h 432"/>
              <a:gd name="T12" fmla="*/ 0 w 4656"/>
              <a:gd name="T13" fmla="*/ 762000 h 432"/>
              <a:gd name="T14" fmla="*/ 0 60000 65536"/>
              <a:gd name="T15" fmla="*/ 0 60000 65536"/>
              <a:gd name="T16" fmla="*/ 0 60000 65536"/>
              <a:gd name="T17" fmla="*/ 0 60000 65536"/>
              <a:gd name="T18" fmla="*/ 0 60000 65536"/>
              <a:gd name="T19" fmla="*/ 0 60000 65536"/>
              <a:gd name="T20" fmla="*/ 0 60000 65536"/>
              <a:gd name="T21" fmla="*/ 0 w 4656"/>
              <a:gd name="T22" fmla="*/ 0 h 432"/>
              <a:gd name="T23" fmla="*/ 4656 w 465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56" h="432">
                <a:moveTo>
                  <a:pt x="0" y="432"/>
                </a:moveTo>
                <a:lnTo>
                  <a:pt x="4656" y="432"/>
                </a:lnTo>
                <a:lnTo>
                  <a:pt x="4656" y="96"/>
                </a:lnTo>
                <a:lnTo>
                  <a:pt x="4512" y="0"/>
                </a:lnTo>
                <a:lnTo>
                  <a:pt x="144" y="0"/>
                </a:lnTo>
                <a:lnTo>
                  <a:pt x="0" y="96"/>
                </a:lnTo>
                <a:lnTo>
                  <a:pt x="0" y="432"/>
                </a:lnTo>
                <a:close/>
              </a:path>
            </a:pathLst>
          </a:custGeom>
          <a:blipFill dpi="0" rotWithShape="0">
            <a:blip r:embed="rId3" cstate="print">
              <a:alphaModFix amt="25000"/>
            </a:blip>
            <a:srcRect/>
            <a:tile tx="0" ty="0" sx="100000" sy="100000" flip="none" algn="tl"/>
          </a:blipFill>
          <a:ln w="9525">
            <a:solidFill>
              <a:schemeClr val="tx1"/>
            </a:solidFill>
            <a:round/>
            <a:headEnd/>
            <a:tailEnd/>
          </a:ln>
        </p:spPr>
        <p:txBody>
          <a:bodyPr wrap="none" anchor="ctr"/>
          <a:lstStyle/>
          <a:p>
            <a:endParaRPr lang="nl-NL"/>
          </a:p>
        </p:txBody>
      </p:sp>
      <p:sp>
        <p:nvSpPr>
          <p:cNvPr id="54276" name="Freeform 47" descr="baksteen"/>
          <p:cNvSpPr>
            <a:spLocks/>
          </p:cNvSpPr>
          <p:nvPr/>
        </p:nvSpPr>
        <p:spPr bwMode="auto">
          <a:xfrm>
            <a:off x="685800" y="1524000"/>
            <a:ext cx="7848600" cy="4800600"/>
          </a:xfrm>
          <a:custGeom>
            <a:avLst/>
            <a:gdLst>
              <a:gd name="T0" fmla="*/ 0 w 4944"/>
              <a:gd name="T1" fmla="*/ 4800600 h 3024"/>
              <a:gd name="T2" fmla="*/ 0 w 4944"/>
              <a:gd name="T3" fmla="*/ 4495800 h 3024"/>
              <a:gd name="T4" fmla="*/ 152400 w 4944"/>
              <a:gd name="T5" fmla="*/ 4495800 h 3024"/>
              <a:gd name="T6" fmla="*/ 152400 w 4944"/>
              <a:gd name="T7" fmla="*/ 4191000 h 3024"/>
              <a:gd name="T8" fmla="*/ 304800 w 4944"/>
              <a:gd name="T9" fmla="*/ 4191000 h 3024"/>
              <a:gd name="T10" fmla="*/ 304800 w 4944"/>
              <a:gd name="T11" fmla="*/ 3886200 h 3024"/>
              <a:gd name="T12" fmla="*/ 457200 w 4944"/>
              <a:gd name="T13" fmla="*/ 3886200 h 3024"/>
              <a:gd name="T14" fmla="*/ 457200 w 4944"/>
              <a:gd name="T15" fmla="*/ 0 h 3024"/>
              <a:gd name="T16" fmla="*/ 7391400 w 4944"/>
              <a:gd name="T17" fmla="*/ 0 h 3024"/>
              <a:gd name="T18" fmla="*/ 7391400 w 4944"/>
              <a:gd name="T19" fmla="*/ 3886200 h 3024"/>
              <a:gd name="T20" fmla="*/ 7543800 w 4944"/>
              <a:gd name="T21" fmla="*/ 3886200 h 3024"/>
              <a:gd name="T22" fmla="*/ 7543800 w 4944"/>
              <a:gd name="T23" fmla="*/ 4191000 h 3024"/>
              <a:gd name="T24" fmla="*/ 7696200 w 4944"/>
              <a:gd name="T25" fmla="*/ 4191000 h 3024"/>
              <a:gd name="T26" fmla="*/ 7696200 w 4944"/>
              <a:gd name="T27" fmla="*/ 4495800 h 3024"/>
              <a:gd name="T28" fmla="*/ 7772400 w 4944"/>
              <a:gd name="T29" fmla="*/ 4495800 h 3024"/>
              <a:gd name="T30" fmla="*/ 7848600 w 4944"/>
              <a:gd name="T31" fmla="*/ 4495800 h 3024"/>
              <a:gd name="T32" fmla="*/ 7848600 w 4944"/>
              <a:gd name="T33" fmla="*/ 4800600 h 3024"/>
              <a:gd name="T34" fmla="*/ 0 w 4944"/>
              <a:gd name="T35" fmla="*/ 4800600 h 30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44"/>
              <a:gd name="T55" fmla="*/ 0 h 3024"/>
              <a:gd name="T56" fmla="*/ 4944 w 4944"/>
              <a:gd name="T57" fmla="*/ 3024 h 30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44" h="3024">
                <a:moveTo>
                  <a:pt x="0" y="3024"/>
                </a:moveTo>
                <a:lnTo>
                  <a:pt x="0" y="2832"/>
                </a:lnTo>
                <a:lnTo>
                  <a:pt x="96" y="2832"/>
                </a:lnTo>
                <a:lnTo>
                  <a:pt x="96" y="2640"/>
                </a:lnTo>
                <a:lnTo>
                  <a:pt x="192" y="2640"/>
                </a:lnTo>
                <a:lnTo>
                  <a:pt x="192" y="2448"/>
                </a:lnTo>
                <a:lnTo>
                  <a:pt x="288" y="2448"/>
                </a:lnTo>
                <a:lnTo>
                  <a:pt x="288" y="0"/>
                </a:lnTo>
                <a:lnTo>
                  <a:pt x="4656" y="0"/>
                </a:lnTo>
                <a:lnTo>
                  <a:pt x="4656" y="2448"/>
                </a:lnTo>
                <a:lnTo>
                  <a:pt x="4752" y="2448"/>
                </a:lnTo>
                <a:lnTo>
                  <a:pt x="4752" y="2640"/>
                </a:lnTo>
                <a:lnTo>
                  <a:pt x="4848" y="2640"/>
                </a:lnTo>
                <a:lnTo>
                  <a:pt x="4848" y="2832"/>
                </a:lnTo>
                <a:lnTo>
                  <a:pt x="4896" y="2832"/>
                </a:lnTo>
                <a:lnTo>
                  <a:pt x="4944" y="2832"/>
                </a:lnTo>
                <a:lnTo>
                  <a:pt x="4944" y="3024"/>
                </a:lnTo>
                <a:lnTo>
                  <a:pt x="0" y="3024"/>
                </a:lnTo>
                <a:close/>
              </a:path>
            </a:pathLst>
          </a:custGeom>
          <a:blipFill dpi="0" rotWithShape="0">
            <a:blip r:embed="rId4" cstate="print">
              <a:alphaModFix amt="15000"/>
            </a:blip>
            <a:srcRect/>
            <a:tile tx="0" ty="0" sx="100000" sy="100000" flip="none" algn="tl"/>
          </a:blipFill>
          <a:ln w="9525">
            <a:solidFill>
              <a:schemeClr val="tx1"/>
            </a:solidFill>
            <a:round/>
            <a:headEnd/>
            <a:tailEnd/>
          </a:ln>
        </p:spPr>
        <p:txBody>
          <a:bodyPr wrap="none" anchor="ctr"/>
          <a:lstStyle/>
          <a:p>
            <a:endParaRPr lang="nl-NL"/>
          </a:p>
        </p:txBody>
      </p:sp>
      <p:sp>
        <p:nvSpPr>
          <p:cNvPr id="54277" name="Freeform 48" descr="Dak2"/>
          <p:cNvSpPr>
            <a:spLocks/>
          </p:cNvSpPr>
          <p:nvPr/>
        </p:nvSpPr>
        <p:spPr bwMode="auto">
          <a:xfrm>
            <a:off x="228600" y="228600"/>
            <a:ext cx="8686800" cy="1524000"/>
          </a:xfrm>
          <a:custGeom>
            <a:avLst/>
            <a:gdLst>
              <a:gd name="T0" fmla="*/ 4419600 w 5472"/>
              <a:gd name="T1" fmla="*/ 0 h 960"/>
              <a:gd name="T2" fmla="*/ 7620000 w 5472"/>
              <a:gd name="T3" fmla="*/ 762000 h 960"/>
              <a:gd name="T4" fmla="*/ 8686800 w 5472"/>
              <a:gd name="T5" fmla="*/ 1524000 h 960"/>
              <a:gd name="T6" fmla="*/ 7772400 w 5472"/>
              <a:gd name="T7" fmla="*/ 1524000 h 960"/>
              <a:gd name="T8" fmla="*/ 7086601 w 5472"/>
              <a:gd name="T9" fmla="*/ 1295400 h 960"/>
              <a:gd name="T10" fmla="*/ 1676400 w 5472"/>
              <a:gd name="T11" fmla="*/ 1295400 h 960"/>
              <a:gd name="T12" fmla="*/ 990600 w 5472"/>
              <a:gd name="T13" fmla="*/ 1524000 h 960"/>
              <a:gd name="T14" fmla="*/ 0 w 5472"/>
              <a:gd name="T15" fmla="*/ 1524000 h 960"/>
              <a:gd name="T16" fmla="*/ 1219200 w 5472"/>
              <a:gd name="T17" fmla="*/ 762000 h 960"/>
              <a:gd name="T18" fmla="*/ 4419600 w 5472"/>
              <a:gd name="T19" fmla="*/ 0 h 9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72"/>
              <a:gd name="T31" fmla="*/ 0 h 960"/>
              <a:gd name="T32" fmla="*/ 5472 w 5472"/>
              <a:gd name="T33" fmla="*/ 960 h 9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72" h="960">
                <a:moveTo>
                  <a:pt x="2784" y="0"/>
                </a:moveTo>
                <a:lnTo>
                  <a:pt x="4800" y="480"/>
                </a:lnTo>
                <a:lnTo>
                  <a:pt x="5472" y="960"/>
                </a:lnTo>
                <a:lnTo>
                  <a:pt x="4896" y="960"/>
                </a:lnTo>
                <a:lnTo>
                  <a:pt x="4464" y="816"/>
                </a:lnTo>
                <a:lnTo>
                  <a:pt x="1056" y="816"/>
                </a:lnTo>
                <a:lnTo>
                  <a:pt x="624" y="960"/>
                </a:lnTo>
                <a:lnTo>
                  <a:pt x="0" y="960"/>
                </a:lnTo>
                <a:lnTo>
                  <a:pt x="768" y="480"/>
                </a:lnTo>
                <a:lnTo>
                  <a:pt x="2784" y="0"/>
                </a:lnTo>
                <a:close/>
              </a:path>
            </a:pathLst>
          </a:custGeom>
          <a:blipFill dpi="0" rotWithShape="0">
            <a:blip r:embed="rId5" cstate="print">
              <a:alphaModFix amt="10000"/>
            </a:blip>
            <a:srcRect/>
            <a:tile tx="0" ty="0" sx="100000" sy="100000" flip="none" algn="tl"/>
          </a:blipFill>
          <a:ln w="9525">
            <a:solidFill>
              <a:schemeClr val="tx1"/>
            </a:solidFill>
            <a:round/>
            <a:headEnd/>
            <a:tailEnd/>
          </a:ln>
        </p:spPr>
        <p:txBody>
          <a:bodyPr wrap="none" anchor="ctr"/>
          <a:lstStyle/>
          <a:p>
            <a:endParaRPr lang="nl-NL"/>
          </a:p>
        </p:txBody>
      </p:sp>
      <p:pic>
        <p:nvPicPr>
          <p:cNvPr id="183345" name="Picture 49" descr="Boom"/>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6513" y="-100013"/>
            <a:ext cx="8639175" cy="6361113"/>
          </a:xfrm>
          <a:prstGeom prst="rect">
            <a:avLst/>
          </a:prstGeom>
          <a:noFill/>
          <a:ln w="9525">
            <a:noFill/>
            <a:miter lim="800000"/>
            <a:headEnd/>
            <a:tailEnd/>
          </a:ln>
        </p:spPr>
      </p:pic>
      <p:sp>
        <p:nvSpPr>
          <p:cNvPr id="54279" name="Rectangle 50"/>
          <p:cNvSpPr>
            <a:spLocks noChangeArrowheads="1"/>
          </p:cNvSpPr>
          <p:nvPr/>
        </p:nvSpPr>
        <p:spPr bwMode="auto">
          <a:xfrm>
            <a:off x="4114800" y="5029200"/>
            <a:ext cx="457200" cy="914400"/>
          </a:xfrm>
          <a:prstGeom prst="rect">
            <a:avLst/>
          </a:prstGeom>
          <a:solidFill>
            <a:srgbClr val="006600"/>
          </a:solidFill>
          <a:ln w="22225">
            <a:solidFill>
              <a:schemeClr val="tx1"/>
            </a:solidFill>
            <a:miter lim="800000"/>
            <a:headEnd/>
            <a:tailEnd/>
          </a:ln>
        </p:spPr>
        <p:txBody>
          <a:bodyPr wrap="none" anchor="ctr"/>
          <a:lstStyle/>
          <a:p>
            <a:pPr algn="ctr" eaLnBrk="0" hangingPunct="0"/>
            <a:r>
              <a:rPr lang="nl-NL" sz="4000" b="1">
                <a:solidFill>
                  <a:schemeClr val="bg1"/>
                </a:solidFill>
                <a:latin typeface="Times New Roman" pitchFamily="18" charset="0"/>
              </a:rPr>
              <a:t>B</a:t>
            </a:r>
            <a:endParaRPr lang="nl-NL" sz="3200">
              <a:solidFill>
                <a:srgbClr val="000099"/>
              </a:solidFill>
              <a:latin typeface="Times New Roman"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3345"/>
                                        </p:tgtEl>
                                        <p:attrNameLst>
                                          <p:attrName>style.visibility</p:attrName>
                                        </p:attrNameLst>
                                      </p:cBhvr>
                                      <p:to>
                                        <p:strVal val="visible"/>
                                      </p:to>
                                    </p:set>
                                    <p:animEffect transition="in" filter="wipe(down)">
                                      <p:cBhvr>
                                        <p:cTn id="7" dur="500"/>
                                        <p:tgtEl>
                                          <p:spTgt spid="183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Group 234"/>
          <p:cNvGrpSpPr>
            <a:grpSpLocks/>
          </p:cNvGrpSpPr>
          <p:nvPr/>
        </p:nvGrpSpPr>
        <p:grpSpPr bwMode="auto">
          <a:xfrm>
            <a:off x="2772000" y="2349000"/>
            <a:ext cx="3609975" cy="3384550"/>
            <a:chOff x="3571868" y="2786058"/>
            <a:chExt cx="2286016" cy="2143140"/>
          </a:xfrm>
        </p:grpSpPr>
        <p:sp>
          <p:nvSpPr>
            <p:cNvPr id="128" name="Oval 127"/>
            <p:cNvSpPr/>
            <p:nvPr/>
          </p:nvSpPr>
          <p:spPr>
            <a:xfrm>
              <a:off x="3571868" y="2786058"/>
              <a:ext cx="2286016" cy="2143140"/>
            </a:xfrm>
            <a:prstGeom prst="ellipse">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pic>
          <p:nvPicPr>
            <p:cNvPr id="130" name="Picture 49" descr="Boom"/>
            <p:cNvPicPr>
              <a:picLocks noChangeAspect="1" noChangeArrowheads="1"/>
            </p:cNvPicPr>
            <p:nvPr/>
          </p:nvPicPr>
          <p:blipFill>
            <a:blip r:embed="rId3" cstate="print">
              <a:clrChange>
                <a:clrFrom>
                  <a:srgbClr val="FFFFFF"/>
                </a:clrFrom>
                <a:clrTo>
                  <a:srgbClr val="FFFFFF">
                    <a:alpha val="0"/>
                  </a:srgbClr>
                </a:clrTo>
              </a:clrChange>
              <a:lum bright="28000" contrast="100000"/>
            </a:blip>
            <a:srcRect/>
            <a:stretch>
              <a:fillRect/>
            </a:stretch>
          </p:blipFill>
          <p:spPr bwMode="auto">
            <a:xfrm>
              <a:off x="3786182" y="3071810"/>
              <a:ext cx="1940432" cy="1428760"/>
            </a:xfrm>
            <a:prstGeom prst="rect">
              <a:avLst/>
            </a:prstGeom>
            <a:noFill/>
            <a:ln w="9525">
              <a:noFill/>
              <a:miter lim="800000"/>
              <a:headEnd/>
              <a:tailEnd/>
            </a:ln>
          </p:spPr>
        </p:pic>
      </p:gr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34"/>
          <p:cNvGrpSpPr>
            <a:grpSpLocks noChangeAspect="1"/>
          </p:cNvGrpSpPr>
          <p:nvPr/>
        </p:nvGrpSpPr>
        <p:grpSpPr bwMode="auto">
          <a:xfrm>
            <a:off x="1862458" y="1504954"/>
            <a:ext cx="5414963" cy="5076825"/>
            <a:chOff x="3571868" y="2786058"/>
            <a:chExt cx="2286016" cy="2143140"/>
          </a:xfrm>
        </p:grpSpPr>
        <p:sp>
          <p:nvSpPr>
            <p:cNvPr id="11" name="Oval 10"/>
            <p:cNvSpPr/>
            <p:nvPr/>
          </p:nvSpPr>
          <p:spPr>
            <a:xfrm>
              <a:off x="3571868" y="2786058"/>
              <a:ext cx="2286016" cy="2143140"/>
            </a:xfrm>
            <a:prstGeom prst="ellipse">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pic>
          <p:nvPicPr>
            <p:cNvPr id="12" name="Picture 49" descr="Boom"/>
            <p:cNvPicPr>
              <a:picLocks noChangeAspect="1" noChangeArrowheads="1"/>
            </p:cNvPicPr>
            <p:nvPr/>
          </p:nvPicPr>
          <p:blipFill>
            <a:blip r:embed="rId3" cstate="print">
              <a:clrChange>
                <a:clrFrom>
                  <a:srgbClr val="FFFFFF"/>
                </a:clrFrom>
                <a:clrTo>
                  <a:srgbClr val="FFFFFF">
                    <a:alpha val="0"/>
                  </a:srgbClr>
                </a:clrTo>
              </a:clrChange>
              <a:lum bright="28000" contrast="100000"/>
            </a:blip>
            <a:srcRect/>
            <a:stretch>
              <a:fillRect/>
            </a:stretch>
          </p:blipFill>
          <p:spPr bwMode="auto">
            <a:xfrm>
              <a:off x="3786182" y="3071810"/>
              <a:ext cx="1940432" cy="1428760"/>
            </a:xfrm>
            <a:prstGeom prst="rect">
              <a:avLst/>
            </a:prstGeom>
            <a:noFill/>
            <a:ln w="9525">
              <a:noFill/>
              <a:miter lim="800000"/>
              <a:headEnd/>
              <a:tailEnd/>
            </a:ln>
          </p:spPr>
        </p:pic>
      </p:grpSp>
      <p:pic>
        <p:nvPicPr>
          <p:cNvPr id="2" name="Picture 1" descr="Tree model inside a fores - no text, no tree.emf"/>
          <p:cNvPicPr>
            <a:picLocks noChangeAspect="1"/>
          </p:cNvPicPr>
          <p:nvPr/>
        </p:nvPicPr>
        <p:blipFill>
          <a:blip r:embed="rId4" cstate="print"/>
          <a:stretch>
            <a:fillRect/>
          </a:stretch>
        </p:blipFill>
        <p:spPr>
          <a:xfrm>
            <a:off x="-468560" y="-205200"/>
            <a:ext cx="10153128" cy="6654832"/>
          </a:xfrm>
          <a:prstGeom prst="rect">
            <a:avLst/>
          </a:prstGeom>
        </p:spPr>
      </p:pic>
      <p:pic>
        <p:nvPicPr>
          <p:cNvPr id="13" name="Picture 12" descr="Tree roots.png"/>
          <p:cNvPicPr>
            <a:picLocks noChangeAspect="1"/>
          </p:cNvPicPr>
          <p:nvPr/>
        </p:nvPicPr>
        <p:blipFill>
          <a:blip r:embed="rId5" cstate="print"/>
          <a:stretch>
            <a:fillRect/>
          </a:stretch>
        </p:blipFill>
        <p:spPr>
          <a:xfrm>
            <a:off x="3131840" y="5445224"/>
            <a:ext cx="2736304" cy="544866"/>
          </a:xfrm>
          <a:prstGeom prst="rect">
            <a:avLst/>
          </a:prstGeom>
        </p:spPr>
      </p:pic>
      <p:grpSp>
        <p:nvGrpSpPr>
          <p:cNvPr id="4" name="Group 17"/>
          <p:cNvGrpSpPr/>
          <p:nvPr/>
        </p:nvGrpSpPr>
        <p:grpSpPr>
          <a:xfrm>
            <a:off x="804252" y="5157192"/>
            <a:ext cx="3623732" cy="400110"/>
            <a:chOff x="876260" y="4869160"/>
            <a:chExt cx="3623732" cy="400110"/>
          </a:xfrm>
          <a:effectLst>
            <a:outerShdw blurRad="50800" dist="38100" dir="2700000" algn="tl" rotWithShape="0">
              <a:prstClr val="black">
                <a:alpha val="40000"/>
              </a:prstClr>
            </a:outerShdw>
          </a:effectLst>
        </p:grpSpPr>
        <p:sp>
          <p:nvSpPr>
            <p:cNvPr id="14" name="TextBox 13"/>
            <p:cNvSpPr txBox="1"/>
            <p:nvPr/>
          </p:nvSpPr>
          <p:spPr>
            <a:xfrm>
              <a:off x="876260" y="4869160"/>
              <a:ext cx="3119764" cy="400110"/>
            </a:xfrm>
            <a:prstGeom prst="rect">
              <a:avLst/>
            </a:prstGeom>
            <a:solidFill>
              <a:schemeClr val="bg1">
                <a:alpha val="90000"/>
              </a:schemeClr>
            </a:solidFill>
            <a:ln>
              <a:solidFill>
                <a:srgbClr val="FF0000"/>
              </a:solidFill>
            </a:ln>
          </p:spPr>
          <p:txBody>
            <a:bodyPr wrap="none" rtlCol="0">
              <a:spAutoFit/>
            </a:bodyPr>
            <a:lstStyle/>
            <a:p>
              <a:pPr algn="r"/>
              <a:r>
                <a:rPr lang="en-US" sz="2000" dirty="0" smtClean="0">
                  <a:solidFill>
                    <a:srgbClr val="FF0000"/>
                  </a:solidFill>
                </a:rPr>
                <a:t>Basics: introduction to SD</a:t>
              </a:r>
              <a:endParaRPr lang="nl-NL" sz="2000" dirty="0">
                <a:solidFill>
                  <a:srgbClr val="FF0000"/>
                </a:solidFill>
              </a:endParaRPr>
            </a:p>
          </p:txBody>
        </p:sp>
        <p:cxnSp>
          <p:nvCxnSpPr>
            <p:cNvPr id="16" name="Straight Arrow Connector 15"/>
            <p:cNvCxnSpPr>
              <a:stCxn id="14" idx="3"/>
            </p:cNvCxnSpPr>
            <p:nvPr/>
          </p:nvCxnSpPr>
          <p:spPr>
            <a:xfrm>
              <a:off x="3996024" y="5069215"/>
              <a:ext cx="503968" cy="1588"/>
            </a:xfrm>
            <a:prstGeom prst="straightConnector1">
              <a:avLst/>
            </a:prstGeom>
            <a:ln w="412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5" name="Group 18"/>
          <p:cNvGrpSpPr/>
          <p:nvPr/>
        </p:nvGrpSpPr>
        <p:grpSpPr>
          <a:xfrm>
            <a:off x="323528" y="5949280"/>
            <a:ext cx="3456384" cy="688142"/>
            <a:chOff x="1403648" y="4725144"/>
            <a:chExt cx="3456384" cy="688142"/>
          </a:xfrm>
          <a:effectLst>
            <a:outerShdw blurRad="50800" dist="38100" dir="2700000" algn="tl" rotWithShape="0">
              <a:prstClr val="black">
                <a:alpha val="40000"/>
              </a:prstClr>
            </a:outerShdw>
          </a:effectLst>
        </p:grpSpPr>
        <p:cxnSp>
          <p:nvCxnSpPr>
            <p:cNvPr id="21" name="Straight Arrow Connector 20"/>
            <p:cNvCxnSpPr>
              <a:stCxn id="20" idx="3"/>
            </p:cNvCxnSpPr>
            <p:nvPr/>
          </p:nvCxnSpPr>
          <p:spPr>
            <a:xfrm flipV="1">
              <a:off x="4139952" y="4725144"/>
              <a:ext cx="720080" cy="488087"/>
            </a:xfrm>
            <a:prstGeom prst="straightConnector1">
              <a:avLst/>
            </a:prstGeom>
            <a:ln w="412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403648" y="5013176"/>
              <a:ext cx="2736304" cy="400110"/>
            </a:xfrm>
            <a:prstGeom prst="rect">
              <a:avLst/>
            </a:prstGeom>
            <a:solidFill>
              <a:schemeClr val="bg1">
                <a:alpha val="90000"/>
              </a:schemeClr>
            </a:solidFill>
            <a:ln>
              <a:solidFill>
                <a:srgbClr val="FF0000"/>
              </a:solidFill>
            </a:ln>
          </p:spPr>
          <p:txBody>
            <a:bodyPr wrap="square" rtlCol="0">
              <a:spAutoFit/>
            </a:bodyPr>
            <a:lstStyle/>
            <a:p>
              <a:pPr algn="ctr"/>
              <a:r>
                <a:rPr lang="en-US" sz="2000" i="1" dirty="0" smtClean="0">
                  <a:solidFill>
                    <a:srgbClr val="006600"/>
                  </a:solidFill>
                </a:rPr>
                <a:t>Input: </a:t>
              </a:r>
              <a:r>
                <a:rPr lang="en-US" sz="2000" dirty="0" smtClean="0">
                  <a:solidFill>
                    <a:srgbClr val="FF0000"/>
                  </a:solidFill>
                </a:rPr>
                <a:t>Mission, goals</a:t>
              </a:r>
              <a:endParaRPr lang="nl-NL" sz="2000" dirty="0">
                <a:solidFill>
                  <a:srgbClr val="FF0000"/>
                </a:solidFill>
              </a:endParaRPr>
            </a:p>
          </p:txBody>
        </p:sp>
      </p:grpSp>
      <p:grpSp>
        <p:nvGrpSpPr>
          <p:cNvPr id="6" name="Group 38"/>
          <p:cNvGrpSpPr/>
          <p:nvPr/>
        </p:nvGrpSpPr>
        <p:grpSpPr>
          <a:xfrm>
            <a:off x="3203848" y="1268760"/>
            <a:ext cx="2880320" cy="1224136"/>
            <a:chOff x="2123728" y="548680"/>
            <a:chExt cx="2880320" cy="1224136"/>
          </a:xfrm>
        </p:grpSpPr>
        <p:cxnSp>
          <p:nvCxnSpPr>
            <p:cNvPr id="28" name="Straight Arrow Connector 27"/>
            <p:cNvCxnSpPr/>
            <p:nvPr/>
          </p:nvCxnSpPr>
          <p:spPr>
            <a:xfrm rot="5400000">
              <a:off x="2699792" y="1306982"/>
              <a:ext cx="792088" cy="72008"/>
            </a:xfrm>
            <a:prstGeom prst="straightConnector1">
              <a:avLst/>
            </a:prstGeom>
            <a:ln w="41275">
              <a:solidFill>
                <a:srgbClr val="FF0000"/>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1789956" y="1280714"/>
              <a:ext cx="825874" cy="158330"/>
            </a:xfrm>
            <a:prstGeom prst="straightConnector1">
              <a:avLst/>
            </a:prstGeom>
            <a:ln w="41275">
              <a:solidFill>
                <a:srgbClr val="FF0000"/>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flipH="1">
              <a:off x="3599892" y="1270978"/>
              <a:ext cx="720080" cy="72008"/>
            </a:xfrm>
            <a:prstGeom prst="straightConnector1">
              <a:avLst/>
            </a:prstGeom>
            <a:ln w="41275">
              <a:solidFill>
                <a:srgbClr val="FF0000"/>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7" name="Group 24"/>
            <p:cNvGrpSpPr/>
            <p:nvPr/>
          </p:nvGrpSpPr>
          <p:grpSpPr>
            <a:xfrm>
              <a:off x="2123728" y="548680"/>
              <a:ext cx="2880320" cy="1190350"/>
              <a:chOff x="1403648" y="4869160"/>
              <a:chExt cx="2880320" cy="1190350"/>
            </a:xfrm>
            <a:effectLst>
              <a:outerShdw blurRad="50800" dist="38100" dir="2700000" algn="tl" rotWithShape="0">
                <a:prstClr val="black">
                  <a:alpha val="40000"/>
                </a:prstClr>
              </a:outerShdw>
            </a:effectLst>
          </p:grpSpPr>
          <p:cxnSp>
            <p:nvCxnSpPr>
              <p:cNvPr id="26" name="Straight Arrow Connector 25"/>
              <p:cNvCxnSpPr/>
              <p:nvPr/>
            </p:nvCxnSpPr>
            <p:spPr>
              <a:xfrm rot="16200000" flipH="1">
                <a:off x="3815916" y="5591458"/>
                <a:ext cx="792088" cy="144016"/>
              </a:xfrm>
              <a:prstGeom prst="straightConnector1">
                <a:avLst/>
              </a:prstGeom>
              <a:ln w="412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403648" y="4869160"/>
                <a:ext cx="2880319" cy="400110"/>
              </a:xfrm>
              <a:prstGeom prst="rect">
                <a:avLst/>
              </a:prstGeom>
              <a:solidFill>
                <a:schemeClr val="bg1">
                  <a:alpha val="90000"/>
                </a:schemeClr>
              </a:solidFill>
              <a:ln>
                <a:solidFill>
                  <a:srgbClr val="FF0000"/>
                </a:solidFill>
              </a:ln>
            </p:spPr>
            <p:txBody>
              <a:bodyPr wrap="square" rtlCol="0">
                <a:spAutoFit/>
              </a:bodyPr>
              <a:lstStyle/>
              <a:p>
                <a:pPr algn="ctr"/>
                <a:r>
                  <a:rPr lang="en-US" sz="2000" dirty="0" smtClean="0">
                    <a:solidFill>
                      <a:srgbClr val="FF0000"/>
                    </a:solidFill>
                  </a:rPr>
                  <a:t>Disciplinary focuses</a:t>
                </a:r>
                <a:endParaRPr lang="nl-NL" sz="2000" dirty="0">
                  <a:solidFill>
                    <a:srgbClr val="FF0000"/>
                  </a:solidFill>
                </a:endParaRPr>
              </a:p>
            </p:txBody>
          </p:sp>
        </p:grpSp>
      </p:grpSp>
      <p:grpSp>
        <p:nvGrpSpPr>
          <p:cNvPr id="8" name="Group 57"/>
          <p:cNvGrpSpPr/>
          <p:nvPr/>
        </p:nvGrpSpPr>
        <p:grpSpPr>
          <a:xfrm>
            <a:off x="421693" y="4005064"/>
            <a:ext cx="5086411" cy="864096"/>
            <a:chOff x="421693" y="4005064"/>
            <a:chExt cx="5086411" cy="864096"/>
          </a:xfrm>
        </p:grpSpPr>
        <p:grpSp>
          <p:nvGrpSpPr>
            <p:cNvPr id="9" name="Group 52"/>
            <p:cNvGrpSpPr/>
            <p:nvPr/>
          </p:nvGrpSpPr>
          <p:grpSpPr>
            <a:xfrm>
              <a:off x="421693" y="4237057"/>
              <a:ext cx="3358219" cy="400110"/>
              <a:chOff x="1069765" y="5605209"/>
              <a:chExt cx="3358219" cy="400110"/>
            </a:xfrm>
            <a:effectLst>
              <a:outerShdw blurRad="50800" dist="38100" dir="2700000" algn="tl" rotWithShape="0">
                <a:prstClr val="black">
                  <a:alpha val="40000"/>
                </a:prstClr>
              </a:outerShdw>
            </a:effectLst>
          </p:grpSpPr>
          <p:cxnSp>
            <p:nvCxnSpPr>
              <p:cNvPr id="54" name="Straight Arrow Connector 53"/>
              <p:cNvCxnSpPr>
                <a:stCxn id="55" idx="3"/>
                <a:endCxn id="52" idx="2"/>
              </p:cNvCxnSpPr>
              <p:nvPr/>
            </p:nvCxnSpPr>
            <p:spPr>
              <a:xfrm>
                <a:off x="4107776" y="5805264"/>
                <a:ext cx="320208" cy="1588"/>
              </a:xfrm>
              <a:prstGeom prst="straightConnector1">
                <a:avLst/>
              </a:prstGeom>
              <a:ln w="41275">
                <a:solidFill>
                  <a:srgbClr val="FF0000"/>
                </a:solidFill>
                <a:tailEnd type="none" w="lg" len="lg"/>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1069765" y="5605209"/>
                <a:ext cx="3038011" cy="400110"/>
              </a:xfrm>
              <a:prstGeom prst="rect">
                <a:avLst/>
              </a:prstGeom>
              <a:solidFill>
                <a:schemeClr val="bg1">
                  <a:alpha val="90000"/>
                </a:schemeClr>
              </a:solidFill>
              <a:ln>
                <a:solidFill>
                  <a:srgbClr val="FF0000"/>
                </a:solidFill>
              </a:ln>
            </p:spPr>
            <p:txBody>
              <a:bodyPr wrap="none" rtlCol="0">
                <a:spAutoFit/>
              </a:bodyPr>
              <a:lstStyle/>
              <a:p>
                <a:pPr algn="r"/>
                <a:r>
                  <a:rPr lang="en-US" sz="2000" dirty="0" smtClean="0">
                    <a:solidFill>
                      <a:srgbClr val="FF0000"/>
                    </a:solidFill>
                  </a:rPr>
                  <a:t>Multidisciplinary relations</a:t>
                </a:r>
                <a:endParaRPr lang="nl-NL" sz="2000" dirty="0">
                  <a:solidFill>
                    <a:srgbClr val="FF0000"/>
                  </a:solidFill>
                </a:endParaRPr>
              </a:p>
            </p:txBody>
          </p:sp>
        </p:grpSp>
        <p:sp>
          <p:nvSpPr>
            <p:cNvPr id="52" name="Oval 51"/>
            <p:cNvSpPr/>
            <p:nvPr/>
          </p:nvSpPr>
          <p:spPr>
            <a:xfrm>
              <a:off x="3779912" y="4005064"/>
              <a:ext cx="1728192" cy="864096"/>
            </a:xfrm>
            <a:prstGeom prst="ellipse">
              <a:avLst/>
            </a:prstGeom>
            <a:solidFill>
              <a:schemeClr val="bg1">
                <a:alpha val="71000"/>
              </a:schemeClr>
            </a:solidFill>
            <a:ln w="3492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0" name="Group 94"/>
          <p:cNvGrpSpPr/>
          <p:nvPr/>
        </p:nvGrpSpPr>
        <p:grpSpPr>
          <a:xfrm>
            <a:off x="3779912" y="4509120"/>
            <a:ext cx="5256584" cy="2128302"/>
            <a:chOff x="539552" y="4365105"/>
            <a:chExt cx="5256584" cy="2128302"/>
          </a:xfrm>
          <a:effectLst>
            <a:outerShdw blurRad="50800" dist="38100" dir="2700000" algn="tl" rotWithShape="0">
              <a:prstClr val="black">
                <a:alpha val="40000"/>
              </a:prstClr>
            </a:outerShdw>
          </a:effectLst>
        </p:grpSpPr>
        <p:cxnSp>
          <p:nvCxnSpPr>
            <p:cNvPr id="96" name="Straight Arrow Connector 95"/>
            <p:cNvCxnSpPr/>
            <p:nvPr/>
          </p:nvCxnSpPr>
          <p:spPr>
            <a:xfrm rot="16200000" flipV="1">
              <a:off x="2663788" y="4617133"/>
              <a:ext cx="1800200" cy="1296144"/>
            </a:xfrm>
            <a:prstGeom prst="straightConnector1">
              <a:avLst/>
            </a:prstGeom>
            <a:ln w="85725">
              <a:gradFill flip="none" rotWithShape="1">
                <a:gsLst>
                  <a:gs pos="0">
                    <a:srgbClr val="FFF200"/>
                  </a:gs>
                  <a:gs pos="45000">
                    <a:srgbClr val="FF7A00"/>
                  </a:gs>
                  <a:gs pos="70000">
                    <a:srgbClr val="FF0300"/>
                  </a:gs>
                  <a:gs pos="100000">
                    <a:srgbClr val="4D0808"/>
                  </a:gs>
                </a:gsLst>
                <a:lin ang="13500000" scaled="1"/>
                <a:tileRect/>
              </a:gradFill>
              <a:tailEnd type="stealth" w="med" len="med"/>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539552" y="6093297"/>
              <a:ext cx="5256584" cy="400110"/>
            </a:xfrm>
            <a:prstGeom prst="rect">
              <a:avLst/>
            </a:prstGeom>
            <a:solidFill>
              <a:schemeClr val="bg1">
                <a:alpha val="90000"/>
              </a:schemeClr>
            </a:solidFill>
            <a:ln>
              <a:solidFill>
                <a:srgbClr val="FF0000"/>
              </a:solidFill>
            </a:ln>
          </p:spPr>
          <p:txBody>
            <a:bodyPr wrap="square" rtlCol="0">
              <a:spAutoFit/>
            </a:bodyPr>
            <a:lstStyle/>
            <a:p>
              <a:pPr algn="ctr"/>
              <a:r>
                <a:rPr lang="en-US" sz="2000" i="1" dirty="0" smtClean="0">
                  <a:solidFill>
                    <a:srgbClr val="006600"/>
                  </a:solidFill>
                </a:rPr>
                <a:t>Output:</a:t>
              </a:r>
              <a:r>
                <a:rPr lang="en-US" sz="2000" dirty="0" smtClean="0">
                  <a:solidFill>
                    <a:srgbClr val="FF0000"/>
                  </a:solidFill>
                </a:rPr>
                <a:t> Effect on profession &amp;society</a:t>
              </a:r>
              <a:endParaRPr lang="nl-NL" sz="2000" dirty="0">
                <a:solidFill>
                  <a:srgbClr val="FF0000"/>
                </a:solidFill>
              </a:endParaRPr>
            </a:p>
          </p:txBody>
        </p:sp>
      </p:grpSp>
      <p:grpSp>
        <p:nvGrpSpPr>
          <p:cNvPr id="15" name="Group 102"/>
          <p:cNvGrpSpPr/>
          <p:nvPr/>
        </p:nvGrpSpPr>
        <p:grpSpPr>
          <a:xfrm>
            <a:off x="323528" y="292586"/>
            <a:ext cx="8640960" cy="4792598"/>
            <a:chOff x="323528" y="292586"/>
            <a:chExt cx="8640960" cy="4792598"/>
          </a:xfrm>
        </p:grpSpPr>
        <p:grpSp>
          <p:nvGrpSpPr>
            <p:cNvPr id="17" name="Group 101"/>
            <p:cNvGrpSpPr/>
            <p:nvPr/>
          </p:nvGrpSpPr>
          <p:grpSpPr>
            <a:xfrm>
              <a:off x="755576" y="450850"/>
              <a:ext cx="7920880" cy="4311650"/>
              <a:chOff x="755576" y="450850"/>
              <a:chExt cx="7920880" cy="4311650"/>
            </a:xfrm>
          </p:grpSpPr>
          <p:sp>
            <p:nvSpPr>
              <p:cNvPr id="77" name="Freeform 76"/>
              <p:cNvSpPr/>
              <p:nvPr/>
            </p:nvSpPr>
            <p:spPr>
              <a:xfrm>
                <a:off x="7452320" y="450850"/>
                <a:ext cx="1080120" cy="1085850"/>
              </a:xfrm>
              <a:custGeom>
                <a:avLst/>
                <a:gdLst>
                  <a:gd name="connsiteX0" fmla="*/ 0 w 1384300"/>
                  <a:gd name="connsiteY0" fmla="*/ 57150 h 1085850"/>
                  <a:gd name="connsiteX1" fmla="*/ 952500 w 1384300"/>
                  <a:gd name="connsiteY1" fmla="*/ 171450 h 1085850"/>
                  <a:gd name="connsiteX2" fmla="*/ 1384300 w 1384300"/>
                  <a:gd name="connsiteY2" fmla="*/ 1085850 h 1085850"/>
                </a:gdLst>
                <a:ahLst/>
                <a:cxnLst>
                  <a:cxn ang="0">
                    <a:pos x="connsiteX0" y="connsiteY0"/>
                  </a:cxn>
                  <a:cxn ang="0">
                    <a:pos x="connsiteX1" y="connsiteY1"/>
                  </a:cxn>
                  <a:cxn ang="0">
                    <a:pos x="connsiteX2" y="connsiteY2"/>
                  </a:cxn>
                </a:cxnLst>
                <a:rect l="l" t="t" r="r" b="b"/>
                <a:pathLst>
                  <a:path w="1384300" h="1085850">
                    <a:moveTo>
                      <a:pt x="0" y="57150"/>
                    </a:moveTo>
                    <a:cubicBezTo>
                      <a:pt x="360891" y="28575"/>
                      <a:pt x="721783" y="0"/>
                      <a:pt x="952500" y="171450"/>
                    </a:cubicBezTo>
                    <a:cubicBezTo>
                      <a:pt x="1183217" y="342900"/>
                      <a:pt x="1283758" y="714375"/>
                      <a:pt x="1384300" y="1085850"/>
                    </a:cubicBezTo>
                  </a:path>
                </a:pathLst>
              </a:custGeom>
              <a:ln w="120650" cap="rnd" cmpd="sng">
                <a:solidFill>
                  <a:srgbClr val="FF6600"/>
                </a:solidFill>
                <a:prstDash val="solid"/>
              </a:ln>
              <a:effectLst>
                <a:outerShdw blurRad="50800" dist="38100" dir="2700000" sx="109000" sy="109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8" name="Freeform 77"/>
              <p:cNvSpPr/>
              <p:nvPr/>
            </p:nvSpPr>
            <p:spPr>
              <a:xfrm>
                <a:off x="8316416" y="2095500"/>
                <a:ext cx="360040" cy="1854200"/>
              </a:xfrm>
              <a:custGeom>
                <a:avLst/>
                <a:gdLst>
                  <a:gd name="connsiteX0" fmla="*/ 355600 w 414867"/>
                  <a:gd name="connsiteY0" fmla="*/ 0 h 1854200"/>
                  <a:gd name="connsiteX1" fmla="*/ 355600 w 414867"/>
                  <a:gd name="connsiteY1" fmla="*/ 990600 h 1854200"/>
                  <a:gd name="connsiteX2" fmla="*/ 0 w 414867"/>
                  <a:gd name="connsiteY2" fmla="*/ 1854200 h 1854200"/>
                </a:gdLst>
                <a:ahLst/>
                <a:cxnLst>
                  <a:cxn ang="0">
                    <a:pos x="connsiteX0" y="connsiteY0"/>
                  </a:cxn>
                  <a:cxn ang="0">
                    <a:pos x="connsiteX1" y="connsiteY1"/>
                  </a:cxn>
                  <a:cxn ang="0">
                    <a:pos x="connsiteX2" y="connsiteY2"/>
                  </a:cxn>
                </a:cxnLst>
                <a:rect l="l" t="t" r="r" b="b"/>
                <a:pathLst>
                  <a:path w="414867" h="1854200">
                    <a:moveTo>
                      <a:pt x="355600" y="0"/>
                    </a:moveTo>
                    <a:cubicBezTo>
                      <a:pt x="385233" y="340783"/>
                      <a:pt x="414867" y="681567"/>
                      <a:pt x="355600" y="990600"/>
                    </a:cubicBezTo>
                    <a:cubicBezTo>
                      <a:pt x="296333" y="1299633"/>
                      <a:pt x="148166" y="1576916"/>
                      <a:pt x="0" y="1854200"/>
                    </a:cubicBezTo>
                  </a:path>
                </a:pathLst>
              </a:custGeom>
              <a:ln w="120650" cap="rnd" cmpd="sng">
                <a:solidFill>
                  <a:srgbClr val="FF6600"/>
                </a:solidFill>
                <a:prstDash val="solid"/>
              </a:ln>
              <a:effectLst>
                <a:outerShdw blurRad="50800" dist="38100" dir="2700000" sx="109000" sy="109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9" name="Freeform 78"/>
              <p:cNvSpPr/>
              <p:nvPr/>
            </p:nvSpPr>
            <p:spPr>
              <a:xfrm>
                <a:off x="7289800" y="4437112"/>
                <a:ext cx="666576" cy="325388"/>
              </a:xfrm>
              <a:custGeom>
                <a:avLst/>
                <a:gdLst>
                  <a:gd name="connsiteX0" fmla="*/ 596900 w 596900"/>
                  <a:gd name="connsiteY0" fmla="*/ 0 h 381000"/>
                  <a:gd name="connsiteX1" fmla="*/ 406400 w 596900"/>
                  <a:gd name="connsiteY1" fmla="*/ 266700 h 381000"/>
                  <a:gd name="connsiteX2" fmla="*/ 0 w 596900"/>
                  <a:gd name="connsiteY2" fmla="*/ 381000 h 381000"/>
                </a:gdLst>
                <a:ahLst/>
                <a:cxnLst>
                  <a:cxn ang="0">
                    <a:pos x="connsiteX0" y="connsiteY0"/>
                  </a:cxn>
                  <a:cxn ang="0">
                    <a:pos x="connsiteX1" y="connsiteY1"/>
                  </a:cxn>
                  <a:cxn ang="0">
                    <a:pos x="connsiteX2" y="connsiteY2"/>
                  </a:cxn>
                </a:cxnLst>
                <a:rect l="l" t="t" r="r" b="b"/>
                <a:pathLst>
                  <a:path w="596900" h="381000">
                    <a:moveTo>
                      <a:pt x="596900" y="0"/>
                    </a:moveTo>
                    <a:cubicBezTo>
                      <a:pt x="551391" y="101600"/>
                      <a:pt x="505883" y="203200"/>
                      <a:pt x="406400" y="266700"/>
                    </a:cubicBezTo>
                    <a:cubicBezTo>
                      <a:pt x="306917" y="330200"/>
                      <a:pt x="153458" y="355600"/>
                      <a:pt x="0" y="381000"/>
                    </a:cubicBezTo>
                  </a:path>
                </a:pathLst>
              </a:custGeom>
              <a:ln w="120650" cap="rnd" cmpd="sng">
                <a:solidFill>
                  <a:srgbClr val="FF6600"/>
                </a:solidFill>
                <a:prstDash val="solid"/>
              </a:ln>
              <a:effectLst>
                <a:outerShdw blurRad="50800" dist="38100" dir="2700000" sx="109000" sy="109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8" name="Freeform 97"/>
              <p:cNvSpPr/>
              <p:nvPr/>
            </p:nvSpPr>
            <p:spPr>
              <a:xfrm>
                <a:off x="6660231" y="3717032"/>
                <a:ext cx="216025" cy="720080"/>
              </a:xfrm>
              <a:custGeom>
                <a:avLst/>
                <a:gdLst>
                  <a:gd name="connsiteX0" fmla="*/ 114300 w 129117"/>
                  <a:gd name="connsiteY0" fmla="*/ 850900 h 850900"/>
                  <a:gd name="connsiteX1" fmla="*/ 0 w 129117"/>
                  <a:gd name="connsiteY1" fmla="*/ 647700 h 850900"/>
                  <a:gd name="connsiteX2" fmla="*/ 114300 w 129117"/>
                  <a:gd name="connsiteY2" fmla="*/ 419100 h 850900"/>
                  <a:gd name="connsiteX3" fmla="*/ 88900 w 129117"/>
                  <a:gd name="connsiteY3" fmla="*/ 0 h 850900"/>
                  <a:gd name="connsiteX0" fmla="*/ 318434 w 318434"/>
                  <a:gd name="connsiteY0" fmla="*/ 792212 h 792212"/>
                  <a:gd name="connsiteX1" fmla="*/ 29162 w 318434"/>
                  <a:gd name="connsiteY1" fmla="*/ 647700 h 792212"/>
                  <a:gd name="connsiteX2" fmla="*/ 143462 w 318434"/>
                  <a:gd name="connsiteY2" fmla="*/ 419100 h 792212"/>
                  <a:gd name="connsiteX3" fmla="*/ 118062 w 318434"/>
                  <a:gd name="connsiteY3" fmla="*/ 0 h 792212"/>
                  <a:gd name="connsiteX0" fmla="*/ 200372 w 200372"/>
                  <a:gd name="connsiteY0" fmla="*/ 792212 h 792212"/>
                  <a:gd name="connsiteX1" fmla="*/ 25400 w 200372"/>
                  <a:gd name="connsiteY1" fmla="*/ 419100 h 792212"/>
                  <a:gd name="connsiteX2" fmla="*/ 0 w 200372"/>
                  <a:gd name="connsiteY2" fmla="*/ 0 h 792212"/>
                  <a:gd name="connsiteX0" fmla="*/ 360041 w 360041"/>
                  <a:gd name="connsiteY0" fmla="*/ 720080 h 720080"/>
                  <a:gd name="connsiteX1" fmla="*/ 185069 w 360041"/>
                  <a:gd name="connsiteY1" fmla="*/ 346968 h 720080"/>
                  <a:gd name="connsiteX2" fmla="*/ 0 w 360041"/>
                  <a:gd name="connsiteY2" fmla="*/ 0 h 720080"/>
                </a:gdLst>
                <a:ahLst/>
                <a:cxnLst>
                  <a:cxn ang="0">
                    <a:pos x="connsiteX0" y="connsiteY0"/>
                  </a:cxn>
                  <a:cxn ang="0">
                    <a:pos x="connsiteX1" y="connsiteY1"/>
                  </a:cxn>
                  <a:cxn ang="0">
                    <a:pos x="connsiteX2" y="connsiteY2"/>
                  </a:cxn>
                </a:cxnLst>
                <a:rect l="l" t="t" r="r" b="b"/>
                <a:pathLst>
                  <a:path w="360041" h="720080">
                    <a:moveTo>
                      <a:pt x="360041" y="720080"/>
                    </a:moveTo>
                    <a:cubicBezTo>
                      <a:pt x="323589" y="642348"/>
                      <a:pt x="218464" y="479003"/>
                      <a:pt x="185069" y="346968"/>
                    </a:cubicBezTo>
                    <a:cubicBezTo>
                      <a:pt x="199886" y="239018"/>
                      <a:pt x="20108" y="155575"/>
                      <a:pt x="0" y="0"/>
                    </a:cubicBezTo>
                  </a:path>
                </a:pathLst>
              </a:custGeom>
              <a:ln w="120650" cap="rnd" cmpd="sng">
                <a:solidFill>
                  <a:srgbClr val="FF6600"/>
                </a:solidFill>
                <a:prstDash val="solid"/>
              </a:ln>
              <a:effectLst>
                <a:outerShdw blurRad="50800" dist="38100" dir="2700000" sx="109000" sy="109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9" name="Freeform 98"/>
              <p:cNvSpPr/>
              <p:nvPr/>
            </p:nvSpPr>
            <p:spPr>
              <a:xfrm>
                <a:off x="5080000" y="3054350"/>
                <a:ext cx="1244600" cy="298450"/>
              </a:xfrm>
              <a:custGeom>
                <a:avLst/>
                <a:gdLst>
                  <a:gd name="connsiteX0" fmla="*/ 1244600 w 1244600"/>
                  <a:gd name="connsiteY0" fmla="*/ 298450 h 298450"/>
                  <a:gd name="connsiteX1" fmla="*/ 635000 w 1244600"/>
                  <a:gd name="connsiteY1" fmla="*/ 6350 h 298450"/>
                  <a:gd name="connsiteX2" fmla="*/ 0 w 1244600"/>
                  <a:gd name="connsiteY2" fmla="*/ 260350 h 298450"/>
                </a:gdLst>
                <a:ahLst/>
                <a:cxnLst>
                  <a:cxn ang="0">
                    <a:pos x="connsiteX0" y="connsiteY0"/>
                  </a:cxn>
                  <a:cxn ang="0">
                    <a:pos x="connsiteX1" y="connsiteY1"/>
                  </a:cxn>
                  <a:cxn ang="0">
                    <a:pos x="connsiteX2" y="connsiteY2"/>
                  </a:cxn>
                </a:cxnLst>
                <a:rect l="l" t="t" r="r" b="b"/>
                <a:pathLst>
                  <a:path w="1244600" h="298450">
                    <a:moveTo>
                      <a:pt x="1244600" y="298450"/>
                    </a:moveTo>
                    <a:cubicBezTo>
                      <a:pt x="1043516" y="155575"/>
                      <a:pt x="842433" y="12700"/>
                      <a:pt x="635000" y="6350"/>
                    </a:cubicBezTo>
                    <a:cubicBezTo>
                      <a:pt x="427567" y="0"/>
                      <a:pt x="213783" y="130175"/>
                      <a:pt x="0" y="260350"/>
                    </a:cubicBezTo>
                  </a:path>
                </a:pathLst>
              </a:custGeom>
              <a:ln w="120650" cap="rnd" cmpd="sng">
                <a:solidFill>
                  <a:srgbClr val="FF6600"/>
                </a:solidFill>
                <a:prstDash val="solid"/>
              </a:ln>
              <a:effectLst>
                <a:outerShdw blurRad="50800" dist="38100" dir="2700000" sx="109000" sy="109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0" name="Freeform 99"/>
              <p:cNvSpPr/>
              <p:nvPr/>
            </p:nvSpPr>
            <p:spPr>
              <a:xfrm>
                <a:off x="1968500" y="3251200"/>
                <a:ext cx="2387476" cy="436033"/>
              </a:xfrm>
              <a:custGeom>
                <a:avLst/>
                <a:gdLst>
                  <a:gd name="connsiteX0" fmla="*/ 2641600 w 2641600"/>
                  <a:gd name="connsiteY0" fmla="*/ 254000 h 436033"/>
                  <a:gd name="connsiteX1" fmla="*/ 1244600 w 2641600"/>
                  <a:gd name="connsiteY1" fmla="*/ 393700 h 436033"/>
                  <a:gd name="connsiteX2" fmla="*/ 0 w 2641600"/>
                  <a:gd name="connsiteY2" fmla="*/ 0 h 436033"/>
                </a:gdLst>
                <a:ahLst/>
                <a:cxnLst>
                  <a:cxn ang="0">
                    <a:pos x="connsiteX0" y="connsiteY0"/>
                  </a:cxn>
                  <a:cxn ang="0">
                    <a:pos x="connsiteX1" y="connsiteY1"/>
                  </a:cxn>
                  <a:cxn ang="0">
                    <a:pos x="connsiteX2" y="connsiteY2"/>
                  </a:cxn>
                </a:cxnLst>
                <a:rect l="l" t="t" r="r" b="b"/>
                <a:pathLst>
                  <a:path w="2641600" h="436033">
                    <a:moveTo>
                      <a:pt x="2641600" y="254000"/>
                    </a:moveTo>
                    <a:cubicBezTo>
                      <a:pt x="2163233" y="345016"/>
                      <a:pt x="1684867" y="436033"/>
                      <a:pt x="1244600" y="393700"/>
                    </a:cubicBezTo>
                    <a:cubicBezTo>
                      <a:pt x="804333" y="351367"/>
                      <a:pt x="402166" y="175683"/>
                      <a:pt x="0" y="0"/>
                    </a:cubicBezTo>
                  </a:path>
                </a:pathLst>
              </a:custGeom>
              <a:ln w="120650" cap="rnd" cmpd="sng">
                <a:solidFill>
                  <a:srgbClr val="FF6600"/>
                </a:solidFill>
                <a:prstDash val="solid"/>
              </a:ln>
              <a:effectLst>
                <a:outerShdw blurRad="50800" dist="38100" dir="2700000" sx="109000" sy="109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1" name="Freeform 100"/>
              <p:cNvSpPr/>
              <p:nvPr/>
            </p:nvSpPr>
            <p:spPr>
              <a:xfrm>
                <a:off x="755576" y="1828800"/>
                <a:ext cx="768424" cy="1168152"/>
              </a:xfrm>
              <a:custGeom>
                <a:avLst/>
                <a:gdLst>
                  <a:gd name="connsiteX0" fmla="*/ 889000 w 889000"/>
                  <a:gd name="connsiteY0" fmla="*/ 1092200 h 1092200"/>
                  <a:gd name="connsiteX1" fmla="*/ 254000 w 889000"/>
                  <a:gd name="connsiteY1" fmla="*/ 647700 h 1092200"/>
                  <a:gd name="connsiteX2" fmla="*/ 0 w 889000"/>
                  <a:gd name="connsiteY2" fmla="*/ 0 h 1092200"/>
                </a:gdLst>
                <a:ahLst/>
                <a:cxnLst>
                  <a:cxn ang="0">
                    <a:pos x="connsiteX0" y="connsiteY0"/>
                  </a:cxn>
                  <a:cxn ang="0">
                    <a:pos x="connsiteX1" y="connsiteY1"/>
                  </a:cxn>
                  <a:cxn ang="0">
                    <a:pos x="connsiteX2" y="connsiteY2"/>
                  </a:cxn>
                </a:cxnLst>
                <a:rect l="l" t="t" r="r" b="b"/>
                <a:pathLst>
                  <a:path w="889000" h="1092200">
                    <a:moveTo>
                      <a:pt x="889000" y="1092200"/>
                    </a:moveTo>
                    <a:cubicBezTo>
                      <a:pt x="645583" y="960966"/>
                      <a:pt x="402167" y="829733"/>
                      <a:pt x="254000" y="647700"/>
                    </a:cubicBezTo>
                    <a:cubicBezTo>
                      <a:pt x="105833" y="465667"/>
                      <a:pt x="52916" y="232833"/>
                      <a:pt x="0" y="0"/>
                    </a:cubicBezTo>
                  </a:path>
                </a:pathLst>
              </a:custGeom>
              <a:ln w="120650" cap="rnd" cmpd="sng">
                <a:solidFill>
                  <a:srgbClr val="FF6600"/>
                </a:solidFill>
                <a:prstDash val="solid"/>
              </a:ln>
              <a:effectLst>
                <a:outerShdw blurRad="50800" dist="38100" dir="2700000" sx="109000" sy="109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18" name="Group 73"/>
            <p:cNvGrpSpPr/>
            <p:nvPr/>
          </p:nvGrpSpPr>
          <p:grpSpPr>
            <a:xfrm>
              <a:off x="323528" y="292586"/>
              <a:ext cx="8640960" cy="4792598"/>
              <a:chOff x="323528" y="292586"/>
              <a:chExt cx="8640960" cy="4792598"/>
            </a:xfrm>
          </p:grpSpPr>
          <p:grpSp>
            <p:nvGrpSpPr>
              <p:cNvPr id="19" name="Group 72"/>
              <p:cNvGrpSpPr/>
              <p:nvPr/>
            </p:nvGrpSpPr>
            <p:grpSpPr>
              <a:xfrm>
                <a:off x="323528" y="1196752"/>
                <a:ext cx="8640960" cy="3888432"/>
                <a:chOff x="323528" y="1196752"/>
                <a:chExt cx="8640960" cy="3888432"/>
              </a:xfrm>
              <a:effectLst>
                <a:outerShdw blurRad="50800" dist="38100" dir="2700000" sx="102000" sy="102000" algn="tl" rotWithShape="0">
                  <a:prstClr val="black">
                    <a:alpha val="79000"/>
                  </a:prstClr>
                </a:outerShdw>
              </a:effectLst>
            </p:grpSpPr>
            <p:sp>
              <p:nvSpPr>
                <p:cNvPr id="51" name="Donut 50"/>
                <p:cNvSpPr/>
                <p:nvPr/>
              </p:nvSpPr>
              <p:spPr>
                <a:xfrm>
                  <a:off x="323528" y="1196752"/>
                  <a:ext cx="720080" cy="720080"/>
                </a:xfrm>
                <a:prstGeom prst="donu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508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6" name="Donut 55"/>
                <p:cNvSpPr/>
                <p:nvPr/>
              </p:nvSpPr>
              <p:spPr>
                <a:xfrm>
                  <a:off x="1403648" y="2708920"/>
                  <a:ext cx="720080" cy="720080"/>
                </a:xfrm>
                <a:prstGeom prst="donu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508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7" name="Donut 56"/>
                <p:cNvSpPr/>
                <p:nvPr/>
              </p:nvSpPr>
              <p:spPr>
                <a:xfrm>
                  <a:off x="4283968" y="3068960"/>
                  <a:ext cx="720080" cy="720080"/>
                </a:xfrm>
                <a:prstGeom prst="donu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508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6" name="Donut 65"/>
                <p:cNvSpPr/>
                <p:nvPr/>
              </p:nvSpPr>
              <p:spPr>
                <a:xfrm>
                  <a:off x="6228184" y="3140968"/>
                  <a:ext cx="720080" cy="720080"/>
                </a:xfrm>
                <a:prstGeom prst="donu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508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9" name="Donut 68"/>
                <p:cNvSpPr/>
                <p:nvPr/>
              </p:nvSpPr>
              <p:spPr>
                <a:xfrm>
                  <a:off x="6660232" y="4365104"/>
                  <a:ext cx="720080" cy="720080"/>
                </a:xfrm>
                <a:prstGeom prst="donu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508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7" name="Donut 66"/>
                <p:cNvSpPr/>
                <p:nvPr/>
              </p:nvSpPr>
              <p:spPr>
                <a:xfrm>
                  <a:off x="7740352" y="3861048"/>
                  <a:ext cx="720080" cy="720080"/>
                </a:xfrm>
                <a:prstGeom prst="donu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508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8" name="Donut 67"/>
                <p:cNvSpPr/>
                <p:nvPr/>
              </p:nvSpPr>
              <p:spPr>
                <a:xfrm>
                  <a:off x="8244408" y="1484784"/>
                  <a:ext cx="720080" cy="720080"/>
                </a:xfrm>
                <a:prstGeom prst="donu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508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grpSp>
          <p:sp>
            <p:nvSpPr>
              <p:cNvPr id="65" name="TextBox 64"/>
              <p:cNvSpPr txBox="1"/>
              <p:nvPr/>
            </p:nvSpPr>
            <p:spPr>
              <a:xfrm>
                <a:off x="2915816" y="292586"/>
                <a:ext cx="4487613" cy="400110"/>
              </a:xfrm>
              <a:prstGeom prst="rect">
                <a:avLst/>
              </a:prstGeom>
              <a:solidFill>
                <a:schemeClr val="bg1">
                  <a:alpha val="90000"/>
                </a:schemeClr>
              </a:solidFill>
              <a:ln>
                <a:solidFill>
                  <a:srgbClr val="FF6600"/>
                </a:solidFill>
              </a:ln>
              <a:effectLst>
                <a:outerShdw blurRad="50800" dist="38100" dir="2700000" algn="tl" rotWithShape="0">
                  <a:prstClr val="black">
                    <a:alpha val="40000"/>
                  </a:prstClr>
                </a:outerShdw>
              </a:effectLst>
            </p:spPr>
            <p:txBody>
              <a:bodyPr wrap="square" rtlCol="0">
                <a:spAutoFit/>
              </a:bodyPr>
              <a:lstStyle/>
              <a:p>
                <a:pPr algn="ctr"/>
                <a:r>
                  <a:rPr lang="en-US" sz="2000" dirty="0" smtClean="0">
                    <a:solidFill>
                      <a:srgbClr val="FF6600"/>
                    </a:solidFill>
                  </a:rPr>
                  <a:t>Inter- &amp; transdisciplinary cooperation</a:t>
                </a:r>
                <a:endParaRPr lang="nl-NL" sz="2000" dirty="0">
                  <a:solidFill>
                    <a:srgbClr val="FF6600"/>
                  </a:solidFill>
                </a:endParaRPr>
              </a:p>
            </p:txBody>
          </p:sp>
        </p:grpSp>
      </p:grpSp>
      <p:grpSp>
        <p:nvGrpSpPr>
          <p:cNvPr id="22" name="Group 93"/>
          <p:cNvGrpSpPr/>
          <p:nvPr/>
        </p:nvGrpSpPr>
        <p:grpSpPr>
          <a:xfrm>
            <a:off x="2771800" y="2492896"/>
            <a:ext cx="3600400" cy="2016224"/>
            <a:chOff x="2771800" y="2492896"/>
            <a:chExt cx="3600400" cy="2016224"/>
          </a:xfrm>
        </p:grpSpPr>
        <p:sp>
          <p:nvSpPr>
            <p:cNvPr id="81" name="Oval 80"/>
            <p:cNvSpPr/>
            <p:nvPr/>
          </p:nvSpPr>
          <p:spPr>
            <a:xfrm>
              <a:off x="2771800" y="3140968"/>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2" name="Oval 81"/>
            <p:cNvSpPr/>
            <p:nvPr/>
          </p:nvSpPr>
          <p:spPr>
            <a:xfrm>
              <a:off x="3347864" y="2708920"/>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3" name="Oval 82"/>
            <p:cNvSpPr/>
            <p:nvPr/>
          </p:nvSpPr>
          <p:spPr>
            <a:xfrm>
              <a:off x="3851920" y="2996952"/>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4" name="Oval 83"/>
            <p:cNvSpPr/>
            <p:nvPr/>
          </p:nvSpPr>
          <p:spPr>
            <a:xfrm>
              <a:off x="3635896" y="3789040"/>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5" name="Oval 84"/>
            <p:cNvSpPr/>
            <p:nvPr/>
          </p:nvSpPr>
          <p:spPr>
            <a:xfrm>
              <a:off x="5148064" y="2492896"/>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6" name="Oval 85"/>
            <p:cNvSpPr/>
            <p:nvPr/>
          </p:nvSpPr>
          <p:spPr>
            <a:xfrm>
              <a:off x="5868144" y="2708920"/>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7" name="Oval 86"/>
            <p:cNvSpPr/>
            <p:nvPr/>
          </p:nvSpPr>
          <p:spPr>
            <a:xfrm>
              <a:off x="5292080" y="3717032"/>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8" name="Oval 87"/>
            <p:cNvSpPr/>
            <p:nvPr/>
          </p:nvSpPr>
          <p:spPr>
            <a:xfrm>
              <a:off x="5652120" y="3356992"/>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9" name="Oval 88"/>
            <p:cNvSpPr/>
            <p:nvPr/>
          </p:nvSpPr>
          <p:spPr>
            <a:xfrm>
              <a:off x="6012160" y="3861048"/>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0" name="Oval 89"/>
            <p:cNvSpPr/>
            <p:nvPr/>
          </p:nvSpPr>
          <p:spPr>
            <a:xfrm>
              <a:off x="3347864" y="3212976"/>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1" name="Oval 90"/>
            <p:cNvSpPr/>
            <p:nvPr/>
          </p:nvSpPr>
          <p:spPr>
            <a:xfrm>
              <a:off x="5724128" y="4221088"/>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2" name="Oval 91"/>
            <p:cNvSpPr/>
            <p:nvPr/>
          </p:nvSpPr>
          <p:spPr>
            <a:xfrm>
              <a:off x="3059832" y="3861048"/>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3" name="Oval 92"/>
            <p:cNvSpPr/>
            <p:nvPr/>
          </p:nvSpPr>
          <p:spPr>
            <a:xfrm>
              <a:off x="4211960" y="2492896"/>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23" name="Group 126"/>
          <p:cNvGrpSpPr/>
          <p:nvPr/>
        </p:nvGrpSpPr>
        <p:grpSpPr>
          <a:xfrm>
            <a:off x="3910818" y="4157072"/>
            <a:ext cx="2940924" cy="1568479"/>
            <a:chOff x="3910818" y="4157072"/>
            <a:chExt cx="2940924" cy="1568479"/>
          </a:xfrm>
        </p:grpSpPr>
        <p:grpSp>
          <p:nvGrpSpPr>
            <p:cNvPr id="24" name="Group 119"/>
            <p:cNvGrpSpPr/>
            <p:nvPr/>
          </p:nvGrpSpPr>
          <p:grpSpPr>
            <a:xfrm>
              <a:off x="3910818" y="4157072"/>
              <a:ext cx="1477108" cy="1568479"/>
              <a:chOff x="3910818" y="4157072"/>
              <a:chExt cx="1477108" cy="1568479"/>
            </a:xfrm>
          </p:grpSpPr>
          <p:sp>
            <p:nvSpPr>
              <p:cNvPr id="114" name="Freeform 113"/>
              <p:cNvSpPr/>
              <p:nvPr/>
            </p:nvSpPr>
            <p:spPr>
              <a:xfrm>
                <a:off x="4650544" y="4192172"/>
                <a:ext cx="737382" cy="1533379"/>
              </a:xfrm>
              <a:custGeom>
                <a:avLst/>
                <a:gdLst>
                  <a:gd name="connsiteX0" fmla="*/ 737382 w 737382"/>
                  <a:gd name="connsiteY0" fmla="*/ 1533379 h 1533379"/>
                  <a:gd name="connsiteX1" fmla="*/ 470096 w 737382"/>
                  <a:gd name="connsiteY1" fmla="*/ 1491176 h 1533379"/>
                  <a:gd name="connsiteX2" fmla="*/ 273148 w 737382"/>
                  <a:gd name="connsiteY2" fmla="*/ 1456006 h 1533379"/>
                  <a:gd name="connsiteX3" fmla="*/ 41031 w 737382"/>
                  <a:gd name="connsiteY3" fmla="*/ 1322363 h 1533379"/>
                  <a:gd name="connsiteX4" fmla="*/ 26964 w 737382"/>
                  <a:gd name="connsiteY4" fmla="*/ 1019908 h 1533379"/>
                  <a:gd name="connsiteX5" fmla="*/ 62133 w 737382"/>
                  <a:gd name="connsiteY5" fmla="*/ 548640 h 1533379"/>
                  <a:gd name="connsiteX6" fmla="*/ 350521 w 737382"/>
                  <a:gd name="connsiteY6" fmla="*/ 211016 h 1533379"/>
                  <a:gd name="connsiteX7" fmla="*/ 463062 w 737382"/>
                  <a:gd name="connsiteY7" fmla="*/ 0 h 153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7382" h="1533379">
                    <a:moveTo>
                      <a:pt x="737382" y="1533379"/>
                    </a:moveTo>
                    <a:lnTo>
                      <a:pt x="470096" y="1491176"/>
                    </a:lnTo>
                    <a:cubicBezTo>
                      <a:pt x="392724" y="1478281"/>
                      <a:pt x="344659" y="1484141"/>
                      <a:pt x="273148" y="1456006"/>
                    </a:cubicBezTo>
                    <a:cubicBezTo>
                      <a:pt x="201637" y="1427871"/>
                      <a:pt x="82062" y="1395046"/>
                      <a:pt x="41031" y="1322363"/>
                    </a:cubicBezTo>
                    <a:cubicBezTo>
                      <a:pt x="0" y="1249680"/>
                      <a:pt x="23447" y="1148862"/>
                      <a:pt x="26964" y="1019908"/>
                    </a:cubicBezTo>
                    <a:cubicBezTo>
                      <a:pt x="30481" y="890954"/>
                      <a:pt x="8207" y="683455"/>
                      <a:pt x="62133" y="548640"/>
                    </a:cubicBezTo>
                    <a:cubicBezTo>
                      <a:pt x="116059" y="413825"/>
                      <a:pt x="283700" y="302456"/>
                      <a:pt x="350521" y="211016"/>
                    </a:cubicBezTo>
                    <a:cubicBezTo>
                      <a:pt x="417342" y="119576"/>
                      <a:pt x="440202" y="59788"/>
                      <a:pt x="463062" y="0"/>
                    </a:cubicBezTo>
                  </a:path>
                </a:pathLst>
              </a:custGeom>
              <a:ln w="38100">
                <a:solidFill>
                  <a:srgbClr val="00FF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17" name="Freeform 116"/>
              <p:cNvSpPr/>
              <p:nvPr/>
            </p:nvSpPr>
            <p:spPr>
              <a:xfrm>
                <a:off x="4698609" y="4157072"/>
                <a:ext cx="126609" cy="640080"/>
              </a:xfrm>
              <a:custGeom>
                <a:avLst/>
                <a:gdLst>
                  <a:gd name="connsiteX0" fmla="*/ 0 w 126609"/>
                  <a:gd name="connsiteY0" fmla="*/ 640080 h 640080"/>
                  <a:gd name="connsiteX1" fmla="*/ 14068 w 126609"/>
                  <a:gd name="connsiteY1" fmla="*/ 583809 h 640080"/>
                  <a:gd name="connsiteX2" fmla="*/ 56271 w 126609"/>
                  <a:gd name="connsiteY2" fmla="*/ 520505 h 640080"/>
                  <a:gd name="connsiteX3" fmla="*/ 91440 w 126609"/>
                  <a:gd name="connsiteY3" fmla="*/ 372794 h 640080"/>
                  <a:gd name="connsiteX4" fmla="*/ 112542 w 126609"/>
                  <a:gd name="connsiteY4" fmla="*/ 175846 h 640080"/>
                  <a:gd name="connsiteX5" fmla="*/ 126609 w 126609"/>
                  <a:gd name="connsiteY5" fmla="*/ 0 h 640080"/>
                  <a:gd name="connsiteX0" fmla="*/ 0 w 126609"/>
                  <a:gd name="connsiteY0" fmla="*/ 640080 h 640080"/>
                  <a:gd name="connsiteX1" fmla="*/ 14068 w 126609"/>
                  <a:gd name="connsiteY1" fmla="*/ 583809 h 640080"/>
                  <a:gd name="connsiteX2" fmla="*/ 29921 w 126609"/>
                  <a:gd name="connsiteY2" fmla="*/ 546945 h 640080"/>
                  <a:gd name="connsiteX3" fmla="*/ 91440 w 126609"/>
                  <a:gd name="connsiteY3" fmla="*/ 372794 h 640080"/>
                  <a:gd name="connsiteX4" fmla="*/ 112542 w 126609"/>
                  <a:gd name="connsiteY4" fmla="*/ 175846 h 640080"/>
                  <a:gd name="connsiteX5" fmla="*/ 126609 w 126609"/>
                  <a:gd name="connsiteY5" fmla="*/ 0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09" h="640080">
                    <a:moveTo>
                      <a:pt x="0" y="640080"/>
                    </a:moveTo>
                    <a:cubicBezTo>
                      <a:pt x="2345" y="621909"/>
                      <a:pt x="9081" y="599331"/>
                      <a:pt x="14068" y="583809"/>
                    </a:cubicBezTo>
                    <a:cubicBezTo>
                      <a:pt x="19055" y="568287"/>
                      <a:pt x="17026" y="582114"/>
                      <a:pt x="29921" y="546945"/>
                    </a:cubicBezTo>
                    <a:cubicBezTo>
                      <a:pt x="42816" y="511776"/>
                      <a:pt x="77670" y="434644"/>
                      <a:pt x="91440" y="372794"/>
                    </a:cubicBezTo>
                    <a:cubicBezTo>
                      <a:pt x="105210" y="310944"/>
                      <a:pt x="106681" y="237978"/>
                      <a:pt x="112542" y="175846"/>
                    </a:cubicBezTo>
                    <a:cubicBezTo>
                      <a:pt x="118403" y="113714"/>
                      <a:pt x="122506" y="56857"/>
                      <a:pt x="126609" y="0"/>
                    </a:cubicBezTo>
                  </a:path>
                </a:pathLst>
              </a:custGeom>
              <a:ln w="38100">
                <a:solidFill>
                  <a:srgbClr val="00FF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18" name="Freeform 117"/>
              <p:cNvSpPr/>
              <p:nvPr/>
            </p:nvSpPr>
            <p:spPr>
              <a:xfrm>
                <a:off x="3910818" y="4403188"/>
                <a:ext cx="732693" cy="1294227"/>
              </a:xfrm>
              <a:custGeom>
                <a:avLst/>
                <a:gdLst>
                  <a:gd name="connsiteX0" fmla="*/ 0 w 732693"/>
                  <a:gd name="connsiteY0" fmla="*/ 1294227 h 1294227"/>
                  <a:gd name="connsiteX1" fmla="*/ 211016 w 732693"/>
                  <a:gd name="connsiteY1" fmla="*/ 1280160 h 1294227"/>
                  <a:gd name="connsiteX2" fmla="*/ 393896 w 732693"/>
                  <a:gd name="connsiteY2" fmla="*/ 1252024 h 1294227"/>
                  <a:gd name="connsiteX3" fmla="*/ 555674 w 732693"/>
                  <a:gd name="connsiteY3" fmla="*/ 1181686 h 1294227"/>
                  <a:gd name="connsiteX4" fmla="*/ 682284 w 732693"/>
                  <a:gd name="connsiteY4" fmla="*/ 949569 h 1294227"/>
                  <a:gd name="connsiteX5" fmla="*/ 710419 w 732693"/>
                  <a:gd name="connsiteY5" fmla="*/ 555674 h 1294227"/>
                  <a:gd name="connsiteX6" fmla="*/ 724487 w 732693"/>
                  <a:gd name="connsiteY6" fmla="*/ 316523 h 1294227"/>
                  <a:gd name="connsiteX7" fmla="*/ 661182 w 732693"/>
                  <a:gd name="connsiteY7" fmla="*/ 147710 h 1294227"/>
                  <a:gd name="connsiteX8" fmla="*/ 499404 w 732693"/>
                  <a:gd name="connsiteY8" fmla="*/ 84406 h 1294227"/>
                  <a:gd name="connsiteX9" fmla="*/ 344659 w 732693"/>
                  <a:gd name="connsiteY9" fmla="*/ 42203 h 1294227"/>
                  <a:gd name="connsiteX10" fmla="*/ 274320 w 732693"/>
                  <a:gd name="connsiteY10" fmla="*/ 0 h 129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2693" h="1294227">
                    <a:moveTo>
                      <a:pt x="0" y="1294227"/>
                    </a:moveTo>
                    <a:cubicBezTo>
                      <a:pt x="72683" y="1290710"/>
                      <a:pt x="145367" y="1287194"/>
                      <a:pt x="211016" y="1280160"/>
                    </a:cubicBezTo>
                    <a:cubicBezTo>
                      <a:pt x="276665" y="1273126"/>
                      <a:pt x="336453" y="1268436"/>
                      <a:pt x="393896" y="1252024"/>
                    </a:cubicBezTo>
                    <a:cubicBezTo>
                      <a:pt x="451339" y="1235612"/>
                      <a:pt x="507609" y="1232095"/>
                      <a:pt x="555674" y="1181686"/>
                    </a:cubicBezTo>
                    <a:cubicBezTo>
                      <a:pt x="603739" y="1131277"/>
                      <a:pt x="656493" y="1053904"/>
                      <a:pt x="682284" y="949569"/>
                    </a:cubicBezTo>
                    <a:cubicBezTo>
                      <a:pt x="708075" y="845234"/>
                      <a:pt x="703385" y="661182"/>
                      <a:pt x="710419" y="555674"/>
                    </a:cubicBezTo>
                    <a:cubicBezTo>
                      <a:pt x="717453" y="450166"/>
                      <a:pt x="732693" y="384517"/>
                      <a:pt x="724487" y="316523"/>
                    </a:cubicBezTo>
                    <a:cubicBezTo>
                      <a:pt x="716281" y="248529"/>
                      <a:pt x="698696" y="186396"/>
                      <a:pt x="661182" y="147710"/>
                    </a:cubicBezTo>
                    <a:cubicBezTo>
                      <a:pt x="623668" y="109024"/>
                      <a:pt x="552158" y="101990"/>
                      <a:pt x="499404" y="84406"/>
                    </a:cubicBezTo>
                    <a:cubicBezTo>
                      <a:pt x="446650" y="66822"/>
                      <a:pt x="382173" y="56271"/>
                      <a:pt x="344659" y="42203"/>
                    </a:cubicBezTo>
                    <a:cubicBezTo>
                      <a:pt x="307145" y="28135"/>
                      <a:pt x="290732" y="14067"/>
                      <a:pt x="274320" y="0"/>
                    </a:cubicBezTo>
                  </a:path>
                </a:pathLst>
              </a:custGeom>
              <a:ln w="38100">
                <a:solidFill>
                  <a:srgbClr val="00FF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19" name="Freeform 118"/>
              <p:cNvSpPr/>
              <p:nvPr/>
            </p:nvSpPr>
            <p:spPr>
              <a:xfrm>
                <a:off x="4620424" y="4334046"/>
                <a:ext cx="29931" cy="357268"/>
              </a:xfrm>
              <a:custGeom>
                <a:avLst/>
                <a:gdLst>
                  <a:gd name="connsiteX0" fmla="*/ 30481 w 48065"/>
                  <a:gd name="connsiteY0" fmla="*/ 365760 h 365760"/>
                  <a:gd name="connsiteX1" fmla="*/ 2345 w 48065"/>
                  <a:gd name="connsiteY1" fmla="*/ 274320 h 365760"/>
                  <a:gd name="connsiteX2" fmla="*/ 16413 w 48065"/>
                  <a:gd name="connsiteY2" fmla="*/ 175847 h 365760"/>
                  <a:gd name="connsiteX3" fmla="*/ 44548 w 48065"/>
                  <a:gd name="connsiteY3" fmla="*/ 63305 h 365760"/>
                  <a:gd name="connsiteX4" fmla="*/ 37514 w 48065"/>
                  <a:gd name="connsiteY4" fmla="*/ 0 h 365760"/>
                  <a:gd name="connsiteX0" fmla="*/ 23222 w 40806"/>
                  <a:gd name="connsiteY0" fmla="*/ 365760 h 365760"/>
                  <a:gd name="connsiteX1" fmla="*/ 2345 w 40806"/>
                  <a:gd name="connsiteY1" fmla="*/ 261127 h 365760"/>
                  <a:gd name="connsiteX2" fmla="*/ 9154 w 40806"/>
                  <a:gd name="connsiteY2" fmla="*/ 175847 h 365760"/>
                  <a:gd name="connsiteX3" fmla="*/ 37289 w 40806"/>
                  <a:gd name="connsiteY3" fmla="*/ 63305 h 365760"/>
                  <a:gd name="connsiteX4" fmla="*/ 30255 w 40806"/>
                  <a:gd name="connsiteY4" fmla="*/ 0 h 365760"/>
                  <a:gd name="connsiteX0" fmla="*/ 22658 w 39170"/>
                  <a:gd name="connsiteY0" fmla="*/ 365760 h 365760"/>
                  <a:gd name="connsiteX1" fmla="*/ 1781 w 39170"/>
                  <a:gd name="connsiteY1" fmla="*/ 261127 h 365760"/>
                  <a:gd name="connsiteX2" fmla="*/ 33346 w 39170"/>
                  <a:gd name="connsiteY2" fmla="*/ 183566 h 365760"/>
                  <a:gd name="connsiteX3" fmla="*/ 36725 w 39170"/>
                  <a:gd name="connsiteY3" fmla="*/ 63305 h 365760"/>
                  <a:gd name="connsiteX4" fmla="*/ 29691 w 39170"/>
                  <a:gd name="connsiteY4" fmla="*/ 0 h 365760"/>
                  <a:gd name="connsiteX0" fmla="*/ 12896 w 27572"/>
                  <a:gd name="connsiteY0" fmla="*/ 365760 h 365760"/>
                  <a:gd name="connsiteX1" fmla="*/ 4940 w 27572"/>
                  <a:gd name="connsiteY1" fmla="*/ 274647 h 365760"/>
                  <a:gd name="connsiteX2" fmla="*/ 23584 w 27572"/>
                  <a:gd name="connsiteY2" fmla="*/ 183566 h 365760"/>
                  <a:gd name="connsiteX3" fmla="*/ 26963 w 27572"/>
                  <a:gd name="connsiteY3" fmla="*/ 63305 h 365760"/>
                  <a:gd name="connsiteX4" fmla="*/ 19929 w 27572"/>
                  <a:gd name="connsiteY4" fmla="*/ 0 h 365760"/>
                  <a:gd name="connsiteX0" fmla="*/ 12896 w 29931"/>
                  <a:gd name="connsiteY0" fmla="*/ 357268 h 357268"/>
                  <a:gd name="connsiteX1" fmla="*/ 4940 w 29931"/>
                  <a:gd name="connsiteY1" fmla="*/ 266155 h 357268"/>
                  <a:gd name="connsiteX2" fmla="*/ 23584 w 29931"/>
                  <a:gd name="connsiteY2" fmla="*/ 175074 h 357268"/>
                  <a:gd name="connsiteX3" fmla="*/ 26963 w 29931"/>
                  <a:gd name="connsiteY3" fmla="*/ 54813 h 357268"/>
                  <a:gd name="connsiteX4" fmla="*/ 5774 w 29931"/>
                  <a:gd name="connsiteY4" fmla="*/ 0 h 35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1" h="357268">
                    <a:moveTo>
                      <a:pt x="12896" y="357268"/>
                    </a:moveTo>
                    <a:cubicBezTo>
                      <a:pt x="0" y="327374"/>
                      <a:pt x="3159" y="296521"/>
                      <a:pt x="4940" y="266155"/>
                    </a:cubicBezTo>
                    <a:cubicBezTo>
                      <a:pt x="6721" y="235789"/>
                      <a:pt x="19914" y="210298"/>
                      <a:pt x="23584" y="175074"/>
                    </a:cubicBezTo>
                    <a:cubicBezTo>
                      <a:pt x="27254" y="139850"/>
                      <a:pt x="29931" y="83992"/>
                      <a:pt x="26963" y="54813"/>
                    </a:cubicBezTo>
                    <a:cubicBezTo>
                      <a:pt x="23995" y="25634"/>
                      <a:pt x="11049" y="16998"/>
                      <a:pt x="5774" y="0"/>
                    </a:cubicBezTo>
                  </a:path>
                </a:pathLst>
              </a:custGeom>
              <a:ln w="38100">
                <a:solidFill>
                  <a:srgbClr val="00FF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25" name="Group 120"/>
            <p:cNvGrpSpPr/>
            <p:nvPr/>
          </p:nvGrpSpPr>
          <p:grpSpPr>
            <a:xfrm>
              <a:off x="4716024" y="4941168"/>
              <a:ext cx="2135718" cy="400110"/>
              <a:chOff x="1755312" y="4869160"/>
              <a:chExt cx="2135718" cy="400110"/>
            </a:xfrm>
            <a:effectLst>
              <a:outerShdw blurRad="50800" dist="38100" dir="2700000" algn="tl" rotWithShape="0">
                <a:prstClr val="black">
                  <a:alpha val="40000"/>
                </a:prstClr>
              </a:outerShdw>
            </a:effectLst>
          </p:grpSpPr>
          <p:sp>
            <p:nvSpPr>
              <p:cNvPr id="122" name="TextBox 121"/>
              <p:cNvSpPr txBox="1"/>
              <p:nvPr/>
            </p:nvSpPr>
            <p:spPr>
              <a:xfrm>
                <a:off x="2037638" y="4869160"/>
                <a:ext cx="1853392" cy="400110"/>
              </a:xfrm>
              <a:prstGeom prst="rect">
                <a:avLst/>
              </a:prstGeom>
              <a:solidFill>
                <a:schemeClr val="bg1">
                  <a:alpha val="90000"/>
                </a:schemeClr>
              </a:solidFill>
              <a:ln>
                <a:solidFill>
                  <a:srgbClr val="00FF00"/>
                </a:solidFill>
              </a:ln>
            </p:spPr>
            <p:txBody>
              <a:bodyPr wrap="none" rtlCol="0">
                <a:spAutoFit/>
              </a:bodyPr>
              <a:lstStyle/>
              <a:p>
                <a:pPr algn="ctr"/>
                <a:r>
                  <a:rPr lang="en-US" sz="2000" dirty="0" smtClean="0">
                    <a:solidFill>
                      <a:srgbClr val="00BC00"/>
                    </a:solidFill>
                  </a:rPr>
                  <a:t>Methodologies</a:t>
                </a:r>
                <a:endParaRPr lang="nl-NL" sz="2000" dirty="0">
                  <a:solidFill>
                    <a:srgbClr val="00BC00"/>
                  </a:solidFill>
                </a:endParaRPr>
              </a:p>
            </p:txBody>
          </p:sp>
          <p:cxnSp>
            <p:nvCxnSpPr>
              <p:cNvPr id="123" name="Straight Arrow Connector 122"/>
              <p:cNvCxnSpPr>
                <a:stCxn id="122" idx="1"/>
              </p:cNvCxnSpPr>
              <p:nvPr/>
            </p:nvCxnSpPr>
            <p:spPr>
              <a:xfrm rot="10800000" flipV="1">
                <a:off x="1755312" y="5069215"/>
                <a:ext cx="282326" cy="7584"/>
              </a:xfrm>
              <a:prstGeom prst="straightConnector1">
                <a:avLst/>
              </a:prstGeom>
              <a:ln w="41275">
                <a:solidFill>
                  <a:srgbClr val="00FF00"/>
                </a:solidFill>
                <a:tailEnd type="stealth" w="lg" len="lg"/>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20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1+#ppt_w/2"/>
                                          </p:val>
                                        </p:tav>
                                        <p:tav tm="100000">
                                          <p:val>
                                            <p:strVal val="#ppt_x"/>
                                          </p:val>
                                        </p:tav>
                                      </p:tavLst>
                                    </p:anim>
                                    <p:anim calcmode="lin" valueType="num">
                                      <p:cBhvr additive="base">
                                        <p:cTn id="36"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heel(1)">
                                      <p:cBhvr>
                                        <p:cTn id="41" dur="30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51" presetClass="entr" presetSubtype="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770" decel="100000"/>
                                        <p:tgtEl>
                                          <p:spTgt spid="22"/>
                                        </p:tgtEl>
                                      </p:cBhvr>
                                    </p:animEffect>
                                    <p:animScale>
                                      <p:cBhvr>
                                        <p:cTn id="47" dur="770" decel="100000"/>
                                        <p:tgtEl>
                                          <p:spTgt spid="22"/>
                                        </p:tgtEl>
                                      </p:cBhvr>
                                      <p:from x="10000" y="10000"/>
                                      <p:to x="200000" y="450000"/>
                                    </p:animScale>
                                    <p:animScale>
                                      <p:cBhvr>
                                        <p:cTn id="48" dur="1230" accel="100000" fill="hold">
                                          <p:stCondLst>
                                            <p:cond delay="770"/>
                                          </p:stCondLst>
                                        </p:cTn>
                                        <p:tgtEl>
                                          <p:spTgt spid="22"/>
                                        </p:tgtEl>
                                      </p:cBhvr>
                                      <p:from x="200000" y="450000"/>
                                      <p:to x="100000" y="100000"/>
                                    </p:animScale>
                                    <p:set>
                                      <p:cBhvr>
                                        <p:cTn id="49" dur="770" fill="hold"/>
                                        <p:tgtEl>
                                          <p:spTgt spid="22"/>
                                        </p:tgtEl>
                                        <p:attrNameLst>
                                          <p:attrName>ppt_x</p:attrName>
                                        </p:attrNameLst>
                                      </p:cBhvr>
                                      <p:to>
                                        <p:strVal val="(0.5)"/>
                                      </p:to>
                                    </p:set>
                                    <p:anim from="(0.5)" to="(#ppt_x)" calcmode="lin" valueType="num">
                                      <p:cBhvr>
                                        <p:cTn id="50" dur="1230" accel="100000" fill="hold">
                                          <p:stCondLst>
                                            <p:cond delay="770"/>
                                          </p:stCondLst>
                                        </p:cTn>
                                        <p:tgtEl>
                                          <p:spTgt spid="22"/>
                                        </p:tgtEl>
                                        <p:attrNameLst>
                                          <p:attrName>ppt_x</p:attrName>
                                        </p:attrNameLst>
                                      </p:cBhvr>
                                    </p:anim>
                                    <p:set>
                                      <p:cBhvr>
                                        <p:cTn id="51" dur="770" fill="hold"/>
                                        <p:tgtEl>
                                          <p:spTgt spid="22"/>
                                        </p:tgtEl>
                                        <p:attrNameLst>
                                          <p:attrName>ppt_y</p:attrName>
                                        </p:attrNameLst>
                                      </p:cBhvr>
                                      <p:to>
                                        <p:strVal val="(#ppt_y+0.4)"/>
                                      </p:to>
                                    </p:set>
                                    <p:anim from="(#ppt_y+0.4)" to="(#ppt_y)" calcmode="lin" valueType="num">
                                      <p:cBhvr>
                                        <p:cTn id="52" dur="1230" accel="100000" fill="hold">
                                          <p:stCondLst>
                                            <p:cond delay="770"/>
                                          </p:stCondLst>
                                        </p:cTn>
                                        <p:tgtEl>
                                          <p:spTgt spid="22"/>
                                        </p:tgtEl>
                                        <p:attrNameLst>
                                          <p:attrName>ppt_y</p:attrName>
                                        </p:attrNameLst>
                                      </p:cBhvr>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0-#ppt_w/2"/>
                                          </p:val>
                                        </p:tav>
                                        <p:tav tm="100000">
                                          <p:val>
                                            <p:strVal val="#ppt_x"/>
                                          </p:val>
                                        </p:tav>
                                      </p:tavLst>
                                    </p:anim>
                                    <p:anim calcmode="lin" valueType="num">
                                      <p:cBhvr additive="base">
                                        <p:cTn id="58" dur="500" fill="hold"/>
                                        <p:tgtEl>
                                          <p:spTgt spid="10"/>
                                        </p:tgtEl>
                                        <p:attrNameLst>
                                          <p:attrName>ppt_y</p:attrName>
                                        </p:attrNameLst>
                                      </p:cBhvr>
                                      <p:tavLst>
                                        <p:tav tm="0">
                                          <p:val>
                                            <p:strVal val="#ppt_y"/>
                                          </p:val>
                                        </p:tav>
                                        <p:tav tm="100000">
                                          <p:val>
                                            <p:strVal val="#ppt_y"/>
                                          </p:val>
                                        </p:tav>
                                      </p:tavLst>
                                    </p:anim>
                                  </p:childTnLst>
                                </p:cTn>
                              </p:par>
                            </p:childTnLst>
                          </p:cTn>
                        </p:par>
                        <p:par>
                          <p:cTn id="59" fill="hold">
                            <p:stCondLst>
                              <p:cond delay="500"/>
                            </p:stCondLst>
                            <p:childTnLst>
                              <p:par>
                                <p:cTn id="60" presetID="8" presetClass="emph" presetSubtype="0" fill="hold" nodeType="afterEffect">
                                  <p:stCondLst>
                                    <p:cond delay="0"/>
                                  </p:stCondLst>
                                  <p:childTnLst>
                                    <p:animRot by="21600000">
                                      <p:cBhvr>
                                        <p:cTn id="61" dur="5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ChangeArrowheads="1"/>
          </p:cNvSpPr>
          <p:nvPr/>
        </p:nvSpPr>
        <p:spPr bwMode="auto">
          <a:xfrm>
            <a:off x="467544" y="392699"/>
            <a:ext cx="7200800" cy="5262979"/>
          </a:xfrm>
          <a:prstGeom prst="rect">
            <a:avLst/>
          </a:prstGeom>
          <a:noFill/>
          <a:ln w="9525">
            <a:noFill/>
            <a:miter lim="800000"/>
            <a:headEnd/>
            <a:tailEnd/>
          </a:ln>
        </p:spPr>
        <p:txBody>
          <a:bodyPr wrap="square" anchor="ctr">
            <a:spAutoFit/>
          </a:bodyPr>
          <a:lstStyle/>
          <a:p>
            <a:pPr marL="180975" indent="-180975">
              <a:spcBef>
                <a:spcPts val="1200"/>
              </a:spcBef>
              <a:tabLst>
                <a:tab pos="265113" algn="l"/>
                <a:tab pos="3317875" algn="l"/>
              </a:tabLst>
            </a:pPr>
            <a:r>
              <a:rPr lang="en-GB" sz="3600" b="1" i="1" dirty="0" smtClean="0">
                <a:solidFill>
                  <a:srgbClr val="B80000"/>
                </a:solidFill>
                <a:latin typeface="Calibri" pitchFamily="34" charset="0"/>
                <a:cs typeface="Times New Roman" pitchFamily="18" charset="0"/>
              </a:rPr>
              <a:t>Tree </a:t>
            </a:r>
            <a:r>
              <a:rPr lang="en-GB" sz="3600" b="1" dirty="0" smtClean="0">
                <a:latin typeface="Calibri" pitchFamily="34" charset="0"/>
                <a:cs typeface="Times New Roman" pitchFamily="18" charset="0"/>
              </a:rPr>
              <a:t>model:</a:t>
            </a:r>
            <a:endParaRPr lang="en-GB" sz="3600" b="1" dirty="0">
              <a:latin typeface="Calibri" pitchFamily="34" charset="0"/>
              <a:cs typeface="Times New Roman" pitchFamily="18" charset="0"/>
            </a:endParaRPr>
          </a:p>
          <a:p>
            <a:pPr marL="180975" indent="-180975">
              <a:spcBef>
                <a:spcPts val="1200"/>
              </a:spcBef>
              <a:buFontTx/>
              <a:buChar char="•"/>
              <a:tabLst>
                <a:tab pos="265113" algn="l"/>
                <a:tab pos="3052763" algn="l"/>
              </a:tabLst>
            </a:pPr>
            <a:r>
              <a:rPr lang="en-GB" sz="2200" b="1" i="1" dirty="0" smtClean="0">
                <a:solidFill>
                  <a:srgbClr val="008000"/>
                </a:solidFill>
                <a:latin typeface="Calibri" pitchFamily="34" charset="0"/>
                <a:cs typeface="Times New Roman" pitchFamily="18" charset="0"/>
              </a:rPr>
              <a:t>Roots: </a:t>
            </a:r>
            <a:r>
              <a:rPr lang="en-GB" sz="2200" dirty="0">
                <a:latin typeface="Calibri" pitchFamily="34" charset="0"/>
                <a:cs typeface="Times New Roman" pitchFamily="18" charset="0"/>
              </a:rPr>
              <a:t>	</a:t>
            </a:r>
            <a:r>
              <a:rPr lang="en-GB" sz="2200" dirty="0" smtClean="0">
                <a:latin typeface="Calibri" pitchFamily="34" charset="0"/>
                <a:cs typeface="Times New Roman" pitchFamily="18" charset="0"/>
              </a:rPr>
              <a:t>Vision, mission, educational goals</a:t>
            </a:r>
            <a:endParaRPr lang="nl-NL" sz="2200" dirty="0"/>
          </a:p>
          <a:p>
            <a:pPr marL="180975" indent="-180975" eaLnBrk="0" hangingPunct="0">
              <a:spcBef>
                <a:spcPts val="1200"/>
              </a:spcBef>
              <a:buFontTx/>
              <a:buChar char="•"/>
              <a:tabLst>
                <a:tab pos="265113" algn="l"/>
                <a:tab pos="3052763" algn="l"/>
              </a:tabLst>
            </a:pPr>
            <a:r>
              <a:rPr lang="en-GB" sz="2200" b="1" i="1" dirty="0" smtClean="0">
                <a:solidFill>
                  <a:srgbClr val="008000"/>
                </a:solidFill>
                <a:latin typeface="Calibri" pitchFamily="34" charset="0"/>
                <a:cs typeface="Times New Roman" pitchFamily="18" charset="0"/>
              </a:rPr>
              <a:t>Trunk:</a:t>
            </a:r>
            <a:r>
              <a:rPr lang="en-GB" sz="2200" dirty="0" smtClean="0">
                <a:latin typeface="Calibri" pitchFamily="34" charset="0"/>
                <a:cs typeface="Times New Roman" pitchFamily="18" charset="0"/>
              </a:rPr>
              <a:t>	Basic module / introduction to SD</a:t>
            </a:r>
            <a:endParaRPr lang="nl-NL" sz="2200" dirty="0" smtClean="0"/>
          </a:p>
          <a:p>
            <a:pPr marL="180975" indent="-180975" eaLnBrk="0" hangingPunct="0">
              <a:spcBef>
                <a:spcPts val="1200"/>
              </a:spcBef>
              <a:buFontTx/>
              <a:buChar char="•"/>
              <a:tabLst>
                <a:tab pos="265113" algn="l"/>
                <a:tab pos="3052763" algn="l"/>
              </a:tabLst>
            </a:pPr>
            <a:r>
              <a:rPr lang="en-GB" sz="2200" b="1" i="1" dirty="0" smtClean="0">
                <a:solidFill>
                  <a:srgbClr val="008000"/>
                </a:solidFill>
                <a:latin typeface="Calibri" pitchFamily="34" charset="0"/>
                <a:cs typeface="Times New Roman" pitchFamily="18" charset="0"/>
              </a:rPr>
              <a:t>Biochemistry:</a:t>
            </a:r>
            <a:r>
              <a:rPr lang="en-GB" sz="2200" dirty="0">
                <a:latin typeface="Calibri" pitchFamily="34" charset="0"/>
                <a:cs typeface="Times New Roman" pitchFamily="18" charset="0"/>
              </a:rPr>
              <a:t>	</a:t>
            </a:r>
            <a:r>
              <a:rPr lang="en-GB" sz="2200" dirty="0" smtClean="0">
                <a:latin typeface="Calibri" pitchFamily="34" charset="0"/>
                <a:cs typeface="Times New Roman" pitchFamily="18" charset="0"/>
              </a:rPr>
              <a:t>Educational methodologies</a:t>
            </a:r>
            <a:endParaRPr lang="nl-NL" sz="2200" dirty="0"/>
          </a:p>
          <a:p>
            <a:pPr marL="180975" indent="-180975" eaLnBrk="0" hangingPunct="0">
              <a:spcBef>
                <a:spcPts val="1200"/>
              </a:spcBef>
              <a:buFontTx/>
              <a:buChar char="•"/>
              <a:tabLst>
                <a:tab pos="265113" algn="l"/>
                <a:tab pos="3052763" algn="l"/>
              </a:tabLst>
            </a:pPr>
            <a:r>
              <a:rPr lang="en-GB" sz="2200" b="1" i="1" dirty="0" smtClean="0">
                <a:solidFill>
                  <a:srgbClr val="008000"/>
                </a:solidFill>
                <a:latin typeface="Calibri" pitchFamily="34" charset="0"/>
                <a:cs typeface="Times New Roman" pitchFamily="18" charset="0"/>
              </a:rPr>
              <a:t>Branches:</a:t>
            </a:r>
            <a:r>
              <a:rPr lang="en-GB" sz="2200" dirty="0">
                <a:latin typeface="Calibri" pitchFamily="34" charset="0"/>
                <a:cs typeface="Times New Roman" pitchFamily="18" charset="0"/>
              </a:rPr>
              <a:t>	</a:t>
            </a:r>
            <a:r>
              <a:rPr lang="en-GB" sz="2200" dirty="0" smtClean="0">
                <a:latin typeface="Calibri" pitchFamily="34" charset="0"/>
                <a:cs typeface="Times New Roman" pitchFamily="18" charset="0"/>
              </a:rPr>
              <a:t>Disciplinary focuses</a:t>
            </a:r>
          </a:p>
          <a:p>
            <a:pPr marL="180975" indent="-180975" eaLnBrk="0" hangingPunct="0">
              <a:spcBef>
                <a:spcPts val="1200"/>
              </a:spcBef>
              <a:buFontTx/>
              <a:buChar char="•"/>
              <a:tabLst>
                <a:tab pos="265113" algn="l"/>
                <a:tab pos="3052763" algn="l"/>
              </a:tabLst>
            </a:pPr>
            <a:r>
              <a:rPr lang="en-GB" sz="2200" b="1" i="1" dirty="0" smtClean="0">
                <a:solidFill>
                  <a:srgbClr val="008000"/>
                </a:solidFill>
                <a:latin typeface="Calibri" pitchFamily="34" charset="0"/>
                <a:cs typeface="Times New Roman" pitchFamily="18" charset="0"/>
              </a:rPr>
              <a:t>Internal structure:</a:t>
            </a:r>
            <a:r>
              <a:rPr lang="en-GB" sz="2200" dirty="0" smtClean="0">
                <a:latin typeface="Calibri" pitchFamily="34" charset="0"/>
                <a:cs typeface="Times New Roman" pitchFamily="18" charset="0"/>
              </a:rPr>
              <a:t>	</a:t>
            </a:r>
            <a:r>
              <a:rPr lang="en-GB" sz="2200" i="1" dirty="0" smtClean="0">
                <a:solidFill>
                  <a:srgbClr val="C00000"/>
                </a:solidFill>
                <a:latin typeface="Calibri" pitchFamily="34" charset="0"/>
                <a:cs typeface="Times New Roman" pitchFamily="18" charset="0"/>
              </a:rPr>
              <a:t>Multi</a:t>
            </a:r>
            <a:r>
              <a:rPr lang="en-GB" sz="2200" dirty="0" smtClean="0">
                <a:latin typeface="Calibri" pitchFamily="34" charset="0"/>
                <a:cs typeface="Times New Roman" pitchFamily="18" charset="0"/>
              </a:rPr>
              <a:t>disciplinary integration</a:t>
            </a:r>
            <a:endParaRPr lang="nl-NL" sz="2200" dirty="0"/>
          </a:p>
          <a:p>
            <a:pPr marL="180975" indent="-180975" eaLnBrk="0" hangingPunct="0">
              <a:spcBef>
                <a:spcPts val="1200"/>
              </a:spcBef>
              <a:buFontTx/>
              <a:buChar char="•"/>
              <a:tabLst>
                <a:tab pos="265113" algn="l"/>
                <a:tab pos="3052763" algn="l"/>
              </a:tabLst>
            </a:pPr>
            <a:r>
              <a:rPr lang="en-GB" sz="2200" b="1" i="1" dirty="0" smtClean="0">
                <a:solidFill>
                  <a:srgbClr val="008000"/>
                </a:solidFill>
                <a:latin typeface="Calibri" pitchFamily="34" charset="0"/>
                <a:cs typeface="Times New Roman" pitchFamily="18" charset="0"/>
              </a:rPr>
              <a:t>Forest, ecosystem</a:t>
            </a:r>
            <a:r>
              <a:rPr lang="en-GB" sz="2200" b="1" i="1" dirty="0">
                <a:solidFill>
                  <a:srgbClr val="008000"/>
                </a:solidFill>
                <a:latin typeface="Calibri" pitchFamily="34" charset="0"/>
                <a:cs typeface="Times New Roman" pitchFamily="18" charset="0"/>
              </a:rPr>
              <a:t>:</a:t>
            </a:r>
            <a:r>
              <a:rPr lang="en-GB" sz="2200" dirty="0">
                <a:latin typeface="Calibri" pitchFamily="34" charset="0"/>
                <a:cs typeface="Times New Roman" pitchFamily="18" charset="0"/>
              </a:rPr>
              <a:t>	</a:t>
            </a:r>
            <a:r>
              <a:rPr lang="en-GB" sz="2200" i="1" dirty="0" smtClean="0">
                <a:solidFill>
                  <a:srgbClr val="B80000"/>
                </a:solidFill>
                <a:latin typeface="Calibri" pitchFamily="34" charset="0"/>
                <a:cs typeface="Times New Roman" pitchFamily="18" charset="0"/>
              </a:rPr>
              <a:t>Inter</a:t>
            </a:r>
            <a:r>
              <a:rPr lang="en-GB" sz="2200" dirty="0" smtClean="0">
                <a:latin typeface="Calibri" pitchFamily="34" charset="0"/>
                <a:cs typeface="Times New Roman" pitchFamily="18" charset="0"/>
              </a:rPr>
              <a:t>disciplinary integration</a:t>
            </a:r>
            <a:endParaRPr lang="nl-NL" sz="2200" dirty="0"/>
          </a:p>
          <a:p>
            <a:pPr marL="180975" indent="-180975" eaLnBrk="0" hangingPunct="0">
              <a:spcBef>
                <a:spcPts val="1200"/>
              </a:spcBef>
              <a:buFontTx/>
              <a:buChar char="•"/>
              <a:tabLst>
                <a:tab pos="265113" algn="l"/>
                <a:tab pos="3052763" algn="l"/>
              </a:tabLst>
            </a:pPr>
            <a:r>
              <a:rPr lang="en-GB" sz="2200" b="1" i="1" dirty="0" smtClean="0">
                <a:solidFill>
                  <a:srgbClr val="008000"/>
                </a:solidFill>
                <a:latin typeface="Calibri" pitchFamily="34" charset="0"/>
                <a:cs typeface="Times New Roman" pitchFamily="18" charset="0"/>
              </a:rPr>
              <a:t>Growth process:</a:t>
            </a:r>
            <a:r>
              <a:rPr lang="en-GB" sz="2200" dirty="0" smtClean="0">
                <a:latin typeface="Calibri" pitchFamily="34" charset="0"/>
                <a:cs typeface="Times New Roman" pitchFamily="18" charset="0"/>
              </a:rPr>
              <a:t>	Development &amp; maintenance of</a:t>
            </a:r>
            <a:br>
              <a:rPr lang="en-GB" sz="2200" dirty="0" smtClean="0">
                <a:latin typeface="Calibri" pitchFamily="34" charset="0"/>
                <a:cs typeface="Times New Roman" pitchFamily="18" charset="0"/>
              </a:rPr>
            </a:br>
            <a:r>
              <a:rPr lang="en-GB" sz="2200" dirty="0" smtClean="0">
                <a:latin typeface="Calibri" pitchFamily="34" charset="0"/>
                <a:cs typeface="Times New Roman" pitchFamily="18" charset="0"/>
              </a:rPr>
              <a:t> 		study programme</a:t>
            </a:r>
            <a:endParaRPr lang="en-GB" sz="2200" dirty="0" smtClean="0"/>
          </a:p>
          <a:p>
            <a:pPr marL="180975" indent="-180975" eaLnBrk="0" hangingPunct="0">
              <a:spcBef>
                <a:spcPts val="1200"/>
              </a:spcBef>
              <a:buFontTx/>
              <a:buChar char="•"/>
              <a:tabLst>
                <a:tab pos="265113" algn="l"/>
                <a:tab pos="3052763" algn="l"/>
              </a:tabLst>
            </a:pPr>
            <a:r>
              <a:rPr lang="en-GB" sz="2200" b="1" i="1" dirty="0" smtClean="0">
                <a:solidFill>
                  <a:srgbClr val="008000"/>
                </a:solidFill>
                <a:latin typeface="Calibri" pitchFamily="34" charset="0"/>
                <a:cs typeface="Times New Roman" pitchFamily="18" charset="0"/>
              </a:rPr>
              <a:t>Fruits:</a:t>
            </a:r>
            <a:r>
              <a:rPr lang="en-GB" sz="2200" dirty="0">
                <a:latin typeface="Calibri" pitchFamily="34" charset="0"/>
                <a:cs typeface="Times New Roman" pitchFamily="18" charset="0"/>
              </a:rPr>
              <a:t>	Output: effect </a:t>
            </a:r>
            <a:r>
              <a:rPr lang="en-GB" sz="2200" dirty="0" smtClean="0">
                <a:latin typeface="Calibri" pitchFamily="34" charset="0"/>
                <a:cs typeface="Times New Roman" pitchFamily="18" charset="0"/>
              </a:rPr>
              <a:t>on professions &amp;</a:t>
            </a:r>
            <a:br>
              <a:rPr lang="en-GB" sz="2200" dirty="0" smtClean="0">
                <a:latin typeface="Calibri" pitchFamily="34" charset="0"/>
                <a:cs typeface="Times New Roman" pitchFamily="18" charset="0"/>
              </a:rPr>
            </a:br>
            <a:r>
              <a:rPr lang="en-GB" sz="2200" dirty="0" smtClean="0">
                <a:latin typeface="Calibri" pitchFamily="34" charset="0"/>
                <a:cs typeface="Times New Roman" pitchFamily="18" charset="0"/>
              </a:rPr>
              <a:t> </a:t>
            </a:r>
            <a:r>
              <a:rPr lang="en-GB" sz="2200" dirty="0">
                <a:latin typeface="Calibri" pitchFamily="34" charset="0"/>
                <a:cs typeface="Times New Roman" pitchFamily="18" charset="0"/>
              </a:rPr>
              <a:t>		</a:t>
            </a:r>
            <a:r>
              <a:rPr lang="en-GB" sz="2200" dirty="0" smtClean="0">
                <a:latin typeface="Calibri" pitchFamily="34" charset="0"/>
                <a:cs typeface="Times New Roman" pitchFamily="18" charset="0"/>
              </a:rPr>
              <a:t>society</a:t>
            </a:r>
            <a:endParaRPr lang="nl-NL" sz="2200" dirty="0"/>
          </a:p>
        </p:txBody>
      </p:sp>
      <p:sp>
        <p:nvSpPr>
          <p:cNvPr id="3" name="TextBox 2"/>
          <p:cNvSpPr txBox="1"/>
          <p:nvPr/>
        </p:nvSpPr>
        <p:spPr>
          <a:xfrm>
            <a:off x="4532055" y="243800"/>
            <a:ext cx="4360425" cy="5124480"/>
          </a:xfrm>
          <a:prstGeom prst="rect">
            <a:avLst/>
          </a:prstGeom>
          <a:noFill/>
        </p:spPr>
        <p:txBody>
          <a:bodyPr wrap="none" rtlCol="0">
            <a:spAutoFit/>
          </a:bodyPr>
          <a:lstStyle/>
          <a:p>
            <a:pPr algn="r"/>
            <a:r>
              <a:rPr lang="en-US" sz="2200" i="1" dirty="0" smtClean="0">
                <a:latin typeface="Calibri" pitchFamily="34" charset="0"/>
              </a:rPr>
              <a:t>(Re)design of Study </a:t>
            </a:r>
            <a:r>
              <a:rPr lang="en-US" sz="2200" i="1" dirty="0" err="1" smtClean="0">
                <a:latin typeface="Calibri" pitchFamily="34" charset="0"/>
              </a:rPr>
              <a:t>Programme</a:t>
            </a:r>
            <a:r>
              <a:rPr lang="en-US" sz="2200" i="1" dirty="0" smtClean="0">
                <a:latin typeface="Calibri" pitchFamily="34" charset="0"/>
              </a:rPr>
              <a:t>  xxx:</a:t>
            </a:r>
          </a:p>
          <a:p>
            <a:pPr algn="r">
              <a:spcBef>
                <a:spcPts val="600"/>
              </a:spcBef>
            </a:pPr>
            <a:r>
              <a:rPr lang="en-US" sz="2200" b="1" i="1" dirty="0" smtClean="0">
                <a:solidFill>
                  <a:srgbClr val="006600"/>
                </a:solidFill>
                <a:latin typeface="Calibri" pitchFamily="34" charset="0"/>
              </a:rPr>
              <a:t>Priority</a:t>
            </a:r>
            <a:endParaRPr lang="en-US" sz="2200" b="1" i="1" dirty="0" smtClean="0">
              <a:solidFill>
                <a:srgbClr val="006600"/>
              </a:solidFill>
              <a:latin typeface="Calibri" pitchFamily="34" charset="0"/>
            </a:endParaRPr>
          </a:p>
          <a:p>
            <a:pPr algn="r">
              <a:spcBef>
                <a:spcPts val="1200"/>
              </a:spcBef>
            </a:pPr>
            <a:r>
              <a:rPr lang="en-US" sz="2200" b="1" dirty="0" smtClean="0">
                <a:solidFill>
                  <a:srgbClr val="006600"/>
                </a:solidFill>
                <a:latin typeface="Calibri" pitchFamily="34" charset="0"/>
              </a:rPr>
              <a:t>++     </a:t>
            </a:r>
          </a:p>
          <a:p>
            <a:pPr algn="r">
              <a:spcBef>
                <a:spcPts val="1200"/>
              </a:spcBef>
            </a:pPr>
            <a:r>
              <a:rPr lang="en-US" sz="2200" b="1" dirty="0" smtClean="0">
                <a:solidFill>
                  <a:srgbClr val="006600"/>
                </a:solidFill>
                <a:latin typeface="Calibri" pitchFamily="34" charset="0"/>
              </a:rPr>
              <a:t>++     </a:t>
            </a:r>
          </a:p>
          <a:p>
            <a:pPr algn="r">
              <a:spcBef>
                <a:spcPts val="1200"/>
              </a:spcBef>
            </a:pPr>
            <a:r>
              <a:rPr lang="en-US" sz="2200" b="1" dirty="0" smtClean="0">
                <a:solidFill>
                  <a:srgbClr val="006600"/>
                </a:solidFill>
                <a:latin typeface="Calibri" pitchFamily="34" charset="0"/>
              </a:rPr>
              <a:t>–      </a:t>
            </a:r>
          </a:p>
          <a:p>
            <a:pPr algn="r">
              <a:spcBef>
                <a:spcPts val="1200"/>
              </a:spcBef>
            </a:pPr>
            <a:r>
              <a:rPr lang="en-US" sz="2200" b="1" dirty="0" smtClean="0">
                <a:solidFill>
                  <a:srgbClr val="006600"/>
                </a:solidFill>
                <a:latin typeface="Calibri" pitchFamily="34" charset="0"/>
              </a:rPr>
              <a:t>+      </a:t>
            </a:r>
          </a:p>
          <a:p>
            <a:pPr algn="r">
              <a:spcBef>
                <a:spcPts val="1200"/>
              </a:spcBef>
            </a:pPr>
            <a:r>
              <a:rPr lang="en-US" sz="2200" b="1" dirty="0" smtClean="0">
                <a:solidFill>
                  <a:srgbClr val="006600"/>
                </a:solidFill>
                <a:latin typeface="Calibri" pitchFamily="34" charset="0"/>
              </a:rPr>
              <a:t>–      </a:t>
            </a:r>
          </a:p>
          <a:p>
            <a:pPr algn="r">
              <a:spcBef>
                <a:spcPts val="1200"/>
              </a:spcBef>
            </a:pPr>
            <a:r>
              <a:rPr lang="en-US" sz="2200" b="1" dirty="0" smtClean="0">
                <a:solidFill>
                  <a:srgbClr val="006600"/>
                </a:solidFill>
                <a:latin typeface="Calibri" pitchFamily="34" charset="0"/>
              </a:rPr>
              <a:t>+      </a:t>
            </a:r>
          </a:p>
          <a:p>
            <a:pPr algn="r">
              <a:spcBef>
                <a:spcPts val="1200"/>
              </a:spcBef>
            </a:pPr>
            <a:r>
              <a:rPr lang="en-US" sz="2200" b="1" dirty="0" smtClean="0">
                <a:solidFill>
                  <a:srgbClr val="006600"/>
                </a:solidFill>
                <a:latin typeface="Calibri" pitchFamily="34" charset="0"/>
              </a:rPr>
              <a:t>++     </a:t>
            </a:r>
            <a:r>
              <a:rPr lang="nl-NL" sz="2200" b="1" dirty="0" smtClean="0">
                <a:solidFill>
                  <a:srgbClr val="006600"/>
                </a:solidFill>
                <a:latin typeface="Calibri" pitchFamily="34" charset="0"/>
              </a:rPr>
              <a:t/>
            </a:r>
            <a:br>
              <a:rPr lang="nl-NL" sz="2200" b="1" dirty="0" smtClean="0">
                <a:solidFill>
                  <a:srgbClr val="006600"/>
                </a:solidFill>
                <a:latin typeface="Calibri" pitchFamily="34" charset="0"/>
              </a:rPr>
            </a:br>
            <a:endParaRPr lang="nl-NL" sz="2200" b="1" dirty="0" smtClean="0">
              <a:solidFill>
                <a:srgbClr val="006600"/>
              </a:solidFill>
              <a:latin typeface="Calibri" pitchFamily="34" charset="0"/>
            </a:endParaRPr>
          </a:p>
          <a:p>
            <a:pPr algn="r">
              <a:spcBef>
                <a:spcPts val="1200"/>
              </a:spcBef>
            </a:pPr>
            <a:r>
              <a:rPr lang="en-US" sz="2200" b="1" dirty="0" smtClean="0">
                <a:solidFill>
                  <a:srgbClr val="006600"/>
                </a:solidFill>
                <a:latin typeface="Calibri" pitchFamily="34" charset="0"/>
              </a:rPr>
              <a:t>+      </a:t>
            </a:r>
          </a:p>
        </p:txBody>
      </p:sp>
      <p:grpSp>
        <p:nvGrpSpPr>
          <p:cNvPr id="2" name="Group 15"/>
          <p:cNvGrpSpPr/>
          <p:nvPr/>
        </p:nvGrpSpPr>
        <p:grpSpPr>
          <a:xfrm>
            <a:off x="7663408" y="1090836"/>
            <a:ext cx="1297151" cy="4392488"/>
            <a:chOff x="7663408" y="1090836"/>
            <a:chExt cx="1297151" cy="4392488"/>
          </a:xfrm>
        </p:grpSpPr>
        <p:sp>
          <p:nvSpPr>
            <p:cNvPr id="12" name="TextBox 11"/>
            <p:cNvSpPr txBox="1"/>
            <p:nvPr/>
          </p:nvSpPr>
          <p:spPr>
            <a:xfrm>
              <a:off x="7877409" y="1090836"/>
              <a:ext cx="869149" cy="461665"/>
            </a:xfrm>
            <a:prstGeom prst="rect">
              <a:avLst/>
            </a:prstGeom>
            <a:noFill/>
          </p:spPr>
          <p:txBody>
            <a:bodyPr wrap="none" rtlCol="0">
              <a:spAutoFit/>
            </a:bodyPr>
            <a:lstStyle/>
            <a:p>
              <a:pPr algn="ctr"/>
              <a:r>
                <a:rPr lang="en-US" sz="2400" i="1" dirty="0" smtClean="0">
                  <a:solidFill>
                    <a:srgbClr val="006600"/>
                  </a:solidFill>
                </a:rPr>
                <a:t>Input</a:t>
              </a:r>
              <a:endParaRPr lang="nl-NL" sz="2400" i="1" dirty="0">
                <a:solidFill>
                  <a:srgbClr val="006600"/>
                </a:solidFill>
              </a:endParaRPr>
            </a:p>
          </p:txBody>
        </p:sp>
        <p:sp>
          <p:nvSpPr>
            <p:cNvPr id="13" name="TextBox 12"/>
            <p:cNvSpPr txBox="1"/>
            <p:nvPr/>
          </p:nvSpPr>
          <p:spPr>
            <a:xfrm>
              <a:off x="7663408" y="2920752"/>
              <a:ext cx="1297151" cy="461665"/>
            </a:xfrm>
            <a:prstGeom prst="rect">
              <a:avLst/>
            </a:prstGeom>
            <a:noFill/>
          </p:spPr>
          <p:txBody>
            <a:bodyPr wrap="none" rtlCol="0">
              <a:spAutoFit/>
            </a:bodyPr>
            <a:lstStyle/>
            <a:p>
              <a:pPr algn="ctr"/>
              <a:r>
                <a:rPr lang="en-US" sz="2400" i="1" dirty="0" smtClean="0">
                  <a:solidFill>
                    <a:srgbClr val="006600"/>
                  </a:solidFill>
                </a:rPr>
                <a:t>Process</a:t>
              </a:r>
              <a:endParaRPr lang="nl-NL" sz="2400" i="1" dirty="0">
                <a:solidFill>
                  <a:srgbClr val="006600"/>
                </a:solidFill>
              </a:endParaRPr>
            </a:p>
          </p:txBody>
        </p:sp>
        <p:sp>
          <p:nvSpPr>
            <p:cNvPr id="14" name="TextBox 13"/>
            <p:cNvSpPr txBox="1"/>
            <p:nvPr/>
          </p:nvSpPr>
          <p:spPr>
            <a:xfrm>
              <a:off x="7757985" y="5021659"/>
              <a:ext cx="1107997" cy="461665"/>
            </a:xfrm>
            <a:prstGeom prst="rect">
              <a:avLst/>
            </a:prstGeom>
            <a:noFill/>
          </p:spPr>
          <p:txBody>
            <a:bodyPr wrap="none" rtlCol="0">
              <a:spAutoFit/>
            </a:bodyPr>
            <a:lstStyle/>
            <a:p>
              <a:pPr algn="ctr"/>
              <a:r>
                <a:rPr lang="en-US" sz="2400" i="1" dirty="0" smtClean="0">
                  <a:solidFill>
                    <a:srgbClr val="006600"/>
                  </a:solidFill>
                </a:rPr>
                <a:t>Output</a:t>
              </a:r>
              <a:endParaRPr lang="nl-NL" sz="2400" i="1" dirty="0">
                <a:solidFill>
                  <a:srgbClr val="006600"/>
                </a:solidFill>
              </a:endParaRPr>
            </a:p>
          </p:txBody>
        </p:sp>
      </p:grpSp>
      <p:grpSp>
        <p:nvGrpSpPr>
          <p:cNvPr id="4" name="Group 19"/>
          <p:cNvGrpSpPr/>
          <p:nvPr/>
        </p:nvGrpSpPr>
        <p:grpSpPr>
          <a:xfrm>
            <a:off x="539552" y="1052736"/>
            <a:ext cx="8424936" cy="4608512"/>
            <a:chOff x="539552" y="1052736"/>
            <a:chExt cx="8424936" cy="4608512"/>
          </a:xfrm>
        </p:grpSpPr>
        <p:grpSp>
          <p:nvGrpSpPr>
            <p:cNvPr id="5" name="Group 3"/>
            <p:cNvGrpSpPr/>
            <p:nvPr/>
          </p:nvGrpSpPr>
          <p:grpSpPr>
            <a:xfrm>
              <a:off x="539552" y="1052736"/>
              <a:ext cx="8424936" cy="4608512"/>
              <a:chOff x="539552" y="1052736"/>
              <a:chExt cx="8424936" cy="4608512"/>
            </a:xfrm>
          </p:grpSpPr>
          <p:cxnSp>
            <p:nvCxnSpPr>
              <p:cNvPr id="8" name="Straight Connector 7"/>
              <p:cNvCxnSpPr/>
              <p:nvPr/>
            </p:nvCxnSpPr>
            <p:spPr>
              <a:xfrm>
                <a:off x="539552" y="1052736"/>
                <a:ext cx="8424936"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9552" y="1628800"/>
                <a:ext cx="8424936"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9552" y="4869160"/>
                <a:ext cx="8424936"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39552" y="5661248"/>
                <a:ext cx="8424936"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p:cNvCxnSpPr/>
            <p:nvPr/>
          </p:nvCxnSpPr>
          <p:spPr>
            <a:xfrm rot="5400000" flipH="1" flipV="1">
              <a:off x="5364088" y="3356992"/>
              <a:ext cx="4608512"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6660232" y="3356992"/>
              <a:ext cx="4608512"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1000"/>
                                        <p:tgtEl>
                                          <p:spTgt spid="3"/>
                                        </p:tgtEl>
                                      </p:cBhvr>
                                    </p:animEffect>
                                  </p:childTnLst>
                                </p:cTn>
                              </p:par>
                              <p:par>
                                <p:cTn id="18" presetID="10" presetClass="exit" presetSubtype="0" fill="hold" nodeType="with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899592" y="981075"/>
            <a:ext cx="7056437" cy="5201424"/>
          </a:xfrm>
          <a:prstGeom prst="rect">
            <a:avLst/>
          </a:prstGeom>
          <a:noFill/>
          <a:ln w="9525">
            <a:noFill/>
            <a:miter lim="800000"/>
            <a:headEnd/>
            <a:tailEnd/>
          </a:ln>
          <a:effectLst/>
        </p:spPr>
        <p:txBody>
          <a:bodyPr>
            <a:spAutoFit/>
          </a:bodyPr>
          <a:lstStyle/>
          <a:p>
            <a:pPr marL="358775" indent="-358775">
              <a:spcBef>
                <a:spcPts val="1200"/>
              </a:spcBef>
              <a:buFontTx/>
              <a:buChar char="•"/>
            </a:pPr>
            <a:r>
              <a:rPr lang="en-US" sz="2800" dirty="0" smtClean="0">
                <a:latin typeface="Calibri" pitchFamily="34" charset="0"/>
              </a:rPr>
              <a:t>‘Classic’ education, lectures, </a:t>
            </a:r>
            <a:r>
              <a:rPr lang="en-US" sz="2800" dirty="0">
                <a:latin typeface="Calibri" pitchFamily="34" charset="0"/>
              </a:rPr>
              <a:t>etc. </a:t>
            </a:r>
          </a:p>
          <a:p>
            <a:pPr marL="358775" indent="-358775">
              <a:spcBef>
                <a:spcPts val="1200"/>
              </a:spcBef>
              <a:buFontTx/>
              <a:buChar char="•"/>
            </a:pPr>
            <a:r>
              <a:rPr lang="en-US" sz="2800" dirty="0" smtClean="0">
                <a:latin typeface="Calibri" pitchFamily="34" charset="0"/>
              </a:rPr>
              <a:t>Problem based learning</a:t>
            </a:r>
            <a:endParaRPr lang="en-US" sz="2800" dirty="0">
              <a:latin typeface="Calibri" pitchFamily="34" charset="0"/>
            </a:endParaRPr>
          </a:p>
          <a:p>
            <a:pPr marL="358775" indent="-358775">
              <a:spcBef>
                <a:spcPts val="1200"/>
              </a:spcBef>
              <a:buFontTx/>
              <a:buChar char="•"/>
            </a:pPr>
            <a:r>
              <a:rPr lang="en-US" sz="2800" dirty="0" smtClean="0">
                <a:latin typeface="Calibri" pitchFamily="34" charset="0"/>
              </a:rPr>
              <a:t>Project education</a:t>
            </a:r>
            <a:endParaRPr lang="en-US" sz="2800" dirty="0">
              <a:latin typeface="Calibri" pitchFamily="34" charset="0"/>
            </a:endParaRPr>
          </a:p>
          <a:p>
            <a:pPr marL="358775" indent="-358775">
              <a:spcBef>
                <a:spcPts val="1200"/>
              </a:spcBef>
              <a:buFontTx/>
              <a:buChar char="•"/>
            </a:pPr>
            <a:r>
              <a:rPr lang="en-US" sz="2800" dirty="0" smtClean="0">
                <a:latin typeface="Calibri" pitchFamily="34" charset="0"/>
              </a:rPr>
              <a:t>Discussions</a:t>
            </a:r>
            <a:endParaRPr lang="en-US" sz="2800" dirty="0">
              <a:latin typeface="Calibri" pitchFamily="34" charset="0"/>
            </a:endParaRPr>
          </a:p>
          <a:p>
            <a:pPr marL="358775" indent="-358775">
              <a:spcBef>
                <a:spcPts val="1200"/>
              </a:spcBef>
              <a:buFontTx/>
              <a:buChar char="•"/>
            </a:pPr>
            <a:r>
              <a:rPr lang="en-US" sz="2800" dirty="0" smtClean="0">
                <a:latin typeface="Calibri" pitchFamily="34" charset="0"/>
              </a:rPr>
              <a:t>Research (by students)</a:t>
            </a:r>
          </a:p>
          <a:p>
            <a:pPr marL="358775" indent="-358775">
              <a:spcBef>
                <a:spcPts val="1200"/>
              </a:spcBef>
              <a:buFontTx/>
              <a:buChar char="•"/>
            </a:pPr>
            <a:r>
              <a:rPr lang="en-US" sz="2800" dirty="0" smtClean="0">
                <a:latin typeface="Calibri" pitchFamily="34" charset="0"/>
              </a:rPr>
              <a:t>Enterprises (by students)</a:t>
            </a:r>
            <a:endParaRPr lang="en-US" sz="2800" dirty="0">
              <a:latin typeface="Calibri" pitchFamily="34" charset="0"/>
            </a:endParaRPr>
          </a:p>
          <a:p>
            <a:pPr marL="358775" indent="-358775">
              <a:spcBef>
                <a:spcPts val="1200"/>
              </a:spcBef>
              <a:buFontTx/>
              <a:buChar char="•"/>
            </a:pPr>
            <a:r>
              <a:rPr lang="en-US" sz="2800" dirty="0" smtClean="0">
                <a:latin typeface="Calibri" pitchFamily="34" charset="0"/>
              </a:rPr>
              <a:t>Serious games</a:t>
            </a:r>
            <a:endParaRPr lang="en-US" sz="2800" dirty="0">
              <a:latin typeface="Calibri" pitchFamily="34" charset="0"/>
            </a:endParaRPr>
          </a:p>
          <a:p>
            <a:pPr marL="358775" indent="-358775">
              <a:spcBef>
                <a:spcPts val="1200"/>
              </a:spcBef>
              <a:buFontTx/>
              <a:buChar char="•"/>
            </a:pPr>
            <a:r>
              <a:rPr lang="en-US" sz="2800" dirty="0" smtClean="0">
                <a:latin typeface="Calibri" pitchFamily="34" charset="0"/>
              </a:rPr>
              <a:t>Reflection</a:t>
            </a:r>
            <a:endParaRPr lang="en-US" sz="2800" dirty="0">
              <a:latin typeface="Calibri" pitchFamily="34" charset="0"/>
            </a:endParaRPr>
          </a:p>
          <a:p>
            <a:pPr marL="358775" indent="-358775">
              <a:spcBef>
                <a:spcPts val="1200"/>
              </a:spcBef>
              <a:buFontTx/>
              <a:buChar char="•"/>
            </a:pPr>
            <a:r>
              <a:rPr lang="en-US" sz="2800" dirty="0" smtClean="0">
                <a:latin typeface="Calibri" pitchFamily="34" charset="0"/>
              </a:rPr>
              <a:t>Internships</a:t>
            </a:r>
            <a:endParaRPr lang="nl-NL" sz="2800" dirty="0">
              <a:latin typeface="Calibri" pitchFamily="34" charset="0"/>
            </a:endParaRPr>
          </a:p>
        </p:txBody>
      </p:sp>
      <p:sp>
        <p:nvSpPr>
          <p:cNvPr id="207875" name="Text Box 3"/>
          <p:cNvSpPr txBox="1">
            <a:spLocks noChangeArrowheads="1"/>
          </p:cNvSpPr>
          <p:nvPr/>
        </p:nvSpPr>
        <p:spPr bwMode="auto">
          <a:xfrm>
            <a:off x="381000" y="152400"/>
            <a:ext cx="6711280" cy="584775"/>
          </a:xfrm>
          <a:prstGeom prst="rect">
            <a:avLst/>
          </a:prstGeom>
          <a:noFill/>
          <a:ln w="9525">
            <a:noFill/>
            <a:miter lim="800000"/>
            <a:headEnd/>
            <a:tailEnd/>
          </a:ln>
          <a:effectLst/>
        </p:spPr>
        <p:txBody>
          <a:bodyPr wrap="square">
            <a:spAutoFit/>
          </a:bodyPr>
          <a:lstStyle/>
          <a:p>
            <a:pPr eaLnBrk="0" hangingPunct="0">
              <a:spcBef>
                <a:spcPct val="50000"/>
              </a:spcBef>
            </a:pPr>
            <a:r>
              <a:rPr lang="nl-NL" sz="3200" b="1" dirty="0" err="1" smtClean="0">
                <a:solidFill>
                  <a:srgbClr val="004800"/>
                </a:solidFill>
                <a:latin typeface="Calibri" pitchFamily="34" charset="0"/>
              </a:rPr>
              <a:t>Educational</a:t>
            </a:r>
            <a:r>
              <a:rPr lang="nl-NL" sz="3200" b="1" dirty="0" smtClean="0">
                <a:solidFill>
                  <a:srgbClr val="004800"/>
                </a:solidFill>
                <a:latin typeface="Calibri" pitchFamily="34" charset="0"/>
              </a:rPr>
              <a:t> </a:t>
            </a:r>
            <a:r>
              <a:rPr lang="nl-NL" sz="3200" b="1" dirty="0" err="1" smtClean="0">
                <a:solidFill>
                  <a:srgbClr val="004800"/>
                </a:solidFill>
                <a:latin typeface="Calibri" pitchFamily="34" charset="0"/>
              </a:rPr>
              <a:t>methodologies</a:t>
            </a:r>
            <a:endParaRPr lang="nl-NL" sz="3200" b="1" dirty="0">
              <a:solidFill>
                <a:srgbClr val="004800"/>
              </a:solidFill>
              <a:latin typeface="Calibri" pitchFamily="34" charset="0"/>
            </a:endParaRPr>
          </a:p>
        </p:txBody>
      </p:sp>
      <p:grpSp>
        <p:nvGrpSpPr>
          <p:cNvPr id="4" name="Group 3"/>
          <p:cNvGrpSpPr/>
          <p:nvPr/>
        </p:nvGrpSpPr>
        <p:grpSpPr>
          <a:xfrm>
            <a:off x="6702043" y="188640"/>
            <a:ext cx="2118429" cy="2736304"/>
            <a:chOff x="3779912" y="3789040"/>
            <a:chExt cx="1728192" cy="2232248"/>
          </a:xfrm>
        </p:grpSpPr>
        <p:pic>
          <p:nvPicPr>
            <p:cNvPr id="5" name="Picture 49" descr="Boom"/>
            <p:cNvPicPr>
              <a:picLocks noChangeAspect="1" noChangeArrowheads="1"/>
            </p:cNvPicPr>
            <p:nvPr/>
          </p:nvPicPr>
          <p:blipFill>
            <a:blip r:embed="rId3" cstate="print">
              <a:clrChange>
                <a:clrFrom>
                  <a:srgbClr val="FFFFFF"/>
                </a:clrFrom>
                <a:clrTo>
                  <a:srgbClr val="FFFFFF">
                    <a:alpha val="0"/>
                  </a:srgbClr>
                </a:clrTo>
              </a:clrChange>
              <a:lum bright="28000" contrast="100000"/>
            </a:blip>
            <a:srcRect l="30672" t="47486" r="31729" b="-13440"/>
            <a:stretch>
              <a:fillRect/>
            </a:stretch>
          </p:blipFill>
          <p:spPr bwMode="auto">
            <a:xfrm>
              <a:off x="3779912" y="3789040"/>
              <a:ext cx="1728192" cy="2232248"/>
            </a:xfrm>
            <a:prstGeom prst="rect">
              <a:avLst/>
            </a:prstGeom>
            <a:noFill/>
            <a:ln w="9525">
              <a:noFill/>
              <a:miter lim="800000"/>
              <a:headEnd/>
              <a:tailEnd/>
            </a:ln>
          </p:spPr>
        </p:pic>
        <p:pic>
          <p:nvPicPr>
            <p:cNvPr id="6" name="Picture 5" descr="Tree roots.png"/>
            <p:cNvPicPr>
              <a:picLocks noChangeAspect="1"/>
            </p:cNvPicPr>
            <p:nvPr/>
          </p:nvPicPr>
          <p:blipFill>
            <a:blip r:embed="rId4" cstate="print"/>
            <a:srcRect l="23684" r="13158"/>
            <a:stretch>
              <a:fillRect/>
            </a:stretch>
          </p:blipFill>
          <p:spPr>
            <a:xfrm>
              <a:off x="3779912" y="5445224"/>
              <a:ext cx="1728192" cy="544866"/>
            </a:xfrm>
            <a:prstGeom prst="rect">
              <a:avLst/>
            </a:prstGeom>
          </p:spPr>
        </p:pic>
        <p:grpSp>
          <p:nvGrpSpPr>
            <p:cNvPr id="7" name="Group 119"/>
            <p:cNvGrpSpPr/>
            <p:nvPr/>
          </p:nvGrpSpPr>
          <p:grpSpPr>
            <a:xfrm>
              <a:off x="3910818" y="4157072"/>
              <a:ext cx="1477108" cy="1568479"/>
              <a:chOff x="3910818" y="4157072"/>
              <a:chExt cx="1477108" cy="1568479"/>
            </a:xfrm>
          </p:grpSpPr>
          <p:sp>
            <p:nvSpPr>
              <p:cNvPr id="8" name="Freeform 7"/>
              <p:cNvSpPr/>
              <p:nvPr/>
            </p:nvSpPr>
            <p:spPr>
              <a:xfrm>
                <a:off x="4650544" y="4192172"/>
                <a:ext cx="737382" cy="1533379"/>
              </a:xfrm>
              <a:custGeom>
                <a:avLst/>
                <a:gdLst>
                  <a:gd name="connsiteX0" fmla="*/ 737382 w 737382"/>
                  <a:gd name="connsiteY0" fmla="*/ 1533379 h 1533379"/>
                  <a:gd name="connsiteX1" fmla="*/ 470096 w 737382"/>
                  <a:gd name="connsiteY1" fmla="*/ 1491176 h 1533379"/>
                  <a:gd name="connsiteX2" fmla="*/ 273148 w 737382"/>
                  <a:gd name="connsiteY2" fmla="*/ 1456006 h 1533379"/>
                  <a:gd name="connsiteX3" fmla="*/ 41031 w 737382"/>
                  <a:gd name="connsiteY3" fmla="*/ 1322363 h 1533379"/>
                  <a:gd name="connsiteX4" fmla="*/ 26964 w 737382"/>
                  <a:gd name="connsiteY4" fmla="*/ 1019908 h 1533379"/>
                  <a:gd name="connsiteX5" fmla="*/ 62133 w 737382"/>
                  <a:gd name="connsiteY5" fmla="*/ 548640 h 1533379"/>
                  <a:gd name="connsiteX6" fmla="*/ 350521 w 737382"/>
                  <a:gd name="connsiteY6" fmla="*/ 211016 h 1533379"/>
                  <a:gd name="connsiteX7" fmla="*/ 463062 w 737382"/>
                  <a:gd name="connsiteY7" fmla="*/ 0 h 153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7382" h="1533379">
                    <a:moveTo>
                      <a:pt x="737382" y="1533379"/>
                    </a:moveTo>
                    <a:lnTo>
                      <a:pt x="470096" y="1491176"/>
                    </a:lnTo>
                    <a:cubicBezTo>
                      <a:pt x="392724" y="1478281"/>
                      <a:pt x="344659" y="1484141"/>
                      <a:pt x="273148" y="1456006"/>
                    </a:cubicBezTo>
                    <a:cubicBezTo>
                      <a:pt x="201637" y="1427871"/>
                      <a:pt x="82062" y="1395046"/>
                      <a:pt x="41031" y="1322363"/>
                    </a:cubicBezTo>
                    <a:cubicBezTo>
                      <a:pt x="0" y="1249680"/>
                      <a:pt x="23447" y="1148862"/>
                      <a:pt x="26964" y="1019908"/>
                    </a:cubicBezTo>
                    <a:cubicBezTo>
                      <a:pt x="30481" y="890954"/>
                      <a:pt x="8207" y="683455"/>
                      <a:pt x="62133" y="548640"/>
                    </a:cubicBezTo>
                    <a:cubicBezTo>
                      <a:pt x="116059" y="413825"/>
                      <a:pt x="283700" y="302456"/>
                      <a:pt x="350521" y="211016"/>
                    </a:cubicBezTo>
                    <a:cubicBezTo>
                      <a:pt x="417342" y="119576"/>
                      <a:pt x="440202" y="59788"/>
                      <a:pt x="463062" y="0"/>
                    </a:cubicBezTo>
                  </a:path>
                </a:pathLst>
              </a:custGeom>
              <a:ln w="38100">
                <a:solidFill>
                  <a:srgbClr val="00FF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 name="Freeform 8"/>
              <p:cNvSpPr/>
              <p:nvPr/>
            </p:nvSpPr>
            <p:spPr>
              <a:xfrm>
                <a:off x="4698609" y="4157072"/>
                <a:ext cx="126609" cy="640080"/>
              </a:xfrm>
              <a:custGeom>
                <a:avLst/>
                <a:gdLst>
                  <a:gd name="connsiteX0" fmla="*/ 0 w 126609"/>
                  <a:gd name="connsiteY0" fmla="*/ 640080 h 640080"/>
                  <a:gd name="connsiteX1" fmla="*/ 14068 w 126609"/>
                  <a:gd name="connsiteY1" fmla="*/ 583809 h 640080"/>
                  <a:gd name="connsiteX2" fmla="*/ 56271 w 126609"/>
                  <a:gd name="connsiteY2" fmla="*/ 520505 h 640080"/>
                  <a:gd name="connsiteX3" fmla="*/ 91440 w 126609"/>
                  <a:gd name="connsiteY3" fmla="*/ 372794 h 640080"/>
                  <a:gd name="connsiteX4" fmla="*/ 112542 w 126609"/>
                  <a:gd name="connsiteY4" fmla="*/ 175846 h 640080"/>
                  <a:gd name="connsiteX5" fmla="*/ 126609 w 126609"/>
                  <a:gd name="connsiteY5" fmla="*/ 0 h 640080"/>
                  <a:gd name="connsiteX0" fmla="*/ 0 w 126609"/>
                  <a:gd name="connsiteY0" fmla="*/ 640080 h 640080"/>
                  <a:gd name="connsiteX1" fmla="*/ 14068 w 126609"/>
                  <a:gd name="connsiteY1" fmla="*/ 583809 h 640080"/>
                  <a:gd name="connsiteX2" fmla="*/ 29921 w 126609"/>
                  <a:gd name="connsiteY2" fmla="*/ 546945 h 640080"/>
                  <a:gd name="connsiteX3" fmla="*/ 91440 w 126609"/>
                  <a:gd name="connsiteY3" fmla="*/ 372794 h 640080"/>
                  <a:gd name="connsiteX4" fmla="*/ 112542 w 126609"/>
                  <a:gd name="connsiteY4" fmla="*/ 175846 h 640080"/>
                  <a:gd name="connsiteX5" fmla="*/ 126609 w 126609"/>
                  <a:gd name="connsiteY5" fmla="*/ 0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09" h="640080">
                    <a:moveTo>
                      <a:pt x="0" y="640080"/>
                    </a:moveTo>
                    <a:cubicBezTo>
                      <a:pt x="2345" y="621909"/>
                      <a:pt x="9081" y="599331"/>
                      <a:pt x="14068" y="583809"/>
                    </a:cubicBezTo>
                    <a:cubicBezTo>
                      <a:pt x="19055" y="568287"/>
                      <a:pt x="17026" y="582114"/>
                      <a:pt x="29921" y="546945"/>
                    </a:cubicBezTo>
                    <a:cubicBezTo>
                      <a:pt x="42816" y="511776"/>
                      <a:pt x="77670" y="434644"/>
                      <a:pt x="91440" y="372794"/>
                    </a:cubicBezTo>
                    <a:cubicBezTo>
                      <a:pt x="105210" y="310944"/>
                      <a:pt x="106681" y="237978"/>
                      <a:pt x="112542" y="175846"/>
                    </a:cubicBezTo>
                    <a:cubicBezTo>
                      <a:pt x="118403" y="113714"/>
                      <a:pt x="122506" y="56857"/>
                      <a:pt x="126609" y="0"/>
                    </a:cubicBezTo>
                  </a:path>
                </a:pathLst>
              </a:custGeom>
              <a:ln w="38100">
                <a:solidFill>
                  <a:srgbClr val="00FF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 name="Freeform 9"/>
              <p:cNvSpPr/>
              <p:nvPr/>
            </p:nvSpPr>
            <p:spPr>
              <a:xfrm>
                <a:off x="3910818" y="4403188"/>
                <a:ext cx="732693" cy="1294227"/>
              </a:xfrm>
              <a:custGeom>
                <a:avLst/>
                <a:gdLst>
                  <a:gd name="connsiteX0" fmla="*/ 0 w 732693"/>
                  <a:gd name="connsiteY0" fmla="*/ 1294227 h 1294227"/>
                  <a:gd name="connsiteX1" fmla="*/ 211016 w 732693"/>
                  <a:gd name="connsiteY1" fmla="*/ 1280160 h 1294227"/>
                  <a:gd name="connsiteX2" fmla="*/ 393896 w 732693"/>
                  <a:gd name="connsiteY2" fmla="*/ 1252024 h 1294227"/>
                  <a:gd name="connsiteX3" fmla="*/ 555674 w 732693"/>
                  <a:gd name="connsiteY3" fmla="*/ 1181686 h 1294227"/>
                  <a:gd name="connsiteX4" fmla="*/ 682284 w 732693"/>
                  <a:gd name="connsiteY4" fmla="*/ 949569 h 1294227"/>
                  <a:gd name="connsiteX5" fmla="*/ 710419 w 732693"/>
                  <a:gd name="connsiteY5" fmla="*/ 555674 h 1294227"/>
                  <a:gd name="connsiteX6" fmla="*/ 724487 w 732693"/>
                  <a:gd name="connsiteY6" fmla="*/ 316523 h 1294227"/>
                  <a:gd name="connsiteX7" fmla="*/ 661182 w 732693"/>
                  <a:gd name="connsiteY7" fmla="*/ 147710 h 1294227"/>
                  <a:gd name="connsiteX8" fmla="*/ 499404 w 732693"/>
                  <a:gd name="connsiteY8" fmla="*/ 84406 h 1294227"/>
                  <a:gd name="connsiteX9" fmla="*/ 344659 w 732693"/>
                  <a:gd name="connsiteY9" fmla="*/ 42203 h 1294227"/>
                  <a:gd name="connsiteX10" fmla="*/ 274320 w 732693"/>
                  <a:gd name="connsiteY10" fmla="*/ 0 h 129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2693" h="1294227">
                    <a:moveTo>
                      <a:pt x="0" y="1294227"/>
                    </a:moveTo>
                    <a:cubicBezTo>
                      <a:pt x="72683" y="1290710"/>
                      <a:pt x="145367" y="1287194"/>
                      <a:pt x="211016" y="1280160"/>
                    </a:cubicBezTo>
                    <a:cubicBezTo>
                      <a:pt x="276665" y="1273126"/>
                      <a:pt x="336453" y="1268436"/>
                      <a:pt x="393896" y="1252024"/>
                    </a:cubicBezTo>
                    <a:cubicBezTo>
                      <a:pt x="451339" y="1235612"/>
                      <a:pt x="507609" y="1232095"/>
                      <a:pt x="555674" y="1181686"/>
                    </a:cubicBezTo>
                    <a:cubicBezTo>
                      <a:pt x="603739" y="1131277"/>
                      <a:pt x="656493" y="1053904"/>
                      <a:pt x="682284" y="949569"/>
                    </a:cubicBezTo>
                    <a:cubicBezTo>
                      <a:pt x="708075" y="845234"/>
                      <a:pt x="703385" y="661182"/>
                      <a:pt x="710419" y="555674"/>
                    </a:cubicBezTo>
                    <a:cubicBezTo>
                      <a:pt x="717453" y="450166"/>
                      <a:pt x="732693" y="384517"/>
                      <a:pt x="724487" y="316523"/>
                    </a:cubicBezTo>
                    <a:cubicBezTo>
                      <a:pt x="716281" y="248529"/>
                      <a:pt x="698696" y="186396"/>
                      <a:pt x="661182" y="147710"/>
                    </a:cubicBezTo>
                    <a:cubicBezTo>
                      <a:pt x="623668" y="109024"/>
                      <a:pt x="552158" y="101990"/>
                      <a:pt x="499404" y="84406"/>
                    </a:cubicBezTo>
                    <a:cubicBezTo>
                      <a:pt x="446650" y="66822"/>
                      <a:pt x="382173" y="56271"/>
                      <a:pt x="344659" y="42203"/>
                    </a:cubicBezTo>
                    <a:cubicBezTo>
                      <a:pt x="307145" y="28135"/>
                      <a:pt x="290732" y="14067"/>
                      <a:pt x="274320" y="0"/>
                    </a:cubicBezTo>
                  </a:path>
                </a:pathLst>
              </a:custGeom>
              <a:ln w="38100">
                <a:solidFill>
                  <a:srgbClr val="00FF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1" name="Freeform 10"/>
              <p:cNvSpPr/>
              <p:nvPr/>
            </p:nvSpPr>
            <p:spPr>
              <a:xfrm>
                <a:off x="4620424" y="4334046"/>
                <a:ext cx="29931" cy="357268"/>
              </a:xfrm>
              <a:custGeom>
                <a:avLst/>
                <a:gdLst>
                  <a:gd name="connsiteX0" fmla="*/ 30481 w 48065"/>
                  <a:gd name="connsiteY0" fmla="*/ 365760 h 365760"/>
                  <a:gd name="connsiteX1" fmla="*/ 2345 w 48065"/>
                  <a:gd name="connsiteY1" fmla="*/ 274320 h 365760"/>
                  <a:gd name="connsiteX2" fmla="*/ 16413 w 48065"/>
                  <a:gd name="connsiteY2" fmla="*/ 175847 h 365760"/>
                  <a:gd name="connsiteX3" fmla="*/ 44548 w 48065"/>
                  <a:gd name="connsiteY3" fmla="*/ 63305 h 365760"/>
                  <a:gd name="connsiteX4" fmla="*/ 37514 w 48065"/>
                  <a:gd name="connsiteY4" fmla="*/ 0 h 365760"/>
                  <a:gd name="connsiteX0" fmla="*/ 23222 w 40806"/>
                  <a:gd name="connsiteY0" fmla="*/ 365760 h 365760"/>
                  <a:gd name="connsiteX1" fmla="*/ 2345 w 40806"/>
                  <a:gd name="connsiteY1" fmla="*/ 261127 h 365760"/>
                  <a:gd name="connsiteX2" fmla="*/ 9154 w 40806"/>
                  <a:gd name="connsiteY2" fmla="*/ 175847 h 365760"/>
                  <a:gd name="connsiteX3" fmla="*/ 37289 w 40806"/>
                  <a:gd name="connsiteY3" fmla="*/ 63305 h 365760"/>
                  <a:gd name="connsiteX4" fmla="*/ 30255 w 40806"/>
                  <a:gd name="connsiteY4" fmla="*/ 0 h 365760"/>
                  <a:gd name="connsiteX0" fmla="*/ 22658 w 39170"/>
                  <a:gd name="connsiteY0" fmla="*/ 365760 h 365760"/>
                  <a:gd name="connsiteX1" fmla="*/ 1781 w 39170"/>
                  <a:gd name="connsiteY1" fmla="*/ 261127 h 365760"/>
                  <a:gd name="connsiteX2" fmla="*/ 33346 w 39170"/>
                  <a:gd name="connsiteY2" fmla="*/ 183566 h 365760"/>
                  <a:gd name="connsiteX3" fmla="*/ 36725 w 39170"/>
                  <a:gd name="connsiteY3" fmla="*/ 63305 h 365760"/>
                  <a:gd name="connsiteX4" fmla="*/ 29691 w 39170"/>
                  <a:gd name="connsiteY4" fmla="*/ 0 h 365760"/>
                  <a:gd name="connsiteX0" fmla="*/ 12896 w 27572"/>
                  <a:gd name="connsiteY0" fmla="*/ 365760 h 365760"/>
                  <a:gd name="connsiteX1" fmla="*/ 4940 w 27572"/>
                  <a:gd name="connsiteY1" fmla="*/ 274647 h 365760"/>
                  <a:gd name="connsiteX2" fmla="*/ 23584 w 27572"/>
                  <a:gd name="connsiteY2" fmla="*/ 183566 h 365760"/>
                  <a:gd name="connsiteX3" fmla="*/ 26963 w 27572"/>
                  <a:gd name="connsiteY3" fmla="*/ 63305 h 365760"/>
                  <a:gd name="connsiteX4" fmla="*/ 19929 w 27572"/>
                  <a:gd name="connsiteY4" fmla="*/ 0 h 365760"/>
                  <a:gd name="connsiteX0" fmla="*/ 12896 w 29931"/>
                  <a:gd name="connsiteY0" fmla="*/ 357268 h 357268"/>
                  <a:gd name="connsiteX1" fmla="*/ 4940 w 29931"/>
                  <a:gd name="connsiteY1" fmla="*/ 266155 h 357268"/>
                  <a:gd name="connsiteX2" fmla="*/ 23584 w 29931"/>
                  <a:gd name="connsiteY2" fmla="*/ 175074 h 357268"/>
                  <a:gd name="connsiteX3" fmla="*/ 26963 w 29931"/>
                  <a:gd name="connsiteY3" fmla="*/ 54813 h 357268"/>
                  <a:gd name="connsiteX4" fmla="*/ 5774 w 29931"/>
                  <a:gd name="connsiteY4" fmla="*/ 0 h 35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1" h="357268">
                    <a:moveTo>
                      <a:pt x="12896" y="357268"/>
                    </a:moveTo>
                    <a:cubicBezTo>
                      <a:pt x="0" y="327374"/>
                      <a:pt x="3159" y="296521"/>
                      <a:pt x="4940" y="266155"/>
                    </a:cubicBezTo>
                    <a:cubicBezTo>
                      <a:pt x="6721" y="235789"/>
                      <a:pt x="19914" y="210298"/>
                      <a:pt x="23584" y="175074"/>
                    </a:cubicBezTo>
                    <a:cubicBezTo>
                      <a:pt x="27254" y="139850"/>
                      <a:pt x="29931" y="83992"/>
                      <a:pt x="26963" y="54813"/>
                    </a:cubicBezTo>
                    <a:cubicBezTo>
                      <a:pt x="23995" y="25634"/>
                      <a:pt x="11049" y="16998"/>
                      <a:pt x="5774" y="0"/>
                    </a:cubicBezTo>
                  </a:path>
                </a:pathLst>
              </a:custGeom>
              <a:ln w="38100">
                <a:solidFill>
                  <a:srgbClr val="00FF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sp>
        <p:nvSpPr>
          <p:cNvPr id="12" name="TextBox 11"/>
          <p:cNvSpPr txBox="1"/>
          <p:nvPr/>
        </p:nvSpPr>
        <p:spPr>
          <a:xfrm>
            <a:off x="6804248" y="2996952"/>
            <a:ext cx="1853392" cy="400110"/>
          </a:xfrm>
          <a:prstGeom prst="rect">
            <a:avLst/>
          </a:prstGeom>
          <a:solidFill>
            <a:schemeClr val="bg1">
              <a:alpha val="90000"/>
            </a:schemeClr>
          </a:solidFill>
          <a:ln>
            <a:solidFill>
              <a:srgbClr val="00FF00"/>
            </a:solidFill>
          </a:ln>
        </p:spPr>
        <p:txBody>
          <a:bodyPr wrap="none" rtlCol="0">
            <a:spAutoFit/>
          </a:bodyPr>
          <a:lstStyle/>
          <a:p>
            <a:pPr algn="ctr"/>
            <a:r>
              <a:rPr lang="en-US" sz="2000" dirty="0" smtClean="0">
                <a:solidFill>
                  <a:srgbClr val="00BC00"/>
                </a:solidFill>
              </a:rPr>
              <a:t>Methodologies</a:t>
            </a:r>
            <a:endParaRPr lang="nl-NL" sz="2000" dirty="0">
              <a:solidFill>
                <a:srgbClr val="00BC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7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AutoShape 2"/>
          <p:cNvSpPr>
            <a:spLocks noChangeArrowheads="1"/>
          </p:cNvSpPr>
          <p:nvPr/>
        </p:nvSpPr>
        <p:spPr bwMode="auto">
          <a:xfrm>
            <a:off x="304800" y="762000"/>
            <a:ext cx="8458200" cy="5486400"/>
          </a:xfrm>
          <a:prstGeom prst="foldedCorner">
            <a:avLst>
              <a:gd name="adj" fmla="val 12500"/>
            </a:avLst>
          </a:prstGeom>
          <a:solidFill>
            <a:schemeClr val="bg1"/>
          </a:solidFill>
          <a:ln w="9525">
            <a:solidFill>
              <a:schemeClr val="tx1"/>
            </a:solidFill>
            <a:round/>
            <a:headEnd/>
            <a:tailEnd/>
          </a:ln>
          <a:effectLst/>
        </p:spPr>
        <p:txBody>
          <a:bodyPr wrap="none" anchor="ctr"/>
          <a:lstStyle/>
          <a:p>
            <a:endParaRPr lang="nl-NL"/>
          </a:p>
        </p:txBody>
      </p:sp>
      <p:sp>
        <p:nvSpPr>
          <p:cNvPr id="74755" name="Text Box 3"/>
          <p:cNvSpPr txBox="1">
            <a:spLocks noChangeArrowheads="1"/>
          </p:cNvSpPr>
          <p:nvPr/>
        </p:nvSpPr>
        <p:spPr bwMode="auto">
          <a:xfrm>
            <a:off x="381000" y="152400"/>
            <a:ext cx="8382000" cy="519113"/>
          </a:xfrm>
          <a:prstGeom prst="rect">
            <a:avLst/>
          </a:prstGeom>
          <a:noFill/>
          <a:ln w="9525">
            <a:noFill/>
            <a:miter lim="800000"/>
            <a:headEnd/>
            <a:tailEnd/>
          </a:ln>
          <a:effectLst/>
        </p:spPr>
        <p:txBody>
          <a:bodyPr>
            <a:spAutoFit/>
          </a:bodyPr>
          <a:lstStyle/>
          <a:p>
            <a:pPr eaLnBrk="0" hangingPunct="0">
              <a:spcBef>
                <a:spcPct val="50000"/>
              </a:spcBef>
            </a:pPr>
            <a:r>
              <a:rPr lang="nl-NL" sz="2800" b="1" dirty="0" err="1">
                <a:solidFill>
                  <a:srgbClr val="006600"/>
                </a:solidFill>
                <a:latin typeface="Calibri" pitchFamily="34" charset="0"/>
              </a:rPr>
              <a:t>Example</a:t>
            </a:r>
            <a:r>
              <a:rPr lang="nl-NL" sz="2800" b="1" dirty="0">
                <a:solidFill>
                  <a:srgbClr val="006600"/>
                </a:solidFill>
                <a:latin typeface="Calibri" pitchFamily="34" charset="0"/>
              </a:rPr>
              <a:t>:</a:t>
            </a:r>
            <a:r>
              <a:rPr lang="nl-NL" sz="2800" dirty="0">
                <a:solidFill>
                  <a:srgbClr val="000099"/>
                </a:solidFill>
                <a:latin typeface="Calibri" pitchFamily="34" charset="0"/>
              </a:rPr>
              <a:t>       A  </a:t>
            </a:r>
            <a:r>
              <a:rPr lang="nl-NL" sz="2800" b="1" dirty="0" err="1">
                <a:solidFill>
                  <a:srgbClr val="FF0000"/>
                </a:solidFill>
                <a:latin typeface="Calibri" pitchFamily="34" charset="0"/>
              </a:rPr>
              <a:t>math</a:t>
            </a:r>
            <a:r>
              <a:rPr lang="nl-NL" sz="2800" dirty="0">
                <a:solidFill>
                  <a:srgbClr val="000099"/>
                </a:solidFill>
                <a:latin typeface="Calibri" pitchFamily="34" charset="0"/>
              </a:rPr>
              <a:t>  </a:t>
            </a:r>
            <a:r>
              <a:rPr lang="nl-NL" sz="2800" dirty="0" err="1">
                <a:solidFill>
                  <a:srgbClr val="000099"/>
                </a:solidFill>
                <a:latin typeface="Calibri" pitchFamily="34" charset="0"/>
              </a:rPr>
              <a:t>exercise</a:t>
            </a:r>
            <a:endParaRPr lang="nl-NL" sz="2800" dirty="0">
              <a:solidFill>
                <a:srgbClr val="000099"/>
              </a:solidFill>
              <a:latin typeface="Calibri" pitchFamily="34" charset="0"/>
            </a:endParaRPr>
          </a:p>
        </p:txBody>
      </p:sp>
      <p:sp>
        <p:nvSpPr>
          <p:cNvPr id="74756" name="Text Box 4"/>
          <p:cNvSpPr txBox="1">
            <a:spLocks noChangeArrowheads="1"/>
          </p:cNvSpPr>
          <p:nvPr/>
        </p:nvSpPr>
        <p:spPr bwMode="auto">
          <a:xfrm>
            <a:off x="381000" y="914400"/>
            <a:ext cx="8382000" cy="1879600"/>
          </a:xfrm>
          <a:prstGeom prst="rect">
            <a:avLst/>
          </a:prstGeom>
          <a:noFill/>
          <a:ln w="9525">
            <a:noFill/>
            <a:miter lim="800000"/>
            <a:headEnd/>
            <a:tailEnd/>
          </a:ln>
          <a:effectLst/>
        </p:spPr>
        <p:txBody>
          <a:bodyPr>
            <a:spAutoFit/>
          </a:bodyPr>
          <a:lstStyle/>
          <a:p>
            <a:pPr eaLnBrk="0" hangingPunct="0">
              <a:spcBef>
                <a:spcPct val="50000"/>
              </a:spcBef>
              <a:buFontTx/>
              <a:buChar char="•"/>
            </a:pPr>
            <a:r>
              <a:rPr lang="nl-NL" dirty="0">
                <a:latin typeface="Times New Roman" pitchFamily="18" charset="0"/>
              </a:rPr>
              <a:t> </a:t>
            </a:r>
            <a:r>
              <a:rPr lang="nl-NL" dirty="0">
                <a:latin typeface="Calibri" pitchFamily="34" charset="0"/>
              </a:rPr>
              <a:t>A PVC </a:t>
            </a:r>
            <a:r>
              <a:rPr lang="nl-NL" dirty="0" err="1">
                <a:latin typeface="Calibri" pitchFamily="34" charset="0"/>
              </a:rPr>
              <a:t>factory</a:t>
            </a:r>
            <a:r>
              <a:rPr lang="nl-NL" dirty="0">
                <a:latin typeface="Calibri" pitchFamily="34" charset="0"/>
              </a:rPr>
              <a:t> discharges waste water in a </a:t>
            </a:r>
            <a:r>
              <a:rPr lang="nl-NL" dirty="0" err="1">
                <a:latin typeface="Calibri" pitchFamily="34" charset="0"/>
              </a:rPr>
              <a:t>river</a:t>
            </a:r>
            <a:r>
              <a:rPr lang="nl-NL" dirty="0">
                <a:latin typeface="Calibri" pitchFamily="34" charset="0"/>
              </a:rPr>
              <a:t>  (</a:t>
            </a:r>
            <a:r>
              <a:rPr lang="nl-NL" dirty="0" err="1">
                <a:latin typeface="Calibri" pitchFamily="34" charset="0"/>
              </a:rPr>
              <a:t>flow</a:t>
            </a:r>
            <a:r>
              <a:rPr lang="nl-NL" dirty="0">
                <a:latin typeface="Calibri" pitchFamily="34" charset="0"/>
              </a:rPr>
              <a:t> = 4000 l/min).   (…)</a:t>
            </a:r>
          </a:p>
          <a:p>
            <a:pPr eaLnBrk="0" hangingPunct="0">
              <a:spcBef>
                <a:spcPct val="50000"/>
              </a:spcBef>
              <a:buFontTx/>
              <a:buChar char="•"/>
            </a:pPr>
            <a:r>
              <a:rPr lang="nl-NL" dirty="0">
                <a:latin typeface="Calibri" pitchFamily="34" charset="0"/>
              </a:rPr>
              <a:t> At 12.31 AM, </a:t>
            </a:r>
            <a:r>
              <a:rPr lang="nl-NL" dirty="0" err="1">
                <a:latin typeface="Calibri" pitchFamily="34" charset="0"/>
              </a:rPr>
              <a:t>methyl-mercury-ethanolate</a:t>
            </a:r>
            <a:r>
              <a:rPr lang="nl-NL" dirty="0">
                <a:latin typeface="Calibri" pitchFamily="34" charset="0"/>
              </a:rPr>
              <a:t> is </a:t>
            </a:r>
            <a:r>
              <a:rPr lang="nl-NL" dirty="0" err="1">
                <a:latin typeface="Calibri" pitchFamily="34" charset="0"/>
              </a:rPr>
              <a:t>discovered</a:t>
            </a:r>
            <a:r>
              <a:rPr lang="nl-NL" dirty="0">
                <a:latin typeface="Calibri" pitchFamily="34" charset="0"/>
              </a:rPr>
              <a:t> in the waste water (3 ppm).</a:t>
            </a:r>
          </a:p>
          <a:p>
            <a:pPr eaLnBrk="0" hangingPunct="0">
              <a:spcBef>
                <a:spcPct val="50000"/>
              </a:spcBef>
              <a:buFontTx/>
              <a:buChar char="•"/>
            </a:pPr>
            <a:r>
              <a:rPr lang="nl-NL" dirty="0">
                <a:latin typeface="Calibri" pitchFamily="34" charset="0"/>
              </a:rPr>
              <a:t> At 12.38 AM, the </a:t>
            </a:r>
            <a:r>
              <a:rPr lang="nl-NL" dirty="0" err="1">
                <a:latin typeface="Calibri" pitchFamily="34" charset="0"/>
              </a:rPr>
              <a:t>valve</a:t>
            </a:r>
            <a:r>
              <a:rPr lang="nl-NL" dirty="0">
                <a:latin typeface="Calibri" pitchFamily="34" charset="0"/>
              </a:rPr>
              <a:t> starts </a:t>
            </a:r>
            <a:r>
              <a:rPr lang="nl-NL" dirty="0" err="1">
                <a:latin typeface="Calibri" pitchFamily="34" charset="0"/>
              </a:rPr>
              <a:t>closing</a:t>
            </a:r>
            <a:r>
              <a:rPr lang="nl-NL" dirty="0">
                <a:latin typeface="Calibri" pitchFamily="34" charset="0"/>
              </a:rPr>
              <a:t>. </a:t>
            </a:r>
            <a:br>
              <a:rPr lang="nl-NL" dirty="0">
                <a:latin typeface="Calibri" pitchFamily="34" charset="0"/>
              </a:rPr>
            </a:br>
            <a:r>
              <a:rPr lang="nl-NL" dirty="0">
                <a:latin typeface="Calibri" pitchFamily="34" charset="0"/>
              </a:rPr>
              <a:t>  </a:t>
            </a:r>
            <a:r>
              <a:rPr lang="nl-NL" dirty="0" smtClean="0">
                <a:latin typeface="Calibri" pitchFamily="34" charset="0"/>
              </a:rPr>
              <a:t>  At </a:t>
            </a:r>
            <a:r>
              <a:rPr lang="nl-NL" dirty="0">
                <a:latin typeface="Calibri" pitchFamily="34" charset="0"/>
              </a:rPr>
              <a:t>12.43 AM </a:t>
            </a:r>
            <a:r>
              <a:rPr lang="nl-NL" dirty="0" err="1">
                <a:latin typeface="Calibri" pitchFamily="34" charset="0"/>
              </a:rPr>
              <a:t>it</a:t>
            </a:r>
            <a:r>
              <a:rPr lang="nl-NL" dirty="0">
                <a:latin typeface="Calibri" pitchFamily="34" charset="0"/>
              </a:rPr>
              <a:t> is </a:t>
            </a:r>
            <a:r>
              <a:rPr lang="nl-NL" dirty="0" err="1">
                <a:latin typeface="Calibri" pitchFamily="34" charset="0"/>
              </a:rPr>
              <a:t>closed</a:t>
            </a:r>
            <a:r>
              <a:rPr lang="nl-NL" dirty="0">
                <a:latin typeface="Calibri" pitchFamily="34" charset="0"/>
              </a:rPr>
              <a:t>.</a:t>
            </a:r>
          </a:p>
          <a:p>
            <a:pPr eaLnBrk="0" hangingPunct="0">
              <a:spcBef>
                <a:spcPct val="50000"/>
              </a:spcBef>
              <a:buFontTx/>
              <a:buChar char="•"/>
            </a:pPr>
            <a:r>
              <a:rPr lang="nl-NL" dirty="0">
                <a:latin typeface="Calibri" pitchFamily="34" charset="0"/>
              </a:rPr>
              <a:t> The </a:t>
            </a:r>
            <a:r>
              <a:rPr lang="nl-NL" dirty="0" err="1">
                <a:latin typeface="Calibri" pitchFamily="34" charset="0"/>
              </a:rPr>
              <a:t>flow</a:t>
            </a:r>
            <a:r>
              <a:rPr lang="nl-NL" dirty="0">
                <a:latin typeface="Calibri" pitchFamily="34" charset="0"/>
              </a:rPr>
              <a:t> as a </a:t>
            </a:r>
            <a:r>
              <a:rPr lang="nl-NL" dirty="0" err="1">
                <a:latin typeface="Calibri" pitchFamily="34" charset="0"/>
              </a:rPr>
              <a:t>function</a:t>
            </a:r>
            <a:r>
              <a:rPr lang="nl-NL" dirty="0">
                <a:latin typeface="Calibri" pitchFamily="34" charset="0"/>
              </a:rPr>
              <a:t> of time is </a:t>
            </a:r>
            <a:r>
              <a:rPr lang="nl-NL" dirty="0" err="1">
                <a:latin typeface="Calibri" pitchFamily="34" charset="0"/>
              </a:rPr>
              <a:t>sine-shaped</a:t>
            </a:r>
            <a:r>
              <a:rPr lang="nl-NL" dirty="0">
                <a:latin typeface="Calibri" pitchFamily="34" charset="0"/>
              </a:rPr>
              <a:t>.</a:t>
            </a:r>
          </a:p>
        </p:txBody>
      </p:sp>
      <p:pic>
        <p:nvPicPr>
          <p:cNvPr id="74757" name="Picture 5" descr="Afvalwaterdebiet"/>
          <p:cNvPicPr>
            <a:picLocks noChangeAspect="1" noChangeArrowheads="1"/>
          </p:cNvPicPr>
          <p:nvPr/>
        </p:nvPicPr>
        <p:blipFill>
          <a:blip r:embed="rId4" cstate="print"/>
          <a:srcRect/>
          <a:stretch>
            <a:fillRect/>
          </a:stretch>
        </p:blipFill>
        <p:spPr bwMode="auto">
          <a:xfrm>
            <a:off x="5334000" y="1828800"/>
            <a:ext cx="3200400" cy="1511300"/>
          </a:xfrm>
          <a:prstGeom prst="rect">
            <a:avLst/>
          </a:prstGeom>
          <a:noFill/>
        </p:spPr>
      </p:pic>
      <p:graphicFrame>
        <p:nvGraphicFramePr>
          <p:cNvPr id="74758" name="Object 6"/>
          <p:cNvGraphicFramePr>
            <a:graphicFrameLocks noChangeAspect="1"/>
          </p:cNvGraphicFramePr>
          <p:nvPr/>
        </p:nvGraphicFramePr>
        <p:xfrm>
          <a:off x="1752600" y="3276600"/>
          <a:ext cx="2286000" cy="842963"/>
        </p:xfrm>
        <a:graphic>
          <a:graphicData uri="http://schemas.openxmlformats.org/presentationml/2006/ole">
            <p:oleObj spid="_x0000_s191490" name="Document" r:id="rId5" imgW="1734120" imgH="640800" progId="Word.Document.8">
              <p:embed/>
            </p:oleObj>
          </a:graphicData>
        </a:graphic>
      </p:graphicFrame>
      <p:sp>
        <p:nvSpPr>
          <p:cNvPr id="74759" name="Text Box 7"/>
          <p:cNvSpPr txBox="1">
            <a:spLocks noChangeArrowheads="1"/>
          </p:cNvSpPr>
          <p:nvPr/>
        </p:nvSpPr>
        <p:spPr bwMode="auto">
          <a:xfrm>
            <a:off x="457200" y="4800600"/>
            <a:ext cx="8153400" cy="1311275"/>
          </a:xfrm>
          <a:prstGeom prst="rect">
            <a:avLst/>
          </a:prstGeom>
          <a:noFill/>
          <a:ln w="9525">
            <a:noFill/>
            <a:miter lim="800000"/>
            <a:headEnd/>
            <a:tailEnd/>
          </a:ln>
          <a:effectLst/>
        </p:spPr>
        <p:txBody>
          <a:bodyPr>
            <a:spAutoFit/>
          </a:bodyPr>
          <a:lstStyle/>
          <a:p>
            <a:pPr defTabSz="476250" eaLnBrk="0" hangingPunct="0">
              <a:spcBef>
                <a:spcPct val="50000"/>
              </a:spcBef>
            </a:pPr>
            <a:r>
              <a:rPr lang="nl-NL" sz="2000" dirty="0">
                <a:solidFill>
                  <a:srgbClr val="000099"/>
                </a:solidFill>
                <a:latin typeface="Calibri" pitchFamily="34" charset="0"/>
              </a:rPr>
              <a:t>B.	And </a:t>
            </a:r>
            <a:r>
              <a:rPr lang="nl-NL" sz="2000" dirty="0" err="1">
                <a:solidFill>
                  <a:srgbClr val="000099"/>
                </a:solidFill>
                <a:latin typeface="Calibri" pitchFamily="34" charset="0"/>
              </a:rPr>
              <a:t>how</a:t>
            </a:r>
            <a:r>
              <a:rPr lang="nl-NL" sz="2000" dirty="0">
                <a:solidFill>
                  <a:srgbClr val="000099"/>
                </a:solidFill>
                <a:latin typeface="Calibri" pitchFamily="34" charset="0"/>
              </a:rPr>
              <a:t> </a:t>
            </a:r>
            <a:r>
              <a:rPr lang="nl-NL" sz="2000" dirty="0" err="1">
                <a:solidFill>
                  <a:srgbClr val="000099"/>
                </a:solidFill>
                <a:latin typeface="Calibri" pitchFamily="34" charset="0"/>
              </a:rPr>
              <a:t>many</a:t>
            </a:r>
            <a:r>
              <a:rPr lang="nl-NL" sz="2000" dirty="0">
                <a:solidFill>
                  <a:srgbClr val="000099"/>
                </a:solidFill>
                <a:latin typeface="Calibri" pitchFamily="34" charset="0"/>
              </a:rPr>
              <a:t> grams at most?</a:t>
            </a:r>
          </a:p>
          <a:p>
            <a:pPr defTabSz="476250" eaLnBrk="0" hangingPunct="0">
              <a:spcBef>
                <a:spcPct val="50000"/>
              </a:spcBef>
            </a:pPr>
            <a:r>
              <a:rPr lang="nl-NL" sz="2000" dirty="0">
                <a:solidFill>
                  <a:srgbClr val="000099"/>
                </a:solidFill>
                <a:latin typeface="Calibri" pitchFamily="34" charset="0"/>
              </a:rPr>
              <a:t>C.	</a:t>
            </a:r>
            <a:r>
              <a:rPr lang="nl-NL" sz="2000" dirty="0" err="1">
                <a:solidFill>
                  <a:srgbClr val="000099"/>
                </a:solidFill>
                <a:latin typeface="Calibri" pitchFamily="34" charset="0"/>
              </a:rPr>
              <a:t>What</a:t>
            </a:r>
            <a:r>
              <a:rPr lang="nl-NL" sz="2000" dirty="0">
                <a:solidFill>
                  <a:srgbClr val="000099"/>
                </a:solidFill>
                <a:latin typeface="Calibri" pitchFamily="34" charset="0"/>
              </a:rPr>
              <a:t> </a:t>
            </a:r>
            <a:r>
              <a:rPr lang="nl-NL" sz="2000" dirty="0" err="1">
                <a:solidFill>
                  <a:srgbClr val="000099"/>
                </a:solidFill>
                <a:latin typeface="Calibri" pitchFamily="34" charset="0"/>
              </a:rPr>
              <a:t>happened</a:t>
            </a:r>
            <a:r>
              <a:rPr lang="nl-NL" sz="2000" dirty="0">
                <a:solidFill>
                  <a:srgbClr val="000099"/>
                </a:solidFill>
                <a:latin typeface="Calibri" pitchFamily="34" charset="0"/>
              </a:rPr>
              <a:t> </a:t>
            </a:r>
            <a:r>
              <a:rPr lang="nl-NL" sz="2000" dirty="0" err="1">
                <a:solidFill>
                  <a:srgbClr val="000099"/>
                </a:solidFill>
                <a:latin typeface="Calibri" pitchFamily="34" charset="0"/>
              </a:rPr>
              <a:t>between</a:t>
            </a:r>
            <a:r>
              <a:rPr lang="nl-NL" sz="2000" dirty="0">
                <a:solidFill>
                  <a:srgbClr val="000099"/>
                </a:solidFill>
                <a:latin typeface="Calibri" pitchFamily="34" charset="0"/>
              </a:rPr>
              <a:t> 12.31 and 12.38 AM?</a:t>
            </a:r>
          </a:p>
          <a:p>
            <a:pPr defTabSz="476250" eaLnBrk="0" hangingPunct="0">
              <a:spcBef>
                <a:spcPct val="50000"/>
              </a:spcBef>
            </a:pPr>
            <a:r>
              <a:rPr lang="nl-NL" sz="2000" dirty="0">
                <a:solidFill>
                  <a:srgbClr val="000099"/>
                </a:solidFill>
                <a:latin typeface="Calibri" pitchFamily="34" charset="0"/>
              </a:rPr>
              <a:t>D.	</a:t>
            </a:r>
            <a:r>
              <a:rPr lang="nl-NL" sz="2000" dirty="0" err="1">
                <a:solidFill>
                  <a:srgbClr val="000099"/>
                </a:solidFill>
                <a:latin typeface="Calibri" pitchFamily="34" charset="0"/>
              </a:rPr>
              <a:t>What</a:t>
            </a:r>
            <a:r>
              <a:rPr lang="nl-NL" sz="2000" dirty="0">
                <a:solidFill>
                  <a:srgbClr val="000099"/>
                </a:solidFill>
                <a:latin typeface="Calibri" pitchFamily="34" charset="0"/>
              </a:rPr>
              <a:t> </a:t>
            </a:r>
            <a:r>
              <a:rPr lang="nl-NL" sz="2000" dirty="0" err="1">
                <a:solidFill>
                  <a:srgbClr val="000099"/>
                </a:solidFill>
                <a:latin typeface="Calibri" pitchFamily="34" charset="0"/>
              </a:rPr>
              <a:t>instruction</a:t>
            </a:r>
            <a:r>
              <a:rPr lang="nl-NL" sz="2000" dirty="0">
                <a:solidFill>
                  <a:srgbClr val="000099"/>
                </a:solidFill>
                <a:latin typeface="Calibri" pitchFamily="34" charset="0"/>
              </a:rPr>
              <a:t> do </a:t>
            </a:r>
            <a:r>
              <a:rPr lang="nl-NL" sz="2000" dirty="0" err="1">
                <a:solidFill>
                  <a:srgbClr val="000099"/>
                </a:solidFill>
                <a:latin typeface="Calibri" pitchFamily="34" charset="0"/>
              </a:rPr>
              <a:t>you</a:t>
            </a:r>
            <a:r>
              <a:rPr lang="nl-NL" sz="2000" dirty="0">
                <a:solidFill>
                  <a:srgbClr val="000099"/>
                </a:solidFill>
                <a:latin typeface="Calibri" pitchFamily="34" charset="0"/>
              </a:rPr>
              <a:t> </a:t>
            </a:r>
            <a:r>
              <a:rPr lang="nl-NL" sz="2000" dirty="0" err="1">
                <a:solidFill>
                  <a:srgbClr val="000099"/>
                </a:solidFill>
                <a:latin typeface="Calibri" pitchFamily="34" charset="0"/>
              </a:rPr>
              <a:t>give</a:t>
            </a:r>
            <a:r>
              <a:rPr lang="nl-NL" sz="2000" dirty="0">
                <a:solidFill>
                  <a:srgbClr val="000099"/>
                </a:solidFill>
                <a:latin typeface="Calibri" pitchFamily="34" charset="0"/>
              </a:rPr>
              <a:t> to the </a:t>
            </a:r>
            <a:r>
              <a:rPr lang="nl-NL" sz="2000" dirty="0" err="1">
                <a:solidFill>
                  <a:srgbClr val="000099"/>
                </a:solidFill>
                <a:latin typeface="Calibri" pitchFamily="34" charset="0"/>
              </a:rPr>
              <a:t>press</a:t>
            </a:r>
            <a:r>
              <a:rPr lang="nl-NL" sz="2000" dirty="0">
                <a:solidFill>
                  <a:srgbClr val="000099"/>
                </a:solidFill>
                <a:latin typeface="Calibri" pitchFamily="34" charset="0"/>
              </a:rPr>
              <a:t> </a:t>
            </a:r>
            <a:r>
              <a:rPr lang="nl-NL" sz="2000" dirty="0" err="1">
                <a:solidFill>
                  <a:srgbClr val="000099"/>
                </a:solidFill>
                <a:latin typeface="Calibri" pitchFamily="34" charset="0"/>
              </a:rPr>
              <a:t>officer</a:t>
            </a:r>
            <a:r>
              <a:rPr lang="nl-NL" sz="2000" dirty="0">
                <a:solidFill>
                  <a:srgbClr val="000099"/>
                </a:solidFill>
                <a:latin typeface="Calibri" pitchFamily="34" charset="0"/>
              </a:rPr>
              <a:t>?</a:t>
            </a:r>
          </a:p>
        </p:txBody>
      </p:sp>
      <p:sp>
        <p:nvSpPr>
          <p:cNvPr id="74764" name="Text Box 12"/>
          <p:cNvSpPr txBox="1">
            <a:spLocks noChangeArrowheads="1"/>
          </p:cNvSpPr>
          <p:nvPr/>
        </p:nvSpPr>
        <p:spPr bwMode="auto">
          <a:xfrm>
            <a:off x="457200" y="4343400"/>
            <a:ext cx="8153400" cy="396875"/>
          </a:xfrm>
          <a:prstGeom prst="rect">
            <a:avLst/>
          </a:prstGeom>
          <a:noFill/>
          <a:ln w="9525">
            <a:noFill/>
            <a:miter lim="800000"/>
            <a:headEnd/>
            <a:tailEnd/>
          </a:ln>
          <a:effectLst/>
        </p:spPr>
        <p:txBody>
          <a:bodyPr>
            <a:spAutoFit/>
          </a:bodyPr>
          <a:lstStyle/>
          <a:p>
            <a:pPr defTabSz="476250" eaLnBrk="0" hangingPunct="0">
              <a:spcBef>
                <a:spcPct val="50000"/>
              </a:spcBef>
            </a:pPr>
            <a:r>
              <a:rPr lang="nl-NL" sz="2000" dirty="0">
                <a:solidFill>
                  <a:srgbClr val="000099"/>
                </a:solidFill>
                <a:latin typeface="Calibri" pitchFamily="34" charset="0"/>
              </a:rPr>
              <a:t>A.	</a:t>
            </a:r>
            <a:r>
              <a:rPr lang="nl-NL" sz="2000" dirty="0" err="1">
                <a:solidFill>
                  <a:srgbClr val="000099"/>
                </a:solidFill>
                <a:latin typeface="Calibri" pitchFamily="34" charset="0"/>
              </a:rPr>
              <a:t>How</a:t>
            </a:r>
            <a:r>
              <a:rPr lang="nl-NL" sz="2000" dirty="0">
                <a:solidFill>
                  <a:srgbClr val="000099"/>
                </a:solidFill>
                <a:latin typeface="Calibri" pitchFamily="34" charset="0"/>
              </a:rPr>
              <a:t> </a:t>
            </a:r>
            <a:r>
              <a:rPr lang="nl-NL" sz="2000" dirty="0" err="1">
                <a:solidFill>
                  <a:srgbClr val="000099"/>
                </a:solidFill>
                <a:latin typeface="Calibri" pitchFamily="34" charset="0"/>
              </a:rPr>
              <a:t>many</a:t>
            </a:r>
            <a:r>
              <a:rPr lang="nl-NL" sz="2000" dirty="0">
                <a:solidFill>
                  <a:srgbClr val="000099"/>
                </a:solidFill>
                <a:latin typeface="Calibri" pitchFamily="34" charset="0"/>
              </a:rPr>
              <a:t> grams of </a:t>
            </a:r>
            <a:r>
              <a:rPr lang="nl-NL" sz="2000" dirty="0" err="1">
                <a:solidFill>
                  <a:srgbClr val="000099"/>
                </a:solidFill>
                <a:latin typeface="Calibri" pitchFamily="34" charset="0"/>
              </a:rPr>
              <a:t>M-M-E</a:t>
            </a:r>
            <a:r>
              <a:rPr lang="nl-NL" sz="2000" dirty="0">
                <a:solidFill>
                  <a:srgbClr val="000099"/>
                </a:solidFill>
                <a:latin typeface="Calibri" pitchFamily="34" charset="0"/>
              </a:rPr>
              <a:t> are </a:t>
            </a:r>
            <a:r>
              <a:rPr lang="nl-NL" sz="2000" dirty="0" err="1">
                <a:solidFill>
                  <a:srgbClr val="000099"/>
                </a:solidFill>
                <a:latin typeface="Calibri" pitchFamily="34" charset="0"/>
              </a:rPr>
              <a:t>discharged</a:t>
            </a:r>
            <a:r>
              <a:rPr lang="nl-NL" sz="2000" dirty="0">
                <a:solidFill>
                  <a:srgbClr val="000099"/>
                </a:solidFill>
                <a:latin typeface="Calibri" pitchFamily="34" charset="0"/>
              </a:rPr>
              <a:t> at </a:t>
            </a:r>
            <a:r>
              <a:rPr lang="nl-NL" sz="2000" dirty="0" err="1">
                <a:solidFill>
                  <a:srgbClr val="000099"/>
                </a:solidFill>
                <a:latin typeface="Calibri" pitchFamily="34" charset="0"/>
              </a:rPr>
              <a:t>least</a:t>
            </a:r>
            <a:r>
              <a:rPr lang="nl-NL" sz="2000" dirty="0">
                <a:solidFill>
                  <a:srgbClr val="000099"/>
                </a:solidFill>
                <a:latin typeface="Calibri" pitchFamily="34" charset="0"/>
              </a:rPr>
              <a:t>?</a:t>
            </a:r>
          </a:p>
        </p:txBody>
      </p:sp>
      <p:grpSp>
        <p:nvGrpSpPr>
          <p:cNvPr id="2" name="Group 13"/>
          <p:cNvGrpSpPr>
            <a:grpSpLocks/>
          </p:cNvGrpSpPr>
          <p:nvPr/>
        </p:nvGrpSpPr>
        <p:grpSpPr bwMode="auto">
          <a:xfrm>
            <a:off x="5334000" y="1828800"/>
            <a:ext cx="3200400" cy="2679700"/>
            <a:chOff x="3360" y="1152"/>
            <a:chExt cx="2016" cy="1688"/>
          </a:xfrm>
        </p:grpSpPr>
        <p:pic>
          <p:nvPicPr>
            <p:cNvPr id="74761" name="Picture 9" descr="Afvalwaterdebiet gearceerd"/>
            <p:cNvPicPr>
              <a:picLocks noChangeAspect="1" noChangeArrowheads="1"/>
            </p:cNvPicPr>
            <p:nvPr/>
          </p:nvPicPr>
          <p:blipFill>
            <a:blip r:embed="rId6" cstate="print"/>
            <a:srcRect/>
            <a:stretch>
              <a:fillRect/>
            </a:stretch>
          </p:blipFill>
          <p:spPr bwMode="auto">
            <a:xfrm>
              <a:off x="3360" y="1152"/>
              <a:ext cx="2016" cy="952"/>
            </a:xfrm>
            <a:prstGeom prst="rect">
              <a:avLst/>
            </a:prstGeom>
            <a:noFill/>
          </p:spPr>
        </p:pic>
        <p:sp>
          <p:nvSpPr>
            <p:cNvPr id="74763" name="Line 11"/>
            <p:cNvSpPr>
              <a:spLocks noChangeShapeType="1"/>
            </p:cNvSpPr>
            <p:nvPr/>
          </p:nvSpPr>
          <p:spPr bwMode="auto">
            <a:xfrm flipV="1">
              <a:off x="4059" y="1776"/>
              <a:ext cx="117" cy="1064"/>
            </a:xfrm>
            <a:prstGeom prst="line">
              <a:avLst/>
            </a:prstGeom>
            <a:noFill/>
            <a:ln w="28575">
              <a:solidFill>
                <a:srgbClr val="FF0000"/>
              </a:solidFill>
              <a:round/>
              <a:headEnd/>
              <a:tailEnd type="oval" w="med" len="med"/>
            </a:ln>
            <a:effectLst/>
          </p:spPr>
          <p:txBody>
            <a:bodyPr wrap="none" anchor="ctr"/>
            <a:lstStyle/>
            <a:p>
              <a:endParaRPr lang="nl-NL"/>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74754"/>
                                        </p:tgtEl>
                                        <p:attrNameLst>
                                          <p:attrName>style.visibility</p:attrName>
                                        </p:attrNameLst>
                                      </p:cBhvr>
                                      <p:to>
                                        <p:strVal val="visible"/>
                                      </p:to>
                                    </p:set>
                                    <p:animEffect transition="in" filter="strips(downRight)">
                                      <p:cBhvr>
                                        <p:cTn id="7" dur="500"/>
                                        <p:tgtEl>
                                          <p:spTgt spid="7475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74756">
                                            <p:txEl>
                                              <p:pRg st="0" end="0"/>
                                            </p:txEl>
                                          </p:spTgt>
                                        </p:tgtEl>
                                        <p:attrNameLst>
                                          <p:attrName>style.visibility</p:attrName>
                                        </p:attrNameLst>
                                      </p:cBhvr>
                                      <p:to>
                                        <p:strVal val="visible"/>
                                      </p:to>
                                    </p:set>
                                    <p:anim calcmode="lin" valueType="num">
                                      <p:cBhvr additive="base">
                                        <p:cTn id="12" dur="500" fill="hold"/>
                                        <p:tgtEl>
                                          <p:spTgt spid="74756">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7475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4756">
                                            <p:txEl>
                                              <p:pRg st="1" end="1"/>
                                            </p:txEl>
                                          </p:spTgt>
                                        </p:tgtEl>
                                        <p:attrNameLst>
                                          <p:attrName>style.visibility</p:attrName>
                                        </p:attrNameLst>
                                      </p:cBhvr>
                                      <p:to>
                                        <p:strVal val="visible"/>
                                      </p:to>
                                    </p:set>
                                    <p:anim calcmode="lin" valueType="num">
                                      <p:cBhvr additive="base">
                                        <p:cTn id="18" dur="500" fill="hold"/>
                                        <p:tgtEl>
                                          <p:spTgt spid="74756">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7475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74756">
                                            <p:txEl>
                                              <p:pRg st="2" end="2"/>
                                            </p:txEl>
                                          </p:spTgt>
                                        </p:tgtEl>
                                        <p:attrNameLst>
                                          <p:attrName>style.visibility</p:attrName>
                                        </p:attrNameLst>
                                      </p:cBhvr>
                                      <p:to>
                                        <p:strVal val="visible"/>
                                      </p:to>
                                    </p:set>
                                    <p:anim calcmode="lin" valueType="num">
                                      <p:cBhvr additive="base">
                                        <p:cTn id="24" dur="500" fill="hold"/>
                                        <p:tgtEl>
                                          <p:spTgt spid="74756">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7475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74756">
                                            <p:txEl>
                                              <p:pRg st="3" end="3"/>
                                            </p:txEl>
                                          </p:spTgt>
                                        </p:tgtEl>
                                        <p:attrNameLst>
                                          <p:attrName>style.visibility</p:attrName>
                                        </p:attrNameLst>
                                      </p:cBhvr>
                                      <p:to>
                                        <p:strVal val="visible"/>
                                      </p:to>
                                    </p:set>
                                    <p:anim calcmode="lin" valueType="num">
                                      <p:cBhvr additive="base">
                                        <p:cTn id="30" dur="500" fill="hold"/>
                                        <p:tgtEl>
                                          <p:spTgt spid="74756">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7475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nodeType="clickEffect">
                                  <p:stCondLst>
                                    <p:cond delay="0"/>
                                  </p:stCondLst>
                                  <p:childTnLst>
                                    <p:set>
                                      <p:cBhvr>
                                        <p:cTn id="35" dur="1" fill="hold">
                                          <p:stCondLst>
                                            <p:cond delay="0"/>
                                          </p:stCondLst>
                                        </p:cTn>
                                        <p:tgtEl>
                                          <p:spTgt spid="74757"/>
                                        </p:tgtEl>
                                        <p:attrNameLst>
                                          <p:attrName>style.visibility</p:attrName>
                                        </p:attrNameLst>
                                      </p:cBhvr>
                                      <p:to>
                                        <p:strVal val="visible"/>
                                      </p:to>
                                    </p:set>
                                    <p:anim calcmode="lin" valueType="num">
                                      <p:cBhvr>
                                        <p:cTn id="36" dur="500" fill="hold"/>
                                        <p:tgtEl>
                                          <p:spTgt spid="74757"/>
                                        </p:tgtEl>
                                        <p:attrNameLst>
                                          <p:attrName>ppt_w</p:attrName>
                                        </p:attrNameLst>
                                      </p:cBhvr>
                                      <p:tavLst>
                                        <p:tav tm="0">
                                          <p:val>
                                            <p:fltVal val="0"/>
                                          </p:val>
                                        </p:tav>
                                        <p:tav tm="100000">
                                          <p:val>
                                            <p:strVal val="#ppt_w"/>
                                          </p:val>
                                        </p:tav>
                                      </p:tavLst>
                                    </p:anim>
                                    <p:anim calcmode="lin" valueType="num">
                                      <p:cBhvr>
                                        <p:cTn id="37" dur="500" fill="hold"/>
                                        <p:tgtEl>
                                          <p:spTgt spid="74757"/>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6" fill="hold" nodeType="clickEffect">
                                  <p:stCondLst>
                                    <p:cond delay="0"/>
                                  </p:stCondLst>
                                  <p:childTnLst>
                                    <p:set>
                                      <p:cBhvr>
                                        <p:cTn id="41" dur="1" fill="hold">
                                          <p:stCondLst>
                                            <p:cond delay="0"/>
                                          </p:stCondLst>
                                        </p:cTn>
                                        <p:tgtEl>
                                          <p:spTgt spid="74758"/>
                                        </p:tgtEl>
                                        <p:attrNameLst>
                                          <p:attrName>style.visibility</p:attrName>
                                        </p:attrNameLst>
                                      </p:cBhvr>
                                      <p:to>
                                        <p:strVal val="visible"/>
                                      </p:to>
                                    </p:set>
                                    <p:anim calcmode="lin" valueType="num">
                                      <p:cBhvr additive="base">
                                        <p:cTn id="42" dur="500" fill="hold"/>
                                        <p:tgtEl>
                                          <p:spTgt spid="74758"/>
                                        </p:tgtEl>
                                        <p:attrNameLst>
                                          <p:attrName>ppt_x</p:attrName>
                                        </p:attrNameLst>
                                      </p:cBhvr>
                                      <p:tavLst>
                                        <p:tav tm="0">
                                          <p:val>
                                            <p:strVal val="1+#ppt_w/2"/>
                                          </p:val>
                                        </p:tav>
                                        <p:tav tm="100000">
                                          <p:val>
                                            <p:strVal val="#ppt_x"/>
                                          </p:val>
                                        </p:tav>
                                      </p:tavLst>
                                    </p:anim>
                                    <p:anim calcmode="lin" valueType="num">
                                      <p:cBhvr additive="base">
                                        <p:cTn id="43" dur="500" fill="hold"/>
                                        <p:tgtEl>
                                          <p:spTgt spid="7475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1" fill="hold" grpId="0" nodeType="clickEffect">
                                  <p:stCondLst>
                                    <p:cond delay="0"/>
                                  </p:stCondLst>
                                  <p:childTnLst>
                                    <p:set>
                                      <p:cBhvr>
                                        <p:cTn id="47" dur="1" fill="hold">
                                          <p:stCondLst>
                                            <p:cond delay="0"/>
                                          </p:stCondLst>
                                        </p:cTn>
                                        <p:tgtEl>
                                          <p:spTgt spid="74764">
                                            <p:txEl>
                                              <p:pRg st="0" end="0"/>
                                            </p:txEl>
                                          </p:spTgt>
                                        </p:tgtEl>
                                        <p:attrNameLst>
                                          <p:attrName>style.visibility</p:attrName>
                                        </p:attrNameLst>
                                      </p:cBhvr>
                                      <p:to>
                                        <p:strVal val="visible"/>
                                      </p:to>
                                    </p:set>
                                    <p:anim calcmode="lin" valueType="num">
                                      <p:cBhvr additive="base">
                                        <p:cTn id="48" dur="500" fill="hold"/>
                                        <p:tgtEl>
                                          <p:spTgt spid="74764">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7476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1" fill="hold" grpId="0" nodeType="clickEffect">
                                  <p:stCondLst>
                                    <p:cond delay="0"/>
                                  </p:stCondLst>
                                  <p:childTnLst>
                                    <p:set>
                                      <p:cBhvr>
                                        <p:cTn id="57" dur="1" fill="hold">
                                          <p:stCondLst>
                                            <p:cond delay="0"/>
                                          </p:stCondLst>
                                        </p:cTn>
                                        <p:tgtEl>
                                          <p:spTgt spid="74759">
                                            <p:txEl>
                                              <p:pRg st="0" end="0"/>
                                            </p:txEl>
                                          </p:spTgt>
                                        </p:tgtEl>
                                        <p:attrNameLst>
                                          <p:attrName>style.visibility</p:attrName>
                                        </p:attrNameLst>
                                      </p:cBhvr>
                                      <p:to>
                                        <p:strVal val="visible"/>
                                      </p:to>
                                    </p:set>
                                    <p:anim calcmode="lin" valueType="num">
                                      <p:cBhvr additive="base">
                                        <p:cTn id="58" dur="500" fill="hold"/>
                                        <p:tgtEl>
                                          <p:spTgt spid="74759">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7475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1" fill="hold" grpId="0" nodeType="clickEffect">
                                  <p:stCondLst>
                                    <p:cond delay="0"/>
                                  </p:stCondLst>
                                  <p:childTnLst>
                                    <p:set>
                                      <p:cBhvr>
                                        <p:cTn id="63" dur="1" fill="hold">
                                          <p:stCondLst>
                                            <p:cond delay="0"/>
                                          </p:stCondLst>
                                        </p:cTn>
                                        <p:tgtEl>
                                          <p:spTgt spid="74759">
                                            <p:txEl>
                                              <p:pRg st="1" end="1"/>
                                            </p:txEl>
                                          </p:spTgt>
                                        </p:tgtEl>
                                        <p:attrNameLst>
                                          <p:attrName>style.visibility</p:attrName>
                                        </p:attrNameLst>
                                      </p:cBhvr>
                                      <p:to>
                                        <p:strVal val="visible"/>
                                      </p:to>
                                    </p:set>
                                    <p:anim calcmode="lin" valueType="num">
                                      <p:cBhvr additive="base">
                                        <p:cTn id="64" dur="500" fill="hold"/>
                                        <p:tgtEl>
                                          <p:spTgt spid="74759">
                                            <p:txEl>
                                              <p:pRg st="1" end="1"/>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7475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1" fill="hold" grpId="0" nodeType="clickEffect">
                                  <p:stCondLst>
                                    <p:cond delay="0"/>
                                  </p:stCondLst>
                                  <p:childTnLst>
                                    <p:set>
                                      <p:cBhvr>
                                        <p:cTn id="69" dur="1" fill="hold">
                                          <p:stCondLst>
                                            <p:cond delay="0"/>
                                          </p:stCondLst>
                                        </p:cTn>
                                        <p:tgtEl>
                                          <p:spTgt spid="74759">
                                            <p:txEl>
                                              <p:pRg st="2" end="2"/>
                                            </p:txEl>
                                          </p:spTgt>
                                        </p:tgtEl>
                                        <p:attrNameLst>
                                          <p:attrName>style.visibility</p:attrName>
                                        </p:attrNameLst>
                                      </p:cBhvr>
                                      <p:to>
                                        <p:strVal val="visible"/>
                                      </p:to>
                                    </p:set>
                                    <p:anim calcmode="lin" valueType="num">
                                      <p:cBhvr additive="base">
                                        <p:cTn id="70" dur="500" fill="hold"/>
                                        <p:tgtEl>
                                          <p:spTgt spid="74759">
                                            <p:txEl>
                                              <p:pRg st="2" end="2"/>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74759">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animBg="1"/>
      <p:bldP spid="74756" grpId="0" build="p" autoUpdateAnimBg="0"/>
      <p:bldP spid="74759" grpId="0" build="p" autoUpdateAnimBg="0"/>
      <p:bldP spid="74764"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ext Box 2"/>
          <p:cNvSpPr txBox="1">
            <a:spLocks noChangeArrowheads="1"/>
          </p:cNvSpPr>
          <p:nvPr/>
        </p:nvSpPr>
        <p:spPr bwMode="auto">
          <a:xfrm>
            <a:off x="381000" y="152400"/>
            <a:ext cx="8382000" cy="523220"/>
          </a:xfrm>
          <a:prstGeom prst="rect">
            <a:avLst/>
          </a:prstGeom>
          <a:noFill/>
          <a:ln w="9525">
            <a:noFill/>
            <a:miter lim="800000"/>
            <a:headEnd/>
            <a:tailEnd/>
          </a:ln>
          <a:effectLst/>
        </p:spPr>
        <p:txBody>
          <a:bodyPr>
            <a:spAutoFit/>
          </a:bodyPr>
          <a:lstStyle/>
          <a:p>
            <a:pPr eaLnBrk="0" hangingPunct="0">
              <a:spcBef>
                <a:spcPct val="50000"/>
              </a:spcBef>
            </a:pPr>
            <a:r>
              <a:rPr lang="en-US" sz="2800" b="1" smtClean="0">
                <a:solidFill>
                  <a:srgbClr val="006600"/>
                </a:solidFill>
                <a:latin typeface="Calibri" pitchFamily="34" charset="0"/>
                <a:cs typeface="Calibri" pitchFamily="34" charset="0"/>
              </a:rPr>
              <a:t>PBL exercise:</a:t>
            </a:r>
            <a:r>
              <a:rPr lang="en-US" sz="2800" smtClean="0">
                <a:solidFill>
                  <a:srgbClr val="000099"/>
                </a:solidFill>
                <a:latin typeface="Calibri" pitchFamily="34" charset="0"/>
                <a:cs typeface="Calibri" pitchFamily="34" charset="0"/>
              </a:rPr>
              <a:t>       Tensions in the town</a:t>
            </a:r>
            <a:endParaRPr lang="en-US" sz="2800">
              <a:solidFill>
                <a:srgbClr val="000099"/>
              </a:solidFill>
              <a:latin typeface="Calibri" pitchFamily="34" charset="0"/>
              <a:cs typeface="Calibri" pitchFamily="34" charset="0"/>
            </a:endParaRPr>
          </a:p>
        </p:txBody>
      </p:sp>
      <p:sp>
        <p:nvSpPr>
          <p:cNvPr id="211971" name="Rectangle 3"/>
          <p:cNvSpPr>
            <a:spLocks noChangeArrowheads="1"/>
          </p:cNvSpPr>
          <p:nvPr/>
        </p:nvSpPr>
        <p:spPr bwMode="auto">
          <a:xfrm>
            <a:off x="142875" y="952590"/>
            <a:ext cx="8893175" cy="3724096"/>
          </a:xfrm>
          <a:prstGeom prst="rect">
            <a:avLst/>
          </a:prstGeom>
          <a:solidFill>
            <a:schemeClr val="bg1"/>
          </a:solidFill>
          <a:ln w="9525">
            <a:solidFill>
              <a:schemeClr val="hlink"/>
            </a:solidFill>
            <a:miter lim="800000"/>
            <a:headEnd/>
            <a:tailEnd/>
          </a:ln>
          <a:effectLst>
            <a:outerShdw dist="107763" dir="2700000" algn="ctr" rotWithShape="0">
              <a:schemeClr val="bg2">
                <a:alpha val="50000"/>
              </a:schemeClr>
            </a:outerShdw>
          </a:effectLst>
        </p:spPr>
        <p:txBody>
          <a:bodyPr anchor="ctr">
            <a:spAutoFit/>
          </a:bodyPr>
          <a:lstStyle/>
          <a:p>
            <a:pPr>
              <a:spcBef>
                <a:spcPts val="600"/>
              </a:spcBef>
              <a:spcAft>
                <a:spcPts val="600"/>
              </a:spcAft>
            </a:pPr>
            <a:r>
              <a:rPr lang="en-US" sz="2400" dirty="0" smtClean="0">
                <a:latin typeface="Calibri" pitchFamily="34" charset="0"/>
                <a:cs typeface="Calibri" pitchFamily="34" charset="0"/>
              </a:rPr>
              <a:t>Tensions in the town are rising. Tonight there were fights between Muslim and Catholic  teenagers. Last week, the windows of the church were smashed, after the mosque had been smudged with dirt and paint. The town council is desperate.</a:t>
            </a:r>
          </a:p>
          <a:p>
            <a:pPr>
              <a:spcBef>
                <a:spcPts val="600"/>
              </a:spcBef>
              <a:spcAft>
                <a:spcPts val="600"/>
              </a:spcAft>
            </a:pPr>
            <a:r>
              <a:rPr lang="en-US" sz="2400" dirty="0" smtClean="0">
                <a:latin typeface="Calibri" pitchFamily="34" charset="0"/>
                <a:cs typeface="Calibri" pitchFamily="34" charset="0"/>
              </a:rPr>
              <a:t>The police wants the town councilors to decide about actions. The mayor threatens to take steps all by himself, if they can’t get the situation in control.</a:t>
            </a:r>
          </a:p>
          <a:p>
            <a:pPr>
              <a:spcBef>
                <a:spcPts val="600"/>
              </a:spcBef>
              <a:spcAft>
                <a:spcPts val="600"/>
              </a:spcAft>
            </a:pPr>
            <a:r>
              <a:rPr lang="en-US" sz="2400" dirty="0" smtClean="0">
                <a:latin typeface="Calibri" pitchFamily="34" charset="0"/>
                <a:cs typeface="Calibri" pitchFamily="34" charset="0"/>
              </a:rPr>
              <a:t>Right as they are moaning and swearing during a council meeting, they hear sirens. The telephone rings: the community centre is on fire</a:t>
            </a:r>
            <a:r>
              <a:rPr lang="nl-NL" sz="2400" dirty="0" smtClean="0">
                <a:latin typeface="Calibri" pitchFamily="34" charset="0"/>
                <a:cs typeface="Calibri" pitchFamily="34" charset="0"/>
              </a:rPr>
              <a:t>.</a:t>
            </a:r>
            <a:endParaRPr lang="nl-NL" sz="2400" dirty="0">
              <a:latin typeface="Calibri" pitchFamily="34" charset="0"/>
              <a:cs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19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1"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381000" y="152400"/>
            <a:ext cx="8382000" cy="519113"/>
          </a:xfrm>
          <a:prstGeom prst="rect">
            <a:avLst/>
          </a:prstGeom>
          <a:noFill/>
          <a:ln w="9525">
            <a:noFill/>
            <a:miter lim="800000"/>
            <a:headEnd/>
            <a:tailEnd/>
          </a:ln>
          <a:effectLst/>
        </p:spPr>
        <p:txBody>
          <a:bodyPr>
            <a:spAutoFit/>
          </a:bodyPr>
          <a:lstStyle/>
          <a:p>
            <a:pPr eaLnBrk="0" hangingPunct="0">
              <a:spcBef>
                <a:spcPct val="50000"/>
              </a:spcBef>
            </a:pPr>
            <a:r>
              <a:rPr lang="en-US" sz="2800" b="1" smtClean="0">
                <a:solidFill>
                  <a:srgbClr val="006600"/>
                </a:solidFill>
                <a:latin typeface="Calibri" pitchFamily="34" charset="0"/>
                <a:cs typeface="Calibri" pitchFamily="34" charset="0"/>
              </a:rPr>
              <a:t>Research exercise:</a:t>
            </a:r>
            <a:r>
              <a:rPr lang="en-US" sz="2800" smtClean="0">
                <a:solidFill>
                  <a:srgbClr val="000099"/>
                </a:solidFill>
                <a:latin typeface="Calibri" pitchFamily="34" charset="0"/>
                <a:cs typeface="Calibri" pitchFamily="34" charset="0"/>
              </a:rPr>
              <a:t>  Water and international law</a:t>
            </a:r>
            <a:endParaRPr lang="en-US" sz="2800">
              <a:solidFill>
                <a:srgbClr val="000099"/>
              </a:solidFill>
              <a:latin typeface="Calibri" pitchFamily="34" charset="0"/>
              <a:cs typeface="Calibri" pitchFamily="34" charset="0"/>
            </a:endParaRPr>
          </a:p>
        </p:txBody>
      </p:sp>
      <p:sp>
        <p:nvSpPr>
          <p:cNvPr id="214019" name="Rectangle 3"/>
          <p:cNvSpPr>
            <a:spLocks noChangeArrowheads="1"/>
          </p:cNvSpPr>
          <p:nvPr/>
        </p:nvSpPr>
        <p:spPr bwMode="auto">
          <a:xfrm>
            <a:off x="468313" y="1248932"/>
            <a:ext cx="8064500" cy="3490186"/>
          </a:xfrm>
          <a:prstGeom prst="rect">
            <a:avLst/>
          </a:prstGeom>
          <a:solidFill>
            <a:schemeClr val="bg1"/>
          </a:solidFill>
          <a:ln w="9525">
            <a:solidFill>
              <a:schemeClr val="folHlink"/>
            </a:solidFill>
            <a:miter lim="800000"/>
            <a:headEnd/>
            <a:tailEnd/>
          </a:ln>
          <a:effectLst>
            <a:outerShdw dist="107763" dir="2700000" algn="ctr" rotWithShape="0">
              <a:schemeClr val="bg2">
                <a:alpha val="50000"/>
              </a:schemeClr>
            </a:outerShdw>
          </a:effectLst>
        </p:spPr>
        <p:txBody>
          <a:bodyPr anchor="ctr">
            <a:spAutoFit/>
          </a:bodyPr>
          <a:lstStyle/>
          <a:p>
            <a:pPr marL="457200" indent="-457200">
              <a:spcBef>
                <a:spcPct val="30000"/>
              </a:spcBef>
              <a:tabLst>
                <a:tab pos="228600" algn="l"/>
              </a:tabLst>
            </a:pPr>
            <a:r>
              <a:rPr lang="en-US" sz="2400" dirty="0" smtClean="0">
                <a:latin typeface="Calibri" pitchFamily="34" charset="0"/>
                <a:cs typeface="Calibri" pitchFamily="34" charset="0"/>
              </a:rPr>
              <a:t>Investigate the ‘</a:t>
            </a:r>
            <a:r>
              <a:rPr lang="en-US" sz="2400" i="1" dirty="0" smtClean="0">
                <a:solidFill>
                  <a:srgbClr val="C00000"/>
                </a:solidFill>
                <a:latin typeface="Calibri" pitchFamily="34" charset="0"/>
                <a:cs typeface="Calibri" pitchFamily="34" charset="0"/>
              </a:rPr>
              <a:t>rule of equitable apportionment</a:t>
            </a:r>
            <a:r>
              <a:rPr lang="en-US" sz="2400" dirty="0" smtClean="0">
                <a:latin typeface="Calibri" pitchFamily="34" charset="0"/>
                <a:cs typeface="Calibri" pitchFamily="34" charset="0"/>
              </a:rPr>
              <a:t>’. </a:t>
            </a:r>
          </a:p>
          <a:p>
            <a:pPr marL="457200" indent="-457200">
              <a:spcBef>
                <a:spcPct val="30000"/>
              </a:spcBef>
              <a:tabLst>
                <a:tab pos="228600" algn="l"/>
              </a:tabLst>
            </a:pPr>
            <a:r>
              <a:rPr lang="en-US" sz="2400" dirty="0" smtClean="0">
                <a:latin typeface="Calibri" pitchFamily="34" charset="0"/>
                <a:cs typeface="Calibri" pitchFamily="34" charset="0"/>
              </a:rPr>
              <a:t>Answer the following questions:</a:t>
            </a:r>
          </a:p>
          <a:p>
            <a:pPr marL="457200" indent="-457200">
              <a:spcBef>
                <a:spcPct val="30000"/>
              </a:spcBef>
              <a:buFontTx/>
              <a:buAutoNum type="alphaLcPeriod"/>
              <a:tabLst>
                <a:tab pos="228600" algn="l"/>
              </a:tabLst>
            </a:pPr>
            <a:r>
              <a:rPr lang="en-US" sz="2400" dirty="0" smtClean="0">
                <a:latin typeface="Calibri" pitchFamily="34" charset="0"/>
                <a:cs typeface="Calibri" pitchFamily="34" charset="0"/>
              </a:rPr>
              <a:t>What does this rule mean?</a:t>
            </a:r>
          </a:p>
          <a:p>
            <a:pPr marL="457200" indent="-457200">
              <a:spcBef>
                <a:spcPct val="30000"/>
              </a:spcBef>
              <a:buFontTx/>
              <a:buAutoNum type="alphaLcPeriod"/>
              <a:tabLst>
                <a:tab pos="228600" algn="l"/>
              </a:tabLst>
            </a:pPr>
            <a:r>
              <a:rPr lang="en-US" sz="2400" dirty="0" smtClean="0">
                <a:latin typeface="Calibri" pitchFamily="34" charset="0"/>
                <a:cs typeface="Calibri" pitchFamily="34" charset="0"/>
              </a:rPr>
              <a:t>Where did it originate; and where was it applied for the first time?</a:t>
            </a:r>
          </a:p>
          <a:p>
            <a:pPr marL="457200" indent="-457200">
              <a:spcBef>
                <a:spcPct val="30000"/>
              </a:spcBef>
              <a:buFontTx/>
              <a:buAutoNum type="alphaLcPeriod"/>
              <a:tabLst>
                <a:tab pos="228600" algn="l"/>
              </a:tabLst>
            </a:pPr>
            <a:r>
              <a:rPr lang="en-US" sz="2400" dirty="0" smtClean="0">
                <a:latin typeface="Calibri" pitchFamily="34" charset="0"/>
                <a:cs typeface="Calibri" pitchFamily="34" charset="0"/>
              </a:rPr>
              <a:t>Are there any examples where the rule was applied in conflicts concerning the use of water in or between countries? If so, was the application successful? </a:t>
            </a:r>
            <a:endParaRPr lang="en-US" sz="2400" dirty="0">
              <a:latin typeface="Calibri" pitchFamily="34" charset="0"/>
              <a:cs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40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apali (small).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395536" y="-67454"/>
            <a:ext cx="5976664" cy="400110"/>
          </a:xfrm>
          <a:prstGeom prst="rect">
            <a:avLst/>
          </a:prstGeom>
          <a:noFill/>
          <a:ln w="9525">
            <a:noFill/>
            <a:miter lim="800000"/>
            <a:headEnd/>
            <a:tailEnd/>
          </a:ln>
          <a:effectLst/>
        </p:spPr>
        <p:txBody>
          <a:bodyPr wrap="square">
            <a:spAutoFit/>
          </a:bodyPr>
          <a:lstStyle/>
          <a:p>
            <a:pPr eaLnBrk="0" hangingPunct="0">
              <a:spcBef>
                <a:spcPct val="50000"/>
              </a:spcBef>
            </a:pPr>
            <a:r>
              <a:rPr lang="nl-NL" sz="2000" b="1" dirty="0" err="1" smtClean="0">
                <a:solidFill>
                  <a:srgbClr val="006600"/>
                </a:solidFill>
                <a:latin typeface="Calibri" pitchFamily="34" charset="0"/>
                <a:cs typeface="Calibri" pitchFamily="34" charset="0"/>
              </a:rPr>
              <a:t>Serious</a:t>
            </a:r>
            <a:r>
              <a:rPr lang="nl-NL" sz="2000" b="1" dirty="0" smtClean="0">
                <a:solidFill>
                  <a:srgbClr val="006600"/>
                </a:solidFill>
                <a:latin typeface="Calibri" pitchFamily="34" charset="0"/>
                <a:cs typeface="Calibri" pitchFamily="34" charset="0"/>
              </a:rPr>
              <a:t> game:</a:t>
            </a:r>
            <a:r>
              <a:rPr lang="nl-NL" sz="2000" dirty="0" smtClean="0">
                <a:solidFill>
                  <a:srgbClr val="000099"/>
                </a:solidFill>
                <a:latin typeface="Calibri" pitchFamily="34" charset="0"/>
                <a:cs typeface="Calibri" pitchFamily="34" charset="0"/>
              </a:rPr>
              <a:t>  “</a:t>
            </a:r>
            <a:r>
              <a:rPr lang="nl-NL" sz="2000" dirty="0" err="1" smtClean="0">
                <a:solidFill>
                  <a:srgbClr val="000099"/>
                </a:solidFill>
                <a:latin typeface="Calibri" pitchFamily="34" charset="0"/>
                <a:cs typeface="Calibri" pitchFamily="34" charset="0"/>
              </a:rPr>
              <a:t>PopSim</a:t>
            </a:r>
            <a:r>
              <a:rPr lang="nl-NL" sz="2000" dirty="0" smtClean="0">
                <a:solidFill>
                  <a:srgbClr val="000099"/>
                </a:solidFill>
                <a:latin typeface="Calibri" pitchFamily="34" charset="0"/>
                <a:cs typeface="Calibri" pitchFamily="34" charset="0"/>
              </a:rPr>
              <a:t>”  (</a:t>
            </a:r>
            <a:r>
              <a:rPr lang="nl-NL" sz="2000" dirty="0" err="1" smtClean="0">
                <a:solidFill>
                  <a:srgbClr val="000099"/>
                </a:solidFill>
                <a:latin typeface="Calibri" pitchFamily="34" charset="0"/>
                <a:cs typeface="Calibri" pitchFamily="34" charset="0"/>
              </a:rPr>
              <a:t>Population</a:t>
            </a:r>
            <a:r>
              <a:rPr lang="nl-NL" sz="2000" dirty="0" smtClean="0">
                <a:solidFill>
                  <a:srgbClr val="000099"/>
                </a:solidFill>
                <a:latin typeface="Calibri" pitchFamily="34" charset="0"/>
                <a:cs typeface="Calibri" pitchFamily="34" charset="0"/>
              </a:rPr>
              <a:t> </a:t>
            </a:r>
            <a:r>
              <a:rPr lang="nl-NL" sz="2000" dirty="0" err="1" smtClean="0">
                <a:solidFill>
                  <a:srgbClr val="000099"/>
                </a:solidFill>
                <a:latin typeface="Calibri" pitchFamily="34" charset="0"/>
                <a:cs typeface="Calibri" pitchFamily="34" charset="0"/>
              </a:rPr>
              <a:t>simulation</a:t>
            </a:r>
            <a:r>
              <a:rPr lang="nl-NL" sz="2000" dirty="0" smtClean="0">
                <a:solidFill>
                  <a:srgbClr val="000099"/>
                </a:solidFill>
                <a:latin typeface="Calibri" pitchFamily="34" charset="0"/>
                <a:cs typeface="Calibri" pitchFamily="34" charset="0"/>
              </a:rPr>
              <a:t>)</a:t>
            </a:r>
            <a:endParaRPr lang="nl-NL" sz="2000" dirty="0">
              <a:solidFill>
                <a:srgbClr val="000099"/>
              </a:solidFill>
              <a:latin typeface="Calibri" pitchFamily="34" charset="0"/>
              <a:cs typeface="Calibri" pitchFamily="34" charset="0"/>
            </a:endParaRPr>
          </a:p>
        </p:txBody>
      </p:sp>
      <p:pic>
        <p:nvPicPr>
          <p:cNvPr id="6" name="Picture 5" descr="6.22 - PopSim (large).jpg"/>
          <p:cNvPicPr>
            <a:picLocks noChangeAspect="1"/>
          </p:cNvPicPr>
          <p:nvPr/>
        </p:nvPicPr>
        <p:blipFill>
          <a:blip r:embed="rId2" cstate="print"/>
          <a:stretch>
            <a:fillRect/>
          </a:stretch>
        </p:blipFill>
        <p:spPr>
          <a:xfrm>
            <a:off x="331219" y="321132"/>
            <a:ext cx="8481563" cy="6536868"/>
          </a:xfrm>
          <a:prstGeom prst="rect">
            <a:avLst/>
          </a:prstGeom>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381000" y="152400"/>
            <a:ext cx="8382000" cy="523220"/>
          </a:xfrm>
          <a:prstGeom prst="rect">
            <a:avLst/>
          </a:prstGeom>
          <a:noFill/>
          <a:ln w="9525">
            <a:noFill/>
            <a:miter lim="800000"/>
            <a:headEnd/>
            <a:tailEnd/>
          </a:ln>
        </p:spPr>
        <p:txBody>
          <a:bodyPr>
            <a:spAutoFit/>
          </a:bodyPr>
          <a:lstStyle/>
          <a:p>
            <a:pPr eaLnBrk="0" hangingPunct="0">
              <a:spcBef>
                <a:spcPct val="50000"/>
              </a:spcBef>
            </a:pPr>
            <a:r>
              <a:rPr lang="nl-NL" sz="2800" b="1" dirty="0" err="1" smtClean="0">
                <a:solidFill>
                  <a:srgbClr val="006600"/>
                </a:solidFill>
                <a:latin typeface="Calibri" pitchFamily="34" charset="0"/>
                <a:cs typeface="Calibri" pitchFamily="34" charset="0"/>
              </a:rPr>
              <a:t>Discussion</a:t>
            </a:r>
            <a:r>
              <a:rPr lang="nl-NL" sz="2800" b="1" dirty="0" smtClean="0">
                <a:solidFill>
                  <a:srgbClr val="006600"/>
                </a:solidFill>
                <a:latin typeface="Calibri" pitchFamily="34" charset="0"/>
                <a:cs typeface="Calibri" pitchFamily="34" charset="0"/>
              </a:rPr>
              <a:t> </a:t>
            </a:r>
            <a:r>
              <a:rPr lang="nl-NL" sz="2800" b="1" dirty="0" err="1" smtClean="0">
                <a:solidFill>
                  <a:srgbClr val="006600"/>
                </a:solidFill>
                <a:latin typeface="Calibri" pitchFamily="34" charset="0"/>
                <a:cs typeface="Calibri" pitchFamily="34" charset="0"/>
              </a:rPr>
              <a:t>exercise</a:t>
            </a:r>
            <a:r>
              <a:rPr lang="nl-NL" sz="2800" b="1" dirty="0" smtClean="0">
                <a:solidFill>
                  <a:srgbClr val="006600"/>
                </a:solidFill>
                <a:latin typeface="Calibri" pitchFamily="34" charset="0"/>
                <a:cs typeface="Calibri" pitchFamily="34" charset="0"/>
              </a:rPr>
              <a:t>:</a:t>
            </a:r>
            <a:r>
              <a:rPr lang="nl-NL" sz="2800" dirty="0" smtClean="0">
                <a:solidFill>
                  <a:srgbClr val="000099"/>
                </a:solidFill>
                <a:latin typeface="Calibri" pitchFamily="34" charset="0"/>
                <a:cs typeface="Calibri" pitchFamily="34" charset="0"/>
              </a:rPr>
              <a:t>       </a:t>
            </a:r>
            <a:r>
              <a:rPr lang="nl-NL" sz="2800" dirty="0" err="1" smtClean="0">
                <a:solidFill>
                  <a:srgbClr val="000099"/>
                </a:solidFill>
                <a:latin typeface="Calibri" pitchFamily="34" charset="0"/>
                <a:cs typeface="Calibri" pitchFamily="34" charset="0"/>
              </a:rPr>
              <a:t>Shifting</a:t>
            </a:r>
            <a:r>
              <a:rPr lang="nl-NL" sz="2800" dirty="0" smtClean="0">
                <a:solidFill>
                  <a:srgbClr val="000099"/>
                </a:solidFill>
                <a:latin typeface="Calibri" pitchFamily="34" charset="0"/>
                <a:cs typeface="Calibri" pitchFamily="34" charset="0"/>
              </a:rPr>
              <a:t> </a:t>
            </a:r>
            <a:r>
              <a:rPr lang="nl-NL" sz="2800" dirty="0" err="1" smtClean="0">
                <a:solidFill>
                  <a:srgbClr val="000099"/>
                </a:solidFill>
                <a:latin typeface="Calibri" pitchFamily="34" charset="0"/>
                <a:cs typeface="Calibri" pitchFamily="34" charset="0"/>
              </a:rPr>
              <a:t>worldviews</a:t>
            </a:r>
            <a:r>
              <a:rPr lang="nl-NL" sz="2800" dirty="0" smtClean="0">
                <a:solidFill>
                  <a:srgbClr val="000099"/>
                </a:solidFill>
                <a:latin typeface="Calibri" pitchFamily="34" charset="0"/>
                <a:cs typeface="Calibri" pitchFamily="34" charset="0"/>
              </a:rPr>
              <a:t>...</a:t>
            </a:r>
            <a:endParaRPr lang="nl-NL" sz="2800" dirty="0">
              <a:solidFill>
                <a:srgbClr val="000099"/>
              </a:solidFill>
              <a:latin typeface="Calibri" pitchFamily="34" charset="0"/>
              <a:cs typeface="Calibri" pitchFamily="34" charset="0"/>
            </a:endParaRPr>
          </a:p>
        </p:txBody>
      </p:sp>
      <p:pic>
        <p:nvPicPr>
          <p:cNvPr id="4" name="Picture 3" descr="4.05 - Shifting views (in 2 lines).png"/>
          <p:cNvPicPr>
            <a:picLocks noChangeAspect="1"/>
          </p:cNvPicPr>
          <p:nvPr/>
        </p:nvPicPr>
        <p:blipFill>
          <a:blip r:embed="rId3" cstate="print"/>
          <a:stretch>
            <a:fillRect/>
          </a:stretch>
        </p:blipFill>
        <p:spPr>
          <a:xfrm>
            <a:off x="704897" y="692696"/>
            <a:ext cx="7734207" cy="5901536"/>
          </a:xfrm>
          <a:prstGeom prst="rect">
            <a:avLst/>
          </a:prstGeom>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116632"/>
            <a:ext cx="8712968" cy="784830"/>
          </a:xfrm>
          <a:prstGeom prst="rect">
            <a:avLst/>
          </a:prstGeom>
          <a:noFill/>
        </p:spPr>
        <p:txBody>
          <a:bodyPr wrap="square" rtlCol="0">
            <a:spAutoFit/>
          </a:bodyPr>
          <a:lstStyle/>
          <a:p>
            <a:pPr>
              <a:spcBef>
                <a:spcPts val="600"/>
              </a:spcBef>
            </a:pPr>
            <a:r>
              <a:rPr lang="en-US" sz="2200" b="1" dirty="0" smtClean="0">
                <a:solidFill>
                  <a:srgbClr val="006600"/>
                </a:solidFill>
              </a:rPr>
              <a:t>Book: ‘Fundamentals of Sustainable Development’</a:t>
            </a:r>
          </a:p>
          <a:p>
            <a:pPr>
              <a:spcBef>
                <a:spcPts val="600"/>
              </a:spcBef>
            </a:pPr>
            <a:r>
              <a:rPr lang="en-US" dirty="0" smtClean="0"/>
              <a:t>Dutch editions: 2005, 2011</a:t>
            </a:r>
          </a:p>
        </p:txBody>
      </p:sp>
      <p:sp>
        <p:nvSpPr>
          <p:cNvPr id="6" name="TextBox 5"/>
          <p:cNvSpPr txBox="1"/>
          <p:nvPr/>
        </p:nvSpPr>
        <p:spPr>
          <a:xfrm>
            <a:off x="251520" y="1392446"/>
            <a:ext cx="4968552" cy="3908762"/>
          </a:xfrm>
          <a:prstGeom prst="rect">
            <a:avLst/>
          </a:prstGeom>
          <a:noFill/>
        </p:spPr>
        <p:txBody>
          <a:bodyPr wrap="square" rtlCol="0">
            <a:spAutoFit/>
          </a:bodyPr>
          <a:lstStyle/>
          <a:p>
            <a:pPr>
              <a:spcBef>
                <a:spcPts val="600"/>
              </a:spcBef>
            </a:pPr>
            <a:endParaRPr lang="en-US" dirty="0"/>
          </a:p>
          <a:p>
            <a:pPr>
              <a:spcBef>
                <a:spcPts val="600"/>
              </a:spcBef>
            </a:pPr>
            <a:r>
              <a:rPr lang="en-US" u="sng" dirty="0" smtClean="0"/>
              <a:t>The website offers:</a:t>
            </a:r>
          </a:p>
          <a:p>
            <a:pPr marL="182563" indent="-182563">
              <a:spcBef>
                <a:spcPts val="600"/>
              </a:spcBef>
              <a:buFontTx/>
              <a:buChar char="-"/>
              <a:tabLst>
                <a:tab pos="182563" algn="l"/>
              </a:tabLst>
            </a:pPr>
            <a:r>
              <a:rPr lang="en-US" dirty="0" smtClean="0"/>
              <a:t>&gt; 200 </a:t>
            </a:r>
            <a:r>
              <a:rPr lang="en-US" dirty="0" smtClean="0">
                <a:solidFill>
                  <a:srgbClr val="C00000"/>
                </a:solidFill>
              </a:rPr>
              <a:t>exercises</a:t>
            </a:r>
          </a:p>
          <a:p>
            <a:pPr marL="182563" indent="-182563">
              <a:spcBef>
                <a:spcPts val="600"/>
              </a:spcBef>
              <a:buFontTx/>
              <a:buChar char="-"/>
              <a:tabLst>
                <a:tab pos="182563" algn="l"/>
              </a:tabLst>
            </a:pPr>
            <a:r>
              <a:rPr lang="en-US" dirty="0" smtClean="0"/>
              <a:t>Circa 40 </a:t>
            </a:r>
            <a:r>
              <a:rPr lang="en-US" dirty="0" err="1" smtClean="0">
                <a:solidFill>
                  <a:srgbClr val="C00000"/>
                </a:solidFill>
              </a:rPr>
              <a:t>videoclips</a:t>
            </a:r>
            <a:endParaRPr lang="en-US" dirty="0" smtClean="0">
              <a:solidFill>
                <a:srgbClr val="C00000"/>
              </a:solidFill>
            </a:endParaRPr>
          </a:p>
          <a:p>
            <a:pPr marL="182563" indent="-182563">
              <a:spcBef>
                <a:spcPts val="600"/>
              </a:spcBef>
              <a:buFontTx/>
              <a:buChar char="-"/>
              <a:tabLst>
                <a:tab pos="182563" algn="l"/>
              </a:tabLst>
            </a:pPr>
            <a:r>
              <a:rPr lang="en-US" dirty="0" smtClean="0">
                <a:solidFill>
                  <a:srgbClr val="C00000"/>
                </a:solidFill>
              </a:rPr>
              <a:t>Serious games </a:t>
            </a:r>
            <a:r>
              <a:rPr lang="en-US" dirty="0" smtClean="0"/>
              <a:t>(computer </a:t>
            </a:r>
            <a:r>
              <a:rPr lang="en-US" dirty="0" err="1" smtClean="0"/>
              <a:t>programmes</a:t>
            </a:r>
            <a:r>
              <a:rPr lang="en-US" dirty="0" smtClean="0"/>
              <a:t>)</a:t>
            </a:r>
          </a:p>
          <a:p>
            <a:pPr marL="182563" indent="-182563">
              <a:spcBef>
                <a:spcPts val="600"/>
              </a:spcBef>
              <a:buFontTx/>
              <a:buChar char="-"/>
              <a:tabLst>
                <a:tab pos="182563" algn="l"/>
              </a:tabLst>
            </a:pPr>
            <a:r>
              <a:rPr lang="en-US" dirty="0" smtClean="0">
                <a:solidFill>
                  <a:srgbClr val="C00000"/>
                </a:solidFill>
              </a:rPr>
              <a:t>Learning goals</a:t>
            </a:r>
            <a:r>
              <a:rPr lang="en-US" dirty="0" smtClean="0"/>
              <a:t> per chapter</a:t>
            </a:r>
          </a:p>
          <a:p>
            <a:pPr marL="182563" indent="-182563">
              <a:spcBef>
                <a:spcPts val="600"/>
              </a:spcBef>
              <a:buFontTx/>
              <a:buChar char="-"/>
              <a:tabLst>
                <a:tab pos="182563" algn="l"/>
              </a:tabLst>
            </a:pPr>
            <a:r>
              <a:rPr lang="en-US" dirty="0" smtClean="0">
                <a:solidFill>
                  <a:srgbClr val="C00000"/>
                </a:solidFill>
              </a:rPr>
              <a:t>Summary </a:t>
            </a:r>
            <a:r>
              <a:rPr lang="en-US" dirty="0" smtClean="0"/>
              <a:t>per chapter</a:t>
            </a:r>
          </a:p>
          <a:p>
            <a:pPr marL="182563" indent="-182563">
              <a:spcBef>
                <a:spcPts val="600"/>
              </a:spcBef>
              <a:buFontTx/>
              <a:buChar char="-"/>
              <a:tabLst>
                <a:tab pos="182563" algn="l"/>
              </a:tabLst>
            </a:pPr>
            <a:r>
              <a:rPr lang="en-US" dirty="0" smtClean="0">
                <a:solidFill>
                  <a:srgbClr val="C00000"/>
                </a:solidFill>
              </a:rPr>
              <a:t>Extra information </a:t>
            </a:r>
            <a:r>
              <a:rPr lang="en-US" dirty="0" smtClean="0"/>
              <a:t>per chapter</a:t>
            </a:r>
          </a:p>
          <a:p>
            <a:pPr marL="182563" indent="-182563">
              <a:spcBef>
                <a:spcPts val="600"/>
              </a:spcBef>
              <a:buFontTx/>
              <a:buChar char="-"/>
              <a:tabLst>
                <a:tab pos="182563" algn="l"/>
              </a:tabLst>
            </a:pPr>
            <a:r>
              <a:rPr lang="en-US" dirty="0" smtClean="0"/>
              <a:t>Explaining </a:t>
            </a:r>
            <a:r>
              <a:rPr lang="en-US" dirty="0" smtClean="0">
                <a:solidFill>
                  <a:srgbClr val="C00000"/>
                </a:solidFill>
              </a:rPr>
              <a:t>glossary</a:t>
            </a:r>
          </a:p>
          <a:p>
            <a:pPr marL="182563" indent="-182563">
              <a:spcBef>
                <a:spcPts val="600"/>
              </a:spcBef>
              <a:buFontTx/>
              <a:buChar char="-"/>
              <a:tabLst>
                <a:tab pos="182563" algn="l"/>
              </a:tabLst>
            </a:pPr>
            <a:r>
              <a:rPr lang="en-US" dirty="0" smtClean="0"/>
              <a:t>Spreadsheets, schemes, etc.</a:t>
            </a:r>
          </a:p>
          <a:p>
            <a:pPr marL="182563" indent="-182563">
              <a:spcBef>
                <a:spcPts val="600"/>
              </a:spcBef>
              <a:tabLst>
                <a:tab pos="182563" algn="l"/>
              </a:tabLst>
            </a:pPr>
            <a:endParaRPr lang="en-US" dirty="0" smtClean="0"/>
          </a:p>
        </p:txBody>
      </p:sp>
      <p:sp>
        <p:nvSpPr>
          <p:cNvPr id="7" name="Rectangle 6"/>
          <p:cNvSpPr/>
          <p:nvPr/>
        </p:nvSpPr>
        <p:spPr>
          <a:xfrm>
            <a:off x="251520" y="5088086"/>
            <a:ext cx="4752528" cy="1077218"/>
          </a:xfrm>
          <a:prstGeom prst="rect">
            <a:avLst/>
          </a:prstGeom>
        </p:spPr>
        <p:txBody>
          <a:bodyPr wrap="square">
            <a:spAutoFit/>
          </a:bodyPr>
          <a:lstStyle/>
          <a:p>
            <a:pPr marL="182563" indent="-182563">
              <a:spcBef>
                <a:spcPts val="600"/>
              </a:spcBef>
              <a:tabLst>
                <a:tab pos="182563" algn="l"/>
              </a:tabLst>
            </a:pPr>
            <a:r>
              <a:rPr lang="en-US" u="sng" dirty="0" smtClean="0"/>
              <a:t>And </a:t>
            </a:r>
            <a:r>
              <a:rPr lang="en-US" i="1" u="sng" dirty="0" smtClean="0"/>
              <a:t>only</a:t>
            </a:r>
            <a:r>
              <a:rPr lang="en-US" u="sng" dirty="0" smtClean="0"/>
              <a:t> for educators (password protected):</a:t>
            </a:r>
          </a:p>
          <a:p>
            <a:pPr marL="182563" indent="-182563">
              <a:spcBef>
                <a:spcPts val="600"/>
              </a:spcBef>
              <a:buFontTx/>
              <a:buChar char="-"/>
              <a:tabLst>
                <a:tab pos="182563" algn="l"/>
              </a:tabLst>
            </a:pPr>
            <a:r>
              <a:rPr lang="en-US" dirty="0" smtClean="0">
                <a:solidFill>
                  <a:srgbClr val="C00000"/>
                </a:solidFill>
              </a:rPr>
              <a:t>Answers </a:t>
            </a:r>
            <a:r>
              <a:rPr lang="en-US" dirty="0" smtClean="0"/>
              <a:t>to exercises</a:t>
            </a:r>
          </a:p>
          <a:p>
            <a:pPr marL="182563" indent="-182563">
              <a:spcBef>
                <a:spcPts val="600"/>
              </a:spcBef>
              <a:buFontTx/>
              <a:buChar char="-"/>
              <a:tabLst>
                <a:tab pos="182563" algn="l"/>
              </a:tabLst>
            </a:pPr>
            <a:r>
              <a:rPr lang="en-US" dirty="0" smtClean="0">
                <a:solidFill>
                  <a:srgbClr val="C00000"/>
                </a:solidFill>
              </a:rPr>
              <a:t>Powerpoint</a:t>
            </a:r>
            <a:r>
              <a:rPr lang="en-US" dirty="0" smtClean="0"/>
              <a:t> per chapter</a:t>
            </a:r>
          </a:p>
        </p:txBody>
      </p:sp>
      <p:pic>
        <p:nvPicPr>
          <p:cNvPr id="3" name="Picture 2" descr="Basisboek Duurzame ontwikkeling, 2e editie - Voorkant (50).jpg"/>
          <p:cNvPicPr>
            <a:picLocks noChangeAspect="1"/>
          </p:cNvPicPr>
          <p:nvPr/>
        </p:nvPicPr>
        <p:blipFill>
          <a:blip r:embed="rId2" cstate="print"/>
          <a:stretch>
            <a:fillRect/>
          </a:stretch>
        </p:blipFill>
        <p:spPr>
          <a:xfrm>
            <a:off x="5004048" y="692696"/>
            <a:ext cx="3960440" cy="5602719"/>
          </a:xfrm>
          <a:prstGeom prst="rect">
            <a:avLst/>
          </a:prstGeom>
          <a:effectLst>
            <a:outerShdw blurRad="38100" dist="63500" dir="1800000" sx="101000" sy="101000" algn="tl" rotWithShape="0">
              <a:schemeClr val="bg1">
                <a:lumMod val="65000"/>
              </a:schemeClr>
            </a:outerShdw>
          </a:effectLst>
          <a:scene3d>
            <a:camera prst="orthographicFront"/>
            <a:lightRig rig="contrasting" dir="t"/>
          </a:scene3d>
          <a:sp3d extrusionH="127000"/>
        </p:spPr>
      </p:pic>
      <p:sp>
        <p:nvSpPr>
          <p:cNvPr id="8" name="Rectangle 7"/>
          <p:cNvSpPr/>
          <p:nvPr/>
        </p:nvSpPr>
        <p:spPr>
          <a:xfrm>
            <a:off x="251520" y="1052736"/>
            <a:ext cx="3544560" cy="369332"/>
          </a:xfrm>
          <a:prstGeom prst="rect">
            <a:avLst/>
          </a:prstGeom>
        </p:spPr>
        <p:txBody>
          <a:bodyPr wrap="none">
            <a:spAutoFit/>
          </a:bodyPr>
          <a:lstStyle/>
          <a:p>
            <a:pPr>
              <a:spcBef>
                <a:spcPts val="600"/>
              </a:spcBef>
            </a:pPr>
            <a:r>
              <a:rPr lang="en-US" b="1" i="1" dirty="0" smtClean="0">
                <a:solidFill>
                  <a:srgbClr val="FF0000"/>
                </a:solidFill>
              </a:rPr>
              <a:t>English edition: February 2012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34"/>
          <p:cNvGrpSpPr>
            <a:grpSpLocks noChangeAspect="1"/>
          </p:cNvGrpSpPr>
          <p:nvPr/>
        </p:nvGrpSpPr>
        <p:grpSpPr bwMode="auto">
          <a:xfrm>
            <a:off x="1862458" y="1504954"/>
            <a:ext cx="5414963" cy="5076825"/>
            <a:chOff x="3571868" y="2786058"/>
            <a:chExt cx="2286016" cy="2143140"/>
          </a:xfrm>
        </p:grpSpPr>
        <p:sp>
          <p:nvSpPr>
            <p:cNvPr id="11" name="Oval 10"/>
            <p:cNvSpPr/>
            <p:nvPr/>
          </p:nvSpPr>
          <p:spPr>
            <a:xfrm>
              <a:off x="3571868" y="2786058"/>
              <a:ext cx="2286016" cy="2143140"/>
            </a:xfrm>
            <a:prstGeom prst="ellipse">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pic>
          <p:nvPicPr>
            <p:cNvPr id="12" name="Picture 49" descr="Boom"/>
            <p:cNvPicPr>
              <a:picLocks noChangeAspect="1" noChangeArrowheads="1"/>
            </p:cNvPicPr>
            <p:nvPr/>
          </p:nvPicPr>
          <p:blipFill>
            <a:blip r:embed="rId3" cstate="print">
              <a:clrChange>
                <a:clrFrom>
                  <a:srgbClr val="FFFFFF"/>
                </a:clrFrom>
                <a:clrTo>
                  <a:srgbClr val="FFFFFF">
                    <a:alpha val="0"/>
                  </a:srgbClr>
                </a:clrTo>
              </a:clrChange>
              <a:lum bright="28000" contrast="100000"/>
            </a:blip>
            <a:srcRect/>
            <a:stretch>
              <a:fillRect/>
            </a:stretch>
          </p:blipFill>
          <p:spPr bwMode="auto">
            <a:xfrm>
              <a:off x="3786182" y="3071810"/>
              <a:ext cx="1940432" cy="1428760"/>
            </a:xfrm>
            <a:prstGeom prst="rect">
              <a:avLst/>
            </a:prstGeom>
            <a:noFill/>
            <a:ln w="9525">
              <a:noFill/>
              <a:miter lim="800000"/>
              <a:headEnd/>
              <a:tailEnd/>
            </a:ln>
          </p:spPr>
        </p:pic>
      </p:grpSp>
      <p:pic>
        <p:nvPicPr>
          <p:cNvPr id="2" name="Picture 1" descr="Tree model inside a fores - no text, no tree.emf"/>
          <p:cNvPicPr>
            <a:picLocks noChangeAspect="1"/>
          </p:cNvPicPr>
          <p:nvPr/>
        </p:nvPicPr>
        <p:blipFill>
          <a:blip r:embed="rId4" cstate="print"/>
          <a:stretch>
            <a:fillRect/>
          </a:stretch>
        </p:blipFill>
        <p:spPr>
          <a:xfrm>
            <a:off x="-468560" y="-205200"/>
            <a:ext cx="10153128" cy="6654832"/>
          </a:xfrm>
          <a:prstGeom prst="rect">
            <a:avLst/>
          </a:prstGeom>
        </p:spPr>
      </p:pic>
      <p:pic>
        <p:nvPicPr>
          <p:cNvPr id="13" name="Picture 12" descr="Tree roots.png"/>
          <p:cNvPicPr>
            <a:picLocks noChangeAspect="1"/>
          </p:cNvPicPr>
          <p:nvPr/>
        </p:nvPicPr>
        <p:blipFill>
          <a:blip r:embed="rId5" cstate="print"/>
          <a:stretch>
            <a:fillRect/>
          </a:stretch>
        </p:blipFill>
        <p:spPr>
          <a:xfrm>
            <a:off x="3131840" y="5445224"/>
            <a:ext cx="2736304" cy="544866"/>
          </a:xfrm>
          <a:prstGeom prst="rect">
            <a:avLst/>
          </a:prstGeom>
        </p:spPr>
      </p:pic>
      <p:grpSp>
        <p:nvGrpSpPr>
          <p:cNvPr id="4" name="Group 17"/>
          <p:cNvGrpSpPr/>
          <p:nvPr/>
        </p:nvGrpSpPr>
        <p:grpSpPr>
          <a:xfrm>
            <a:off x="804252" y="5157192"/>
            <a:ext cx="3623732" cy="400110"/>
            <a:chOff x="876260" y="4869160"/>
            <a:chExt cx="3623732" cy="400110"/>
          </a:xfrm>
          <a:effectLst>
            <a:outerShdw blurRad="50800" dist="38100" dir="2700000" algn="tl" rotWithShape="0">
              <a:prstClr val="black">
                <a:alpha val="40000"/>
              </a:prstClr>
            </a:outerShdw>
          </a:effectLst>
        </p:grpSpPr>
        <p:sp>
          <p:nvSpPr>
            <p:cNvPr id="14" name="TextBox 13"/>
            <p:cNvSpPr txBox="1"/>
            <p:nvPr/>
          </p:nvSpPr>
          <p:spPr>
            <a:xfrm>
              <a:off x="876260" y="4869160"/>
              <a:ext cx="3119764" cy="400110"/>
            </a:xfrm>
            <a:prstGeom prst="rect">
              <a:avLst/>
            </a:prstGeom>
            <a:solidFill>
              <a:schemeClr val="bg1">
                <a:alpha val="90000"/>
              </a:schemeClr>
            </a:solidFill>
            <a:ln>
              <a:solidFill>
                <a:srgbClr val="FF0000"/>
              </a:solidFill>
            </a:ln>
          </p:spPr>
          <p:txBody>
            <a:bodyPr wrap="none" rtlCol="0">
              <a:spAutoFit/>
            </a:bodyPr>
            <a:lstStyle/>
            <a:p>
              <a:pPr algn="r"/>
              <a:r>
                <a:rPr lang="en-US" sz="2000" dirty="0" smtClean="0">
                  <a:solidFill>
                    <a:srgbClr val="FF0000"/>
                  </a:solidFill>
                </a:rPr>
                <a:t>Basics: introduction to SD</a:t>
              </a:r>
              <a:endParaRPr lang="nl-NL" sz="2000" dirty="0">
                <a:solidFill>
                  <a:srgbClr val="FF0000"/>
                </a:solidFill>
              </a:endParaRPr>
            </a:p>
          </p:txBody>
        </p:sp>
        <p:cxnSp>
          <p:nvCxnSpPr>
            <p:cNvPr id="16" name="Straight Arrow Connector 15"/>
            <p:cNvCxnSpPr>
              <a:stCxn id="14" idx="3"/>
            </p:cNvCxnSpPr>
            <p:nvPr/>
          </p:nvCxnSpPr>
          <p:spPr>
            <a:xfrm>
              <a:off x="3996024" y="5069215"/>
              <a:ext cx="503968" cy="1588"/>
            </a:xfrm>
            <a:prstGeom prst="straightConnector1">
              <a:avLst/>
            </a:prstGeom>
            <a:ln w="412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5" name="Group 18"/>
          <p:cNvGrpSpPr/>
          <p:nvPr/>
        </p:nvGrpSpPr>
        <p:grpSpPr>
          <a:xfrm>
            <a:off x="323528" y="5949280"/>
            <a:ext cx="3456384" cy="688142"/>
            <a:chOff x="1403648" y="4725144"/>
            <a:chExt cx="3456384" cy="688142"/>
          </a:xfrm>
          <a:effectLst>
            <a:outerShdw blurRad="50800" dist="38100" dir="2700000" algn="tl" rotWithShape="0">
              <a:prstClr val="black">
                <a:alpha val="40000"/>
              </a:prstClr>
            </a:outerShdw>
          </a:effectLst>
        </p:grpSpPr>
        <p:cxnSp>
          <p:nvCxnSpPr>
            <p:cNvPr id="21" name="Straight Arrow Connector 20"/>
            <p:cNvCxnSpPr>
              <a:stCxn id="20" idx="3"/>
            </p:cNvCxnSpPr>
            <p:nvPr/>
          </p:nvCxnSpPr>
          <p:spPr>
            <a:xfrm flipV="1">
              <a:off x="4139952" y="4725144"/>
              <a:ext cx="720080" cy="488087"/>
            </a:xfrm>
            <a:prstGeom prst="straightConnector1">
              <a:avLst/>
            </a:prstGeom>
            <a:ln w="412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403648" y="5013176"/>
              <a:ext cx="2736304" cy="400110"/>
            </a:xfrm>
            <a:prstGeom prst="rect">
              <a:avLst/>
            </a:prstGeom>
            <a:solidFill>
              <a:schemeClr val="bg1">
                <a:alpha val="90000"/>
              </a:schemeClr>
            </a:solidFill>
            <a:ln>
              <a:solidFill>
                <a:srgbClr val="FF0000"/>
              </a:solidFill>
            </a:ln>
          </p:spPr>
          <p:txBody>
            <a:bodyPr wrap="square" rtlCol="0">
              <a:spAutoFit/>
            </a:bodyPr>
            <a:lstStyle/>
            <a:p>
              <a:pPr algn="ctr"/>
              <a:r>
                <a:rPr lang="en-US" sz="2000" i="1" dirty="0" smtClean="0">
                  <a:solidFill>
                    <a:srgbClr val="006600"/>
                  </a:solidFill>
                </a:rPr>
                <a:t>Input: </a:t>
              </a:r>
              <a:r>
                <a:rPr lang="en-US" sz="2000" dirty="0" smtClean="0">
                  <a:solidFill>
                    <a:srgbClr val="FF0000"/>
                  </a:solidFill>
                </a:rPr>
                <a:t>Mission, goals</a:t>
              </a:r>
              <a:endParaRPr lang="nl-NL" sz="2000" dirty="0">
                <a:solidFill>
                  <a:srgbClr val="FF0000"/>
                </a:solidFill>
              </a:endParaRPr>
            </a:p>
          </p:txBody>
        </p:sp>
      </p:grpSp>
      <p:grpSp>
        <p:nvGrpSpPr>
          <p:cNvPr id="6" name="Group 38"/>
          <p:cNvGrpSpPr/>
          <p:nvPr/>
        </p:nvGrpSpPr>
        <p:grpSpPr>
          <a:xfrm>
            <a:off x="3203848" y="1268760"/>
            <a:ext cx="2880320" cy="1224136"/>
            <a:chOff x="2123728" y="548680"/>
            <a:chExt cx="2880320" cy="1224136"/>
          </a:xfrm>
        </p:grpSpPr>
        <p:cxnSp>
          <p:nvCxnSpPr>
            <p:cNvPr id="28" name="Straight Arrow Connector 27"/>
            <p:cNvCxnSpPr/>
            <p:nvPr/>
          </p:nvCxnSpPr>
          <p:spPr>
            <a:xfrm rot="5400000">
              <a:off x="2699792" y="1306982"/>
              <a:ext cx="792088" cy="72008"/>
            </a:xfrm>
            <a:prstGeom prst="straightConnector1">
              <a:avLst/>
            </a:prstGeom>
            <a:ln w="41275">
              <a:solidFill>
                <a:srgbClr val="FF0000"/>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1789956" y="1280714"/>
              <a:ext cx="825874" cy="158330"/>
            </a:xfrm>
            <a:prstGeom prst="straightConnector1">
              <a:avLst/>
            </a:prstGeom>
            <a:ln w="41275">
              <a:solidFill>
                <a:srgbClr val="FF0000"/>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flipH="1">
              <a:off x="3599892" y="1270978"/>
              <a:ext cx="720080" cy="72008"/>
            </a:xfrm>
            <a:prstGeom prst="straightConnector1">
              <a:avLst/>
            </a:prstGeom>
            <a:ln w="41275">
              <a:solidFill>
                <a:srgbClr val="FF0000"/>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7" name="Group 24"/>
            <p:cNvGrpSpPr/>
            <p:nvPr/>
          </p:nvGrpSpPr>
          <p:grpSpPr>
            <a:xfrm>
              <a:off x="2123728" y="548680"/>
              <a:ext cx="2880320" cy="1190350"/>
              <a:chOff x="1403648" y="4869160"/>
              <a:chExt cx="2880320" cy="1190350"/>
            </a:xfrm>
            <a:effectLst>
              <a:outerShdw blurRad="50800" dist="38100" dir="2700000" algn="tl" rotWithShape="0">
                <a:prstClr val="black">
                  <a:alpha val="40000"/>
                </a:prstClr>
              </a:outerShdw>
            </a:effectLst>
          </p:grpSpPr>
          <p:cxnSp>
            <p:nvCxnSpPr>
              <p:cNvPr id="26" name="Straight Arrow Connector 25"/>
              <p:cNvCxnSpPr/>
              <p:nvPr/>
            </p:nvCxnSpPr>
            <p:spPr>
              <a:xfrm rot="16200000" flipH="1">
                <a:off x="3815916" y="5591458"/>
                <a:ext cx="792088" cy="144016"/>
              </a:xfrm>
              <a:prstGeom prst="straightConnector1">
                <a:avLst/>
              </a:prstGeom>
              <a:ln w="412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403648" y="4869160"/>
                <a:ext cx="2880319" cy="400110"/>
              </a:xfrm>
              <a:prstGeom prst="rect">
                <a:avLst/>
              </a:prstGeom>
              <a:solidFill>
                <a:schemeClr val="bg1">
                  <a:alpha val="90000"/>
                </a:schemeClr>
              </a:solidFill>
              <a:ln>
                <a:solidFill>
                  <a:srgbClr val="FF0000"/>
                </a:solidFill>
              </a:ln>
            </p:spPr>
            <p:txBody>
              <a:bodyPr wrap="square" rtlCol="0">
                <a:spAutoFit/>
              </a:bodyPr>
              <a:lstStyle/>
              <a:p>
                <a:pPr algn="ctr"/>
                <a:r>
                  <a:rPr lang="en-US" sz="2000" dirty="0" smtClean="0">
                    <a:solidFill>
                      <a:srgbClr val="FF0000"/>
                    </a:solidFill>
                  </a:rPr>
                  <a:t>Disciplinary focuses</a:t>
                </a:r>
                <a:endParaRPr lang="nl-NL" sz="2000" dirty="0">
                  <a:solidFill>
                    <a:srgbClr val="FF0000"/>
                  </a:solidFill>
                </a:endParaRPr>
              </a:p>
            </p:txBody>
          </p:sp>
        </p:grpSp>
      </p:grpSp>
      <p:grpSp>
        <p:nvGrpSpPr>
          <p:cNvPr id="8" name="Group 57"/>
          <p:cNvGrpSpPr/>
          <p:nvPr/>
        </p:nvGrpSpPr>
        <p:grpSpPr>
          <a:xfrm>
            <a:off x="421693" y="4005064"/>
            <a:ext cx="5086411" cy="864096"/>
            <a:chOff x="421693" y="4005064"/>
            <a:chExt cx="5086411" cy="864096"/>
          </a:xfrm>
        </p:grpSpPr>
        <p:grpSp>
          <p:nvGrpSpPr>
            <p:cNvPr id="9" name="Group 52"/>
            <p:cNvGrpSpPr/>
            <p:nvPr/>
          </p:nvGrpSpPr>
          <p:grpSpPr>
            <a:xfrm>
              <a:off x="421693" y="4237057"/>
              <a:ext cx="3358219" cy="400110"/>
              <a:chOff x="1069765" y="5605209"/>
              <a:chExt cx="3358219" cy="400110"/>
            </a:xfrm>
            <a:effectLst>
              <a:outerShdw blurRad="50800" dist="38100" dir="2700000" algn="tl" rotWithShape="0">
                <a:prstClr val="black">
                  <a:alpha val="40000"/>
                </a:prstClr>
              </a:outerShdw>
            </a:effectLst>
          </p:grpSpPr>
          <p:cxnSp>
            <p:nvCxnSpPr>
              <p:cNvPr id="54" name="Straight Arrow Connector 53"/>
              <p:cNvCxnSpPr>
                <a:stCxn id="55" idx="3"/>
                <a:endCxn id="52" idx="2"/>
              </p:cNvCxnSpPr>
              <p:nvPr/>
            </p:nvCxnSpPr>
            <p:spPr>
              <a:xfrm>
                <a:off x="4107776" y="5805264"/>
                <a:ext cx="320208" cy="1588"/>
              </a:xfrm>
              <a:prstGeom prst="straightConnector1">
                <a:avLst/>
              </a:prstGeom>
              <a:ln w="41275">
                <a:solidFill>
                  <a:srgbClr val="FF0000"/>
                </a:solidFill>
                <a:tailEnd type="none" w="lg" len="lg"/>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1069765" y="5605209"/>
                <a:ext cx="3038011" cy="400110"/>
              </a:xfrm>
              <a:prstGeom prst="rect">
                <a:avLst/>
              </a:prstGeom>
              <a:solidFill>
                <a:schemeClr val="bg1">
                  <a:alpha val="90000"/>
                </a:schemeClr>
              </a:solidFill>
              <a:ln>
                <a:solidFill>
                  <a:srgbClr val="FF0000"/>
                </a:solidFill>
              </a:ln>
            </p:spPr>
            <p:txBody>
              <a:bodyPr wrap="none" rtlCol="0">
                <a:spAutoFit/>
              </a:bodyPr>
              <a:lstStyle/>
              <a:p>
                <a:pPr algn="r"/>
                <a:r>
                  <a:rPr lang="en-US" sz="2000" dirty="0" smtClean="0">
                    <a:solidFill>
                      <a:srgbClr val="FF0000"/>
                    </a:solidFill>
                  </a:rPr>
                  <a:t>Multidisciplinary relations</a:t>
                </a:r>
                <a:endParaRPr lang="nl-NL" sz="2000" dirty="0">
                  <a:solidFill>
                    <a:srgbClr val="FF0000"/>
                  </a:solidFill>
                </a:endParaRPr>
              </a:p>
            </p:txBody>
          </p:sp>
        </p:grpSp>
        <p:sp>
          <p:nvSpPr>
            <p:cNvPr id="52" name="Oval 51"/>
            <p:cNvSpPr/>
            <p:nvPr/>
          </p:nvSpPr>
          <p:spPr>
            <a:xfrm>
              <a:off x="3779912" y="4005064"/>
              <a:ext cx="1728192" cy="864096"/>
            </a:xfrm>
            <a:prstGeom prst="ellipse">
              <a:avLst/>
            </a:prstGeom>
            <a:solidFill>
              <a:schemeClr val="bg1">
                <a:alpha val="71000"/>
              </a:schemeClr>
            </a:solidFill>
            <a:ln w="3492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0" name="Group 94"/>
          <p:cNvGrpSpPr/>
          <p:nvPr/>
        </p:nvGrpSpPr>
        <p:grpSpPr>
          <a:xfrm>
            <a:off x="3779912" y="4509120"/>
            <a:ext cx="5256584" cy="2128302"/>
            <a:chOff x="539552" y="4365105"/>
            <a:chExt cx="5256584" cy="2128302"/>
          </a:xfrm>
          <a:effectLst>
            <a:outerShdw blurRad="50800" dist="38100" dir="2700000" algn="tl" rotWithShape="0">
              <a:prstClr val="black">
                <a:alpha val="40000"/>
              </a:prstClr>
            </a:outerShdw>
          </a:effectLst>
        </p:grpSpPr>
        <p:cxnSp>
          <p:nvCxnSpPr>
            <p:cNvPr id="96" name="Straight Arrow Connector 95"/>
            <p:cNvCxnSpPr/>
            <p:nvPr/>
          </p:nvCxnSpPr>
          <p:spPr>
            <a:xfrm rot="16200000" flipV="1">
              <a:off x="2663788" y="4617133"/>
              <a:ext cx="1800200" cy="1296144"/>
            </a:xfrm>
            <a:prstGeom prst="straightConnector1">
              <a:avLst/>
            </a:prstGeom>
            <a:ln w="85725">
              <a:gradFill flip="none" rotWithShape="1">
                <a:gsLst>
                  <a:gs pos="0">
                    <a:srgbClr val="FFF200"/>
                  </a:gs>
                  <a:gs pos="45000">
                    <a:srgbClr val="FF7A00"/>
                  </a:gs>
                  <a:gs pos="70000">
                    <a:srgbClr val="FF0300"/>
                  </a:gs>
                  <a:gs pos="100000">
                    <a:srgbClr val="4D0808"/>
                  </a:gs>
                </a:gsLst>
                <a:lin ang="13500000" scaled="1"/>
                <a:tileRect/>
              </a:gradFill>
              <a:tailEnd type="stealth" w="med" len="med"/>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539552" y="6093297"/>
              <a:ext cx="5256584" cy="400110"/>
            </a:xfrm>
            <a:prstGeom prst="rect">
              <a:avLst/>
            </a:prstGeom>
            <a:solidFill>
              <a:schemeClr val="bg1">
                <a:alpha val="90000"/>
              </a:schemeClr>
            </a:solidFill>
            <a:ln>
              <a:solidFill>
                <a:srgbClr val="FF0000"/>
              </a:solidFill>
            </a:ln>
          </p:spPr>
          <p:txBody>
            <a:bodyPr wrap="square" rtlCol="0">
              <a:spAutoFit/>
            </a:bodyPr>
            <a:lstStyle/>
            <a:p>
              <a:pPr algn="ctr"/>
              <a:r>
                <a:rPr lang="en-US" sz="2000" i="1" dirty="0" smtClean="0">
                  <a:solidFill>
                    <a:srgbClr val="006600"/>
                  </a:solidFill>
                </a:rPr>
                <a:t>Output:</a:t>
              </a:r>
              <a:r>
                <a:rPr lang="en-US" sz="2000" dirty="0" smtClean="0">
                  <a:solidFill>
                    <a:srgbClr val="FF0000"/>
                  </a:solidFill>
                </a:rPr>
                <a:t> Effect on profession &amp;society</a:t>
              </a:r>
              <a:endParaRPr lang="nl-NL" sz="2000" dirty="0">
                <a:solidFill>
                  <a:srgbClr val="FF0000"/>
                </a:solidFill>
              </a:endParaRPr>
            </a:p>
          </p:txBody>
        </p:sp>
      </p:grpSp>
      <p:grpSp>
        <p:nvGrpSpPr>
          <p:cNvPr id="15" name="Group 102"/>
          <p:cNvGrpSpPr/>
          <p:nvPr/>
        </p:nvGrpSpPr>
        <p:grpSpPr>
          <a:xfrm>
            <a:off x="323528" y="450850"/>
            <a:ext cx="8640960" cy="4634334"/>
            <a:chOff x="323528" y="450850"/>
            <a:chExt cx="8640960" cy="4634334"/>
          </a:xfrm>
        </p:grpSpPr>
        <p:grpSp>
          <p:nvGrpSpPr>
            <p:cNvPr id="17" name="Group 101"/>
            <p:cNvGrpSpPr/>
            <p:nvPr/>
          </p:nvGrpSpPr>
          <p:grpSpPr>
            <a:xfrm>
              <a:off x="755576" y="450850"/>
              <a:ext cx="7920880" cy="4311650"/>
              <a:chOff x="755576" y="450850"/>
              <a:chExt cx="7920880" cy="4311650"/>
            </a:xfrm>
          </p:grpSpPr>
          <p:sp>
            <p:nvSpPr>
              <p:cNvPr id="77" name="Freeform 76"/>
              <p:cNvSpPr/>
              <p:nvPr/>
            </p:nvSpPr>
            <p:spPr>
              <a:xfrm>
                <a:off x="7452320" y="450850"/>
                <a:ext cx="1080120" cy="1085850"/>
              </a:xfrm>
              <a:custGeom>
                <a:avLst/>
                <a:gdLst>
                  <a:gd name="connsiteX0" fmla="*/ 0 w 1384300"/>
                  <a:gd name="connsiteY0" fmla="*/ 57150 h 1085850"/>
                  <a:gd name="connsiteX1" fmla="*/ 952500 w 1384300"/>
                  <a:gd name="connsiteY1" fmla="*/ 171450 h 1085850"/>
                  <a:gd name="connsiteX2" fmla="*/ 1384300 w 1384300"/>
                  <a:gd name="connsiteY2" fmla="*/ 1085850 h 1085850"/>
                </a:gdLst>
                <a:ahLst/>
                <a:cxnLst>
                  <a:cxn ang="0">
                    <a:pos x="connsiteX0" y="connsiteY0"/>
                  </a:cxn>
                  <a:cxn ang="0">
                    <a:pos x="connsiteX1" y="connsiteY1"/>
                  </a:cxn>
                  <a:cxn ang="0">
                    <a:pos x="connsiteX2" y="connsiteY2"/>
                  </a:cxn>
                </a:cxnLst>
                <a:rect l="l" t="t" r="r" b="b"/>
                <a:pathLst>
                  <a:path w="1384300" h="1085850">
                    <a:moveTo>
                      <a:pt x="0" y="57150"/>
                    </a:moveTo>
                    <a:cubicBezTo>
                      <a:pt x="360891" y="28575"/>
                      <a:pt x="721783" y="0"/>
                      <a:pt x="952500" y="171450"/>
                    </a:cubicBezTo>
                    <a:cubicBezTo>
                      <a:pt x="1183217" y="342900"/>
                      <a:pt x="1283758" y="714375"/>
                      <a:pt x="1384300" y="1085850"/>
                    </a:cubicBezTo>
                  </a:path>
                </a:pathLst>
              </a:custGeom>
              <a:ln w="120650" cap="rnd" cmpd="sng">
                <a:solidFill>
                  <a:srgbClr val="FF6600"/>
                </a:solidFill>
                <a:prstDash val="solid"/>
              </a:ln>
              <a:effectLst>
                <a:outerShdw blurRad="50800" dist="38100" dir="2700000" sx="109000" sy="109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8" name="Freeform 77"/>
              <p:cNvSpPr/>
              <p:nvPr/>
            </p:nvSpPr>
            <p:spPr>
              <a:xfrm>
                <a:off x="8316416" y="2095500"/>
                <a:ext cx="360040" cy="1854200"/>
              </a:xfrm>
              <a:custGeom>
                <a:avLst/>
                <a:gdLst>
                  <a:gd name="connsiteX0" fmla="*/ 355600 w 414867"/>
                  <a:gd name="connsiteY0" fmla="*/ 0 h 1854200"/>
                  <a:gd name="connsiteX1" fmla="*/ 355600 w 414867"/>
                  <a:gd name="connsiteY1" fmla="*/ 990600 h 1854200"/>
                  <a:gd name="connsiteX2" fmla="*/ 0 w 414867"/>
                  <a:gd name="connsiteY2" fmla="*/ 1854200 h 1854200"/>
                </a:gdLst>
                <a:ahLst/>
                <a:cxnLst>
                  <a:cxn ang="0">
                    <a:pos x="connsiteX0" y="connsiteY0"/>
                  </a:cxn>
                  <a:cxn ang="0">
                    <a:pos x="connsiteX1" y="connsiteY1"/>
                  </a:cxn>
                  <a:cxn ang="0">
                    <a:pos x="connsiteX2" y="connsiteY2"/>
                  </a:cxn>
                </a:cxnLst>
                <a:rect l="l" t="t" r="r" b="b"/>
                <a:pathLst>
                  <a:path w="414867" h="1854200">
                    <a:moveTo>
                      <a:pt x="355600" y="0"/>
                    </a:moveTo>
                    <a:cubicBezTo>
                      <a:pt x="385233" y="340783"/>
                      <a:pt x="414867" y="681567"/>
                      <a:pt x="355600" y="990600"/>
                    </a:cubicBezTo>
                    <a:cubicBezTo>
                      <a:pt x="296333" y="1299633"/>
                      <a:pt x="148166" y="1576916"/>
                      <a:pt x="0" y="1854200"/>
                    </a:cubicBezTo>
                  </a:path>
                </a:pathLst>
              </a:custGeom>
              <a:ln w="120650" cap="rnd" cmpd="sng">
                <a:solidFill>
                  <a:srgbClr val="FF6600"/>
                </a:solidFill>
                <a:prstDash val="solid"/>
              </a:ln>
              <a:effectLst>
                <a:outerShdw blurRad="50800" dist="38100" dir="2700000" sx="109000" sy="109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9" name="Freeform 78"/>
              <p:cNvSpPr/>
              <p:nvPr/>
            </p:nvSpPr>
            <p:spPr>
              <a:xfrm>
                <a:off x="7289800" y="4437112"/>
                <a:ext cx="666576" cy="325388"/>
              </a:xfrm>
              <a:custGeom>
                <a:avLst/>
                <a:gdLst>
                  <a:gd name="connsiteX0" fmla="*/ 596900 w 596900"/>
                  <a:gd name="connsiteY0" fmla="*/ 0 h 381000"/>
                  <a:gd name="connsiteX1" fmla="*/ 406400 w 596900"/>
                  <a:gd name="connsiteY1" fmla="*/ 266700 h 381000"/>
                  <a:gd name="connsiteX2" fmla="*/ 0 w 596900"/>
                  <a:gd name="connsiteY2" fmla="*/ 381000 h 381000"/>
                </a:gdLst>
                <a:ahLst/>
                <a:cxnLst>
                  <a:cxn ang="0">
                    <a:pos x="connsiteX0" y="connsiteY0"/>
                  </a:cxn>
                  <a:cxn ang="0">
                    <a:pos x="connsiteX1" y="connsiteY1"/>
                  </a:cxn>
                  <a:cxn ang="0">
                    <a:pos x="connsiteX2" y="connsiteY2"/>
                  </a:cxn>
                </a:cxnLst>
                <a:rect l="l" t="t" r="r" b="b"/>
                <a:pathLst>
                  <a:path w="596900" h="381000">
                    <a:moveTo>
                      <a:pt x="596900" y="0"/>
                    </a:moveTo>
                    <a:cubicBezTo>
                      <a:pt x="551391" y="101600"/>
                      <a:pt x="505883" y="203200"/>
                      <a:pt x="406400" y="266700"/>
                    </a:cubicBezTo>
                    <a:cubicBezTo>
                      <a:pt x="306917" y="330200"/>
                      <a:pt x="153458" y="355600"/>
                      <a:pt x="0" y="381000"/>
                    </a:cubicBezTo>
                  </a:path>
                </a:pathLst>
              </a:custGeom>
              <a:ln w="120650" cap="rnd" cmpd="sng">
                <a:solidFill>
                  <a:srgbClr val="FF6600"/>
                </a:solidFill>
                <a:prstDash val="solid"/>
              </a:ln>
              <a:effectLst>
                <a:outerShdw blurRad="50800" dist="38100" dir="2700000" sx="109000" sy="109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8" name="Freeform 97"/>
              <p:cNvSpPr/>
              <p:nvPr/>
            </p:nvSpPr>
            <p:spPr>
              <a:xfrm>
                <a:off x="6660231" y="3717032"/>
                <a:ext cx="216025" cy="720080"/>
              </a:xfrm>
              <a:custGeom>
                <a:avLst/>
                <a:gdLst>
                  <a:gd name="connsiteX0" fmla="*/ 114300 w 129117"/>
                  <a:gd name="connsiteY0" fmla="*/ 850900 h 850900"/>
                  <a:gd name="connsiteX1" fmla="*/ 0 w 129117"/>
                  <a:gd name="connsiteY1" fmla="*/ 647700 h 850900"/>
                  <a:gd name="connsiteX2" fmla="*/ 114300 w 129117"/>
                  <a:gd name="connsiteY2" fmla="*/ 419100 h 850900"/>
                  <a:gd name="connsiteX3" fmla="*/ 88900 w 129117"/>
                  <a:gd name="connsiteY3" fmla="*/ 0 h 850900"/>
                  <a:gd name="connsiteX0" fmla="*/ 318434 w 318434"/>
                  <a:gd name="connsiteY0" fmla="*/ 792212 h 792212"/>
                  <a:gd name="connsiteX1" fmla="*/ 29162 w 318434"/>
                  <a:gd name="connsiteY1" fmla="*/ 647700 h 792212"/>
                  <a:gd name="connsiteX2" fmla="*/ 143462 w 318434"/>
                  <a:gd name="connsiteY2" fmla="*/ 419100 h 792212"/>
                  <a:gd name="connsiteX3" fmla="*/ 118062 w 318434"/>
                  <a:gd name="connsiteY3" fmla="*/ 0 h 792212"/>
                  <a:gd name="connsiteX0" fmla="*/ 200372 w 200372"/>
                  <a:gd name="connsiteY0" fmla="*/ 792212 h 792212"/>
                  <a:gd name="connsiteX1" fmla="*/ 25400 w 200372"/>
                  <a:gd name="connsiteY1" fmla="*/ 419100 h 792212"/>
                  <a:gd name="connsiteX2" fmla="*/ 0 w 200372"/>
                  <a:gd name="connsiteY2" fmla="*/ 0 h 792212"/>
                  <a:gd name="connsiteX0" fmla="*/ 360041 w 360041"/>
                  <a:gd name="connsiteY0" fmla="*/ 720080 h 720080"/>
                  <a:gd name="connsiteX1" fmla="*/ 185069 w 360041"/>
                  <a:gd name="connsiteY1" fmla="*/ 346968 h 720080"/>
                  <a:gd name="connsiteX2" fmla="*/ 0 w 360041"/>
                  <a:gd name="connsiteY2" fmla="*/ 0 h 720080"/>
                </a:gdLst>
                <a:ahLst/>
                <a:cxnLst>
                  <a:cxn ang="0">
                    <a:pos x="connsiteX0" y="connsiteY0"/>
                  </a:cxn>
                  <a:cxn ang="0">
                    <a:pos x="connsiteX1" y="connsiteY1"/>
                  </a:cxn>
                  <a:cxn ang="0">
                    <a:pos x="connsiteX2" y="connsiteY2"/>
                  </a:cxn>
                </a:cxnLst>
                <a:rect l="l" t="t" r="r" b="b"/>
                <a:pathLst>
                  <a:path w="360041" h="720080">
                    <a:moveTo>
                      <a:pt x="360041" y="720080"/>
                    </a:moveTo>
                    <a:cubicBezTo>
                      <a:pt x="323589" y="642348"/>
                      <a:pt x="218464" y="479003"/>
                      <a:pt x="185069" y="346968"/>
                    </a:cubicBezTo>
                    <a:cubicBezTo>
                      <a:pt x="199886" y="239018"/>
                      <a:pt x="20108" y="155575"/>
                      <a:pt x="0" y="0"/>
                    </a:cubicBezTo>
                  </a:path>
                </a:pathLst>
              </a:custGeom>
              <a:ln w="120650" cap="rnd" cmpd="sng">
                <a:solidFill>
                  <a:srgbClr val="FF6600"/>
                </a:solidFill>
                <a:prstDash val="solid"/>
              </a:ln>
              <a:effectLst>
                <a:outerShdw blurRad="50800" dist="38100" dir="2700000" sx="109000" sy="109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9" name="Freeform 98"/>
              <p:cNvSpPr/>
              <p:nvPr/>
            </p:nvSpPr>
            <p:spPr>
              <a:xfrm>
                <a:off x="5080000" y="3054350"/>
                <a:ext cx="1244600" cy="298450"/>
              </a:xfrm>
              <a:custGeom>
                <a:avLst/>
                <a:gdLst>
                  <a:gd name="connsiteX0" fmla="*/ 1244600 w 1244600"/>
                  <a:gd name="connsiteY0" fmla="*/ 298450 h 298450"/>
                  <a:gd name="connsiteX1" fmla="*/ 635000 w 1244600"/>
                  <a:gd name="connsiteY1" fmla="*/ 6350 h 298450"/>
                  <a:gd name="connsiteX2" fmla="*/ 0 w 1244600"/>
                  <a:gd name="connsiteY2" fmla="*/ 260350 h 298450"/>
                </a:gdLst>
                <a:ahLst/>
                <a:cxnLst>
                  <a:cxn ang="0">
                    <a:pos x="connsiteX0" y="connsiteY0"/>
                  </a:cxn>
                  <a:cxn ang="0">
                    <a:pos x="connsiteX1" y="connsiteY1"/>
                  </a:cxn>
                  <a:cxn ang="0">
                    <a:pos x="connsiteX2" y="connsiteY2"/>
                  </a:cxn>
                </a:cxnLst>
                <a:rect l="l" t="t" r="r" b="b"/>
                <a:pathLst>
                  <a:path w="1244600" h="298450">
                    <a:moveTo>
                      <a:pt x="1244600" y="298450"/>
                    </a:moveTo>
                    <a:cubicBezTo>
                      <a:pt x="1043516" y="155575"/>
                      <a:pt x="842433" y="12700"/>
                      <a:pt x="635000" y="6350"/>
                    </a:cubicBezTo>
                    <a:cubicBezTo>
                      <a:pt x="427567" y="0"/>
                      <a:pt x="213783" y="130175"/>
                      <a:pt x="0" y="260350"/>
                    </a:cubicBezTo>
                  </a:path>
                </a:pathLst>
              </a:custGeom>
              <a:ln w="120650" cap="rnd" cmpd="sng">
                <a:solidFill>
                  <a:srgbClr val="FF6600"/>
                </a:solidFill>
                <a:prstDash val="solid"/>
              </a:ln>
              <a:effectLst>
                <a:outerShdw blurRad="50800" dist="38100" dir="2700000" sx="109000" sy="109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0" name="Freeform 99"/>
              <p:cNvSpPr/>
              <p:nvPr/>
            </p:nvSpPr>
            <p:spPr>
              <a:xfrm>
                <a:off x="1968500" y="3251200"/>
                <a:ext cx="2387476" cy="436033"/>
              </a:xfrm>
              <a:custGeom>
                <a:avLst/>
                <a:gdLst>
                  <a:gd name="connsiteX0" fmla="*/ 2641600 w 2641600"/>
                  <a:gd name="connsiteY0" fmla="*/ 254000 h 436033"/>
                  <a:gd name="connsiteX1" fmla="*/ 1244600 w 2641600"/>
                  <a:gd name="connsiteY1" fmla="*/ 393700 h 436033"/>
                  <a:gd name="connsiteX2" fmla="*/ 0 w 2641600"/>
                  <a:gd name="connsiteY2" fmla="*/ 0 h 436033"/>
                </a:gdLst>
                <a:ahLst/>
                <a:cxnLst>
                  <a:cxn ang="0">
                    <a:pos x="connsiteX0" y="connsiteY0"/>
                  </a:cxn>
                  <a:cxn ang="0">
                    <a:pos x="connsiteX1" y="connsiteY1"/>
                  </a:cxn>
                  <a:cxn ang="0">
                    <a:pos x="connsiteX2" y="connsiteY2"/>
                  </a:cxn>
                </a:cxnLst>
                <a:rect l="l" t="t" r="r" b="b"/>
                <a:pathLst>
                  <a:path w="2641600" h="436033">
                    <a:moveTo>
                      <a:pt x="2641600" y="254000"/>
                    </a:moveTo>
                    <a:cubicBezTo>
                      <a:pt x="2163233" y="345016"/>
                      <a:pt x="1684867" y="436033"/>
                      <a:pt x="1244600" y="393700"/>
                    </a:cubicBezTo>
                    <a:cubicBezTo>
                      <a:pt x="804333" y="351367"/>
                      <a:pt x="402166" y="175683"/>
                      <a:pt x="0" y="0"/>
                    </a:cubicBezTo>
                  </a:path>
                </a:pathLst>
              </a:custGeom>
              <a:ln w="120650" cap="rnd" cmpd="sng">
                <a:solidFill>
                  <a:srgbClr val="FF6600"/>
                </a:solidFill>
                <a:prstDash val="solid"/>
              </a:ln>
              <a:effectLst>
                <a:outerShdw blurRad="50800" dist="38100" dir="2700000" sx="109000" sy="109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1" name="Freeform 100"/>
              <p:cNvSpPr/>
              <p:nvPr/>
            </p:nvSpPr>
            <p:spPr>
              <a:xfrm>
                <a:off x="755576" y="1828800"/>
                <a:ext cx="768424" cy="1168152"/>
              </a:xfrm>
              <a:custGeom>
                <a:avLst/>
                <a:gdLst>
                  <a:gd name="connsiteX0" fmla="*/ 889000 w 889000"/>
                  <a:gd name="connsiteY0" fmla="*/ 1092200 h 1092200"/>
                  <a:gd name="connsiteX1" fmla="*/ 254000 w 889000"/>
                  <a:gd name="connsiteY1" fmla="*/ 647700 h 1092200"/>
                  <a:gd name="connsiteX2" fmla="*/ 0 w 889000"/>
                  <a:gd name="connsiteY2" fmla="*/ 0 h 1092200"/>
                </a:gdLst>
                <a:ahLst/>
                <a:cxnLst>
                  <a:cxn ang="0">
                    <a:pos x="connsiteX0" y="connsiteY0"/>
                  </a:cxn>
                  <a:cxn ang="0">
                    <a:pos x="connsiteX1" y="connsiteY1"/>
                  </a:cxn>
                  <a:cxn ang="0">
                    <a:pos x="connsiteX2" y="connsiteY2"/>
                  </a:cxn>
                </a:cxnLst>
                <a:rect l="l" t="t" r="r" b="b"/>
                <a:pathLst>
                  <a:path w="889000" h="1092200">
                    <a:moveTo>
                      <a:pt x="889000" y="1092200"/>
                    </a:moveTo>
                    <a:cubicBezTo>
                      <a:pt x="645583" y="960966"/>
                      <a:pt x="402167" y="829733"/>
                      <a:pt x="254000" y="647700"/>
                    </a:cubicBezTo>
                    <a:cubicBezTo>
                      <a:pt x="105833" y="465667"/>
                      <a:pt x="52916" y="232833"/>
                      <a:pt x="0" y="0"/>
                    </a:cubicBezTo>
                  </a:path>
                </a:pathLst>
              </a:custGeom>
              <a:ln w="120650" cap="rnd" cmpd="sng">
                <a:solidFill>
                  <a:srgbClr val="FF6600"/>
                </a:solidFill>
                <a:prstDash val="solid"/>
              </a:ln>
              <a:effectLst>
                <a:outerShdw blurRad="50800" dist="38100" dir="2700000" sx="109000" sy="109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19" name="Group 72"/>
            <p:cNvGrpSpPr/>
            <p:nvPr/>
          </p:nvGrpSpPr>
          <p:grpSpPr>
            <a:xfrm>
              <a:off x="323528" y="1196752"/>
              <a:ext cx="8640960" cy="3888432"/>
              <a:chOff x="323528" y="1196752"/>
              <a:chExt cx="8640960" cy="3888432"/>
            </a:xfrm>
            <a:effectLst>
              <a:outerShdw blurRad="50800" dist="38100" dir="2700000" sx="102000" sy="102000" algn="tl" rotWithShape="0">
                <a:prstClr val="black">
                  <a:alpha val="79000"/>
                </a:prstClr>
              </a:outerShdw>
            </a:effectLst>
          </p:grpSpPr>
          <p:sp>
            <p:nvSpPr>
              <p:cNvPr id="51" name="Donut 50"/>
              <p:cNvSpPr/>
              <p:nvPr/>
            </p:nvSpPr>
            <p:spPr>
              <a:xfrm>
                <a:off x="323528" y="1196752"/>
                <a:ext cx="720080" cy="720080"/>
              </a:xfrm>
              <a:prstGeom prst="donu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508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6" name="Donut 55"/>
              <p:cNvSpPr/>
              <p:nvPr/>
            </p:nvSpPr>
            <p:spPr>
              <a:xfrm>
                <a:off x="1403648" y="2708920"/>
                <a:ext cx="720080" cy="720080"/>
              </a:xfrm>
              <a:prstGeom prst="donu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508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7" name="Donut 56"/>
              <p:cNvSpPr/>
              <p:nvPr/>
            </p:nvSpPr>
            <p:spPr>
              <a:xfrm>
                <a:off x="4283968" y="3068960"/>
                <a:ext cx="720080" cy="720080"/>
              </a:xfrm>
              <a:prstGeom prst="donu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508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6" name="Donut 65"/>
              <p:cNvSpPr/>
              <p:nvPr/>
            </p:nvSpPr>
            <p:spPr>
              <a:xfrm>
                <a:off x="6228184" y="3140968"/>
                <a:ext cx="720080" cy="720080"/>
              </a:xfrm>
              <a:prstGeom prst="donu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508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9" name="Donut 68"/>
              <p:cNvSpPr/>
              <p:nvPr/>
            </p:nvSpPr>
            <p:spPr>
              <a:xfrm>
                <a:off x="6660232" y="4365104"/>
                <a:ext cx="720080" cy="720080"/>
              </a:xfrm>
              <a:prstGeom prst="donu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508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7" name="Donut 66"/>
              <p:cNvSpPr/>
              <p:nvPr/>
            </p:nvSpPr>
            <p:spPr>
              <a:xfrm>
                <a:off x="7740352" y="3861048"/>
                <a:ext cx="720080" cy="720080"/>
              </a:xfrm>
              <a:prstGeom prst="donu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508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8" name="Donut 67"/>
              <p:cNvSpPr/>
              <p:nvPr/>
            </p:nvSpPr>
            <p:spPr>
              <a:xfrm>
                <a:off x="8244408" y="1484784"/>
                <a:ext cx="720080" cy="720080"/>
              </a:xfrm>
              <a:prstGeom prst="donu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508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grpSp>
      </p:grpSp>
      <p:grpSp>
        <p:nvGrpSpPr>
          <p:cNvPr id="22" name="Group 93"/>
          <p:cNvGrpSpPr/>
          <p:nvPr/>
        </p:nvGrpSpPr>
        <p:grpSpPr>
          <a:xfrm>
            <a:off x="2771800" y="2492896"/>
            <a:ext cx="3600400" cy="2016224"/>
            <a:chOff x="2771800" y="2492896"/>
            <a:chExt cx="3600400" cy="2016224"/>
          </a:xfrm>
        </p:grpSpPr>
        <p:sp>
          <p:nvSpPr>
            <p:cNvPr id="81" name="Oval 80"/>
            <p:cNvSpPr/>
            <p:nvPr/>
          </p:nvSpPr>
          <p:spPr>
            <a:xfrm>
              <a:off x="2771800" y="3140968"/>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2" name="Oval 81"/>
            <p:cNvSpPr/>
            <p:nvPr/>
          </p:nvSpPr>
          <p:spPr>
            <a:xfrm>
              <a:off x="3347864" y="2708920"/>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3" name="Oval 82"/>
            <p:cNvSpPr/>
            <p:nvPr/>
          </p:nvSpPr>
          <p:spPr>
            <a:xfrm>
              <a:off x="3851920" y="2996952"/>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4" name="Oval 83"/>
            <p:cNvSpPr/>
            <p:nvPr/>
          </p:nvSpPr>
          <p:spPr>
            <a:xfrm>
              <a:off x="3635896" y="3789040"/>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5" name="Oval 84"/>
            <p:cNvSpPr/>
            <p:nvPr/>
          </p:nvSpPr>
          <p:spPr>
            <a:xfrm>
              <a:off x="5148064" y="2492896"/>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6" name="Oval 85"/>
            <p:cNvSpPr/>
            <p:nvPr/>
          </p:nvSpPr>
          <p:spPr>
            <a:xfrm>
              <a:off x="5868144" y="2708920"/>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7" name="Oval 86"/>
            <p:cNvSpPr/>
            <p:nvPr/>
          </p:nvSpPr>
          <p:spPr>
            <a:xfrm>
              <a:off x="5292080" y="3717032"/>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8" name="Oval 87"/>
            <p:cNvSpPr/>
            <p:nvPr/>
          </p:nvSpPr>
          <p:spPr>
            <a:xfrm>
              <a:off x="5652120" y="3356992"/>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9" name="Oval 88"/>
            <p:cNvSpPr/>
            <p:nvPr/>
          </p:nvSpPr>
          <p:spPr>
            <a:xfrm>
              <a:off x="6012160" y="3861048"/>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0" name="Oval 89"/>
            <p:cNvSpPr/>
            <p:nvPr/>
          </p:nvSpPr>
          <p:spPr>
            <a:xfrm>
              <a:off x="3347864" y="3212976"/>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1" name="Oval 90"/>
            <p:cNvSpPr/>
            <p:nvPr/>
          </p:nvSpPr>
          <p:spPr>
            <a:xfrm>
              <a:off x="5724128" y="4221088"/>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2" name="Oval 91"/>
            <p:cNvSpPr/>
            <p:nvPr/>
          </p:nvSpPr>
          <p:spPr>
            <a:xfrm>
              <a:off x="3059832" y="3861048"/>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3" name="Oval 92"/>
            <p:cNvSpPr/>
            <p:nvPr/>
          </p:nvSpPr>
          <p:spPr>
            <a:xfrm>
              <a:off x="4211960" y="2492896"/>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23" name="Group 126"/>
          <p:cNvGrpSpPr/>
          <p:nvPr/>
        </p:nvGrpSpPr>
        <p:grpSpPr>
          <a:xfrm>
            <a:off x="3910818" y="4157072"/>
            <a:ext cx="2940924" cy="1568479"/>
            <a:chOff x="3910818" y="4157072"/>
            <a:chExt cx="2940924" cy="1568479"/>
          </a:xfrm>
        </p:grpSpPr>
        <p:grpSp>
          <p:nvGrpSpPr>
            <p:cNvPr id="24" name="Group 119"/>
            <p:cNvGrpSpPr/>
            <p:nvPr/>
          </p:nvGrpSpPr>
          <p:grpSpPr>
            <a:xfrm>
              <a:off x="3910818" y="4157072"/>
              <a:ext cx="1477108" cy="1568479"/>
              <a:chOff x="3910818" y="4157072"/>
              <a:chExt cx="1477108" cy="1568479"/>
            </a:xfrm>
          </p:grpSpPr>
          <p:sp>
            <p:nvSpPr>
              <p:cNvPr id="114" name="Freeform 113"/>
              <p:cNvSpPr/>
              <p:nvPr/>
            </p:nvSpPr>
            <p:spPr>
              <a:xfrm>
                <a:off x="4650544" y="4192172"/>
                <a:ext cx="737382" cy="1533379"/>
              </a:xfrm>
              <a:custGeom>
                <a:avLst/>
                <a:gdLst>
                  <a:gd name="connsiteX0" fmla="*/ 737382 w 737382"/>
                  <a:gd name="connsiteY0" fmla="*/ 1533379 h 1533379"/>
                  <a:gd name="connsiteX1" fmla="*/ 470096 w 737382"/>
                  <a:gd name="connsiteY1" fmla="*/ 1491176 h 1533379"/>
                  <a:gd name="connsiteX2" fmla="*/ 273148 w 737382"/>
                  <a:gd name="connsiteY2" fmla="*/ 1456006 h 1533379"/>
                  <a:gd name="connsiteX3" fmla="*/ 41031 w 737382"/>
                  <a:gd name="connsiteY3" fmla="*/ 1322363 h 1533379"/>
                  <a:gd name="connsiteX4" fmla="*/ 26964 w 737382"/>
                  <a:gd name="connsiteY4" fmla="*/ 1019908 h 1533379"/>
                  <a:gd name="connsiteX5" fmla="*/ 62133 w 737382"/>
                  <a:gd name="connsiteY5" fmla="*/ 548640 h 1533379"/>
                  <a:gd name="connsiteX6" fmla="*/ 350521 w 737382"/>
                  <a:gd name="connsiteY6" fmla="*/ 211016 h 1533379"/>
                  <a:gd name="connsiteX7" fmla="*/ 463062 w 737382"/>
                  <a:gd name="connsiteY7" fmla="*/ 0 h 153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7382" h="1533379">
                    <a:moveTo>
                      <a:pt x="737382" y="1533379"/>
                    </a:moveTo>
                    <a:lnTo>
                      <a:pt x="470096" y="1491176"/>
                    </a:lnTo>
                    <a:cubicBezTo>
                      <a:pt x="392724" y="1478281"/>
                      <a:pt x="344659" y="1484141"/>
                      <a:pt x="273148" y="1456006"/>
                    </a:cubicBezTo>
                    <a:cubicBezTo>
                      <a:pt x="201637" y="1427871"/>
                      <a:pt x="82062" y="1395046"/>
                      <a:pt x="41031" y="1322363"/>
                    </a:cubicBezTo>
                    <a:cubicBezTo>
                      <a:pt x="0" y="1249680"/>
                      <a:pt x="23447" y="1148862"/>
                      <a:pt x="26964" y="1019908"/>
                    </a:cubicBezTo>
                    <a:cubicBezTo>
                      <a:pt x="30481" y="890954"/>
                      <a:pt x="8207" y="683455"/>
                      <a:pt x="62133" y="548640"/>
                    </a:cubicBezTo>
                    <a:cubicBezTo>
                      <a:pt x="116059" y="413825"/>
                      <a:pt x="283700" y="302456"/>
                      <a:pt x="350521" y="211016"/>
                    </a:cubicBezTo>
                    <a:cubicBezTo>
                      <a:pt x="417342" y="119576"/>
                      <a:pt x="440202" y="59788"/>
                      <a:pt x="463062" y="0"/>
                    </a:cubicBezTo>
                  </a:path>
                </a:pathLst>
              </a:custGeom>
              <a:ln w="38100">
                <a:solidFill>
                  <a:srgbClr val="00FF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17" name="Freeform 116"/>
              <p:cNvSpPr/>
              <p:nvPr/>
            </p:nvSpPr>
            <p:spPr>
              <a:xfrm>
                <a:off x="4698609" y="4157072"/>
                <a:ext cx="126609" cy="640080"/>
              </a:xfrm>
              <a:custGeom>
                <a:avLst/>
                <a:gdLst>
                  <a:gd name="connsiteX0" fmla="*/ 0 w 126609"/>
                  <a:gd name="connsiteY0" fmla="*/ 640080 h 640080"/>
                  <a:gd name="connsiteX1" fmla="*/ 14068 w 126609"/>
                  <a:gd name="connsiteY1" fmla="*/ 583809 h 640080"/>
                  <a:gd name="connsiteX2" fmla="*/ 56271 w 126609"/>
                  <a:gd name="connsiteY2" fmla="*/ 520505 h 640080"/>
                  <a:gd name="connsiteX3" fmla="*/ 91440 w 126609"/>
                  <a:gd name="connsiteY3" fmla="*/ 372794 h 640080"/>
                  <a:gd name="connsiteX4" fmla="*/ 112542 w 126609"/>
                  <a:gd name="connsiteY4" fmla="*/ 175846 h 640080"/>
                  <a:gd name="connsiteX5" fmla="*/ 126609 w 126609"/>
                  <a:gd name="connsiteY5" fmla="*/ 0 h 640080"/>
                  <a:gd name="connsiteX0" fmla="*/ 0 w 126609"/>
                  <a:gd name="connsiteY0" fmla="*/ 640080 h 640080"/>
                  <a:gd name="connsiteX1" fmla="*/ 14068 w 126609"/>
                  <a:gd name="connsiteY1" fmla="*/ 583809 h 640080"/>
                  <a:gd name="connsiteX2" fmla="*/ 29921 w 126609"/>
                  <a:gd name="connsiteY2" fmla="*/ 546945 h 640080"/>
                  <a:gd name="connsiteX3" fmla="*/ 91440 w 126609"/>
                  <a:gd name="connsiteY3" fmla="*/ 372794 h 640080"/>
                  <a:gd name="connsiteX4" fmla="*/ 112542 w 126609"/>
                  <a:gd name="connsiteY4" fmla="*/ 175846 h 640080"/>
                  <a:gd name="connsiteX5" fmla="*/ 126609 w 126609"/>
                  <a:gd name="connsiteY5" fmla="*/ 0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09" h="640080">
                    <a:moveTo>
                      <a:pt x="0" y="640080"/>
                    </a:moveTo>
                    <a:cubicBezTo>
                      <a:pt x="2345" y="621909"/>
                      <a:pt x="9081" y="599331"/>
                      <a:pt x="14068" y="583809"/>
                    </a:cubicBezTo>
                    <a:cubicBezTo>
                      <a:pt x="19055" y="568287"/>
                      <a:pt x="17026" y="582114"/>
                      <a:pt x="29921" y="546945"/>
                    </a:cubicBezTo>
                    <a:cubicBezTo>
                      <a:pt x="42816" y="511776"/>
                      <a:pt x="77670" y="434644"/>
                      <a:pt x="91440" y="372794"/>
                    </a:cubicBezTo>
                    <a:cubicBezTo>
                      <a:pt x="105210" y="310944"/>
                      <a:pt x="106681" y="237978"/>
                      <a:pt x="112542" y="175846"/>
                    </a:cubicBezTo>
                    <a:cubicBezTo>
                      <a:pt x="118403" y="113714"/>
                      <a:pt x="122506" y="56857"/>
                      <a:pt x="126609" y="0"/>
                    </a:cubicBezTo>
                  </a:path>
                </a:pathLst>
              </a:custGeom>
              <a:ln w="38100">
                <a:solidFill>
                  <a:srgbClr val="00FF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18" name="Freeform 117"/>
              <p:cNvSpPr/>
              <p:nvPr/>
            </p:nvSpPr>
            <p:spPr>
              <a:xfrm>
                <a:off x="3910818" y="4403188"/>
                <a:ext cx="732693" cy="1294227"/>
              </a:xfrm>
              <a:custGeom>
                <a:avLst/>
                <a:gdLst>
                  <a:gd name="connsiteX0" fmla="*/ 0 w 732693"/>
                  <a:gd name="connsiteY0" fmla="*/ 1294227 h 1294227"/>
                  <a:gd name="connsiteX1" fmla="*/ 211016 w 732693"/>
                  <a:gd name="connsiteY1" fmla="*/ 1280160 h 1294227"/>
                  <a:gd name="connsiteX2" fmla="*/ 393896 w 732693"/>
                  <a:gd name="connsiteY2" fmla="*/ 1252024 h 1294227"/>
                  <a:gd name="connsiteX3" fmla="*/ 555674 w 732693"/>
                  <a:gd name="connsiteY3" fmla="*/ 1181686 h 1294227"/>
                  <a:gd name="connsiteX4" fmla="*/ 682284 w 732693"/>
                  <a:gd name="connsiteY4" fmla="*/ 949569 h 1294227"/>
                  <a:gd name="connsiteX5" fmla="*/ 710419 w 732693"/>
                  <a:gd name="connsiteY5" fmla="*/ 555674 h 1294227"/>
                  <a:gd name="connsiteX6" fmla="*/ 724487 w 732693"/>
                  <a:gd name="connsiteY6" fmla="*/ 316523 h 1294227"/>
                  <a:gd name="connsiteX7" fmla="*/ 661182 w 732693"/>
                  <a:gd name="connsiteY7" fmla="*/ 147710 h 1294227"/>
                  <a:gd name="connsiteX8" fmla="*/ 499404 w 732693"/>
                  <a:gd name="connsiteY8" fmla="*/ 84406 h 1294227"/>
                  <a:gd name="connsiteX9" fmla="*/ 344659 w 732693"/>
                  <a:gd name="connsiteY9" fmla="*/ 42203 h 1294227"/>
                  <a:gd name="connsiteX10" fmla="*/ 274320 w 732693"/>
                  <a:gd name="connsiteY10" fmla="*/ 0 h 129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2693" h="1294227">
                    <a:moveTo>
                      <a:pt x="0" y="1294227"/>
                    </a:moveTo>
                    <a:cubicBezTo>
                      <a:pt x="72683" y="1290710"/>
                      <a:pt x="145367" y="1287194"/>
                      <a:pt x="211016" y="1280160"/>
                    </a:cubicBezTo>
                    <a:cubicBezTo>
                      <a:pt x="276665" y="1273126"/>
                      <a:pt x="336453" y="1268436"/>
                      <a:pt x="393896" y="1252024"/>
                    </a:cubicBezTo>
                    <a:cubicBezTo>
                      <a:pt x="451339" y="1235612"/>
                      <a:pt x="507609" y="1232095"/>
                      <a:pt x="555674" y="1181686"/>
                    </a:cubicBezTo>
                    <a:cubicBezTo>
                      <a:pt x="603739" y="1131277"/>
                      <a:pt x="656493" y="1053904"/>
                      <a:pt x="682284" y="949569"/>
                    </a:cubicBezTo>
                    <a:cubicBezTo>
                      <a:pt x="708075" y="845234"/>
                      <a:pt x="703385" y="661182"/>
                      <a:pt x="710419" y="555674"/>
                    </a:cubicBezTo>
                    <a:cubicBezTo>
                      <a:pt x="717453" y="450166"/>
                      <a:pt x="732693" y="384517"/>
                      <a:pt x="724487" y="316523"/>
                    </a:cubicBezTo>
                    <a:cubicBezTo>
                      <a:pt x="716281" y="248529"/>
                      <a:pt x="698696" y="186396"/>
                      <a:pt x="661182" y="147710"/>
                    </a:cubicBezTo>
                    <a:cubicBezTo>
                      <a:pt x="623668" y="109024"/>
                      <a:pt x="552158" y="101990"/>
                      <a:pt x="499404" y="84406"/>
                    </a:cubicBezTo>
                    <a:cubicBezTo>
                      <a:pt x="446650" y="66822"/>
                      <a:pt x="382173" y="56271"/>
                      <a:pt x="344659" y="42203"/>
                    </a:cubicBezTo>
                    <a:cubicBezTo>
                      <a:pt x="307145" y="28135"/>
                      <a:pt x="290732" y="14067"/>
                      <a:pt x="274320" y="0"/>
                    </a:cubicBezTo>
                  </a:path>
                </a:pathLst>
              </a:custGeom>
              <a:ln w="38100">
                <a:solidFill>
                  <a:srgbClr val="00FF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19" name="Freeform 118"/>
              <p:cNvSpPr/>
              <p:nvPr/>
            </p:nvSpPr>
            <p:spPr>
              <a:xfrm>
                <a:off x="4620424" y="4334046"/>
                <a:ext cx="29931" cy="357268"/>
              </a:xfrm>
              <a:custGeom>
                <a:avLst/>
                <a:gdLst>
                  <a:gd name="connsiteX0" fmla="*/ 30481 w 48065"/>
                  <a:gd name="connsiteY0" fmla="*/ 365760 h 365760"/>
                  <a:gd name="connsiteX1" fmla="*/ 2345 w 48065"/>
                  <a:gd name="connsiteY1" fmla="*/ 274320 h 365760"/>
                  <a:gd name="connsiteX2" fmla="*/ 16413 w 48065"/>
                  <a:gd name="connsiteY2" fmla="*/ 175847 h 365760"/>
                  <a:gd name="connsiteX3" fmla="*/ 44548 w 48065"/>
                  <a:gd name="connsiteY3" fmla="*/ 63305 h 365760"/>
                  <a:gd name="connsiteX4" fmla="*/ 37514 w 48065"/>
                  <a:gd name="connsiteY4" fmla="*/ 0 h 365760"/>
                  <a:gd name="connsiteX0" fmla="*/ 23222 w 40806"/>
                  <a:gd name="connsiteY0" fmla="*/ 365760 h 365760"/>
                  <a:gd name="connsiteX1" fmla="*/ 2345 w 40806"/>
                  <a:gd name="connsiteY1" fmla="*/ 261127 h 365760"/>
                  <a:gd name="connsiteX2" fmla="*/ 9154 w 40806"/>
                  <a:gd name="connsiteY2" fmla="*/ 175847 h 365760"/>
                  <a:gd name="connsiteX3" fmla="*/ 37289 w 40806"/>
                  <a:gd name="connsiteY3" fmla="*/ 63305 h 365760"/>
                  <a:gd name="connsiteX4" fmla="*/ 30255 w 40806"/>
                  <a:gd name="connsiteY4" fmla="*/ 0 h 365760"/>
                  <a:gd name="connsiteX0" fmla="*/ 22658 w 39170"/>
                  <a:gd name="connsiteY0" fmla="*/ 365760 h 365760"/>
                  <a:gd name="connsiteX1" fmla="*/ 1781 w 39170"/>
                  <a:gd name="connsiteY1" fmla="*/ 261127 h 365760"/>
                  <a:gd name="connsiteX2" fmla="*/ 33346 w 39170"/>
                  <a:gd name="connsiteY2" fmla="*/ 183566 h 365760"/>
                  <a:gd name="connsiteX3" fmla="*/ 36725 w 39170"/>
                  <a:gd name="connsiteY3" fmla="*/ 63305 h 365760"/>
                  <a:gd name="connsiteX4" fmla="*/ 29691 w 39170"/>
                  <a:gd name="connsiteY4" fmla="*/ 0 h 365760"/>
                  <a:gd name="connsiteX0" fmla="*/ 12896 w 27572"/>
                  <a:gd name="connsiteY0" fmla="*/ 365760 h 365760"/>
                  <a:gd name="connsiteX1" fmla="*/ 4940 w 27572"/>
                  <a:gd name="connsiteY1" fmla="*/ 274647 h 365760"/>
                  <a:gd name="connsiteX2" fmla="*/ 23584 w 27572"/>
                  <a:gd name="connsiteY2" fmla="*/ 183566 h 365760"/>
                  <a:gd name="connsiteX3" fmla="*/ 26963 w 27572"/>
                  <a:gd name="connsiteY3" fmla="*/ 63305 h 365760"/>
                  <a:gd name="connsiteX4" fmla="*/ 19929 w 27572"/>
                  <a:gd name="connsiteY4" fmla="*/ 0 h 365760"/>
                  <a:gd name="connsiteX0" fmla="*/ 12896 w 29931"/>
                  <a:gd name="connsiteY0" fmla="*/ 357268 h 357268"/>
                  <a:gd name="connsiteX1" fmla="*/ 4940 w 29931"/>
                  <a:gd name="connsiteY1" fmla="*/ 266155 h 357268"/>
                  <a:gd name="connsiteX2" fmla="*/ 23584 w 29931"/>
                  <a:gd name="connsiteY2" fmla="*/ 175074 h 357268"/>
                  <a:gd name="connsiteX3" fmla="*/ 26963 w 29931"/>
                  <a:gd name="connsiteY3" fmla="*/ 54813 h 357268"/>
                  <a:gd name="connsiteX4" fmla="*/ 5774 w 29931"/>
                  <a:gd name="connsiteY4" fmla="*/ 0 h 35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1" h="357268">
                    <a:moveTo>
                      <a:pt x="12896" y="357268"/>
                    </a:moveTo>
                    <a:cubicBezTo>
                      <a:pt x="0" y="327374"/>
                      <a:pt x="3159" y="296521"/>
                      <a:pt x="4940" y="266155"/>
                    </a:cubicBezTo>
                    <a:cubicBezTo>
                      <a:pt x="6721" y="235789"/>
                      <a:pt x="19914" y="210298"/>
                      <a:pt x="23584" y="175074"/>
                    </a:cubicBezTo>
                    <a:cubicBezTo>
                      <a:pt x="27254" y="139850"/>
                      <a:pt x="29931" y="83992"/>
                      <a:pt x="26963" y="54813"/>
                    </a:cubicBezTo>
                    <a:cubicBezTo>
                      <a:pt x="23995" y="25634"/>
                      <a:pt x="11049" y="16998"/>
                      <a:pt x="5774" y="0"/>
                    </a:cubicBezTo>
                  </a:path>
                </a:pathLst>
              </a:custGeom>
              <a:ln w="38100">
                <a:solidFill>
                  <a:srgbClr val="00FF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25" name="Group 120"/>
            <p:cNvGrpSpPr/>
            <p:nvPr/>
          </p:nvGrpSpPr>
          <p:grpSpPr>
            <a:xfrm>
              <a:off x="4716024" y="4941168"/>
              <a:ext cx="2135718" cy="400110"/>
              <a:chOff x="1755312" y="4869160"/>
              <a:chExt cx="2135718" cy="400110"/>
            </a:xfrm>
            <a:effectLst>
              <a:outerShdw blurRad="50800" dist="38100" dir="2700000" algn="tl" rotWithShape="0">
                <a:prstClr val="black">
                  <a:alpha val="40000"/>
                </a:prstClr>
              </a:outerShdw>
            </a:effectLst>
          </p:grpSpPr>
          <p:sp>
            <p:nvSpPr>
              <p:cNvPr id="122" name="TextBox 121"/>
              <p:cNvSpPr txBox="1"/>
              <p:nvPr/>
            </p:nvSpPr>
            <p:spPr>
              <a:xfrm>
                <a:off x="2037638" y="4869160"/>
                <a:ext cx="1853392" cy="400110"/>
              </a:xfrm>
              <a:prstGeom prst="rect">
                <a:avLst/>
              </a:prstGeom>
              <a:solidFill>
                <a:schemeClr val="bg1">
                  <a:alpha val="90000"/>
                </a:schemeClr>
              </a:solidFill>
              <a:ln>
                <a:solidFill>
                  <a:srgbClr val="00FF00"/>
                </a:solidFill>
              </a:ln>
            </p:spPr>
            <p:txBody>
              <a:bodyPr wrap="none" rtlCol="0">
                <a:spAutoFit/>
              </a:bodyPr>
              <a:lstStyle/>
              <a:p>
                <a:pPr algn="ctr"/>
                <a:r>
                  <a:rPr lang="en-US" sz="2000" dirty="0" smtClean="0">
                    <a:solidFill>
                      <a:srgbClr val="00BC00"/>
                    </a:solidFill>
                  </a:rPr>
                  <a:t>Methodologies</a:t>
                </a:r>
                <a:endParaRPr lang="nl-NL" sz="2000" dirty="0">
                  <a:solidFill>
                    <a:srgbClr val="00BC00"/>
                  </a:solidFill>
                </a:endParaRPr>
              </a:p>
            </p:txBody>
          </p:sp>
          <p:cxnSp>
            <p:nvCxnSpPr>
              <p:cNvPr id="123" name="Straight Arrow Connector 122"/>
              <p:cNvCxnSpPr>
                <a:stCxn id="122" idx="1"/>
              </p:cNvCxnSpPr>
              <p:nvPr/>
            </p:nvCxnSpPr>
            <p:spPr>
              <a:xfrm rot="10800000" flipV="1">
                <a:off x="1755312" y="5069215"/>
                <a:ext cx="282326" cy="7584"/>
              </a:xfrm>
              <a:prstGeom prst="straightConnector1">
                <a:avLst/>
              </a:prstGeom>
              <a:ln w="41275">
                <a:solidFill>
                  <a:srgbClr val="00FF00"/>
                </a:solidFill>
                <a:tailEnd type="stealth" w="lg" len="lg"/>
              </a:ln>
            </p:spPr>
            <p:style>
              <a:lnRef idx="1">
                <a:schemeClr val="accent1"/>
              </a:lnRef>
              <a:fillRef idx="0">
                <a:schemeClr val="accent1"/>
              </a:fillRef>
              <a:effectRef idx="0">
                <a:schemeClr val="accent1"/>
              </a:effectRef>
              <a:fontRef idx="minor">
                <a:schemeClr val="tx1"/>
              </a:fontRef>
            </p:style>
          </p:cxnSp>
        </p:grpSp>
      </p:grpSp>
      <p:sp>
        <p:nvSpPr>
          <p:cNvPr id="70" name="TextBox 69"/>
          <p:cNvSpPr txBox="1"/>
          <p:nvPr/>
        </p:nvSpPr>
        <p:spPr>
          <a:xfrm>
            <a:off x="2915816" y="292586"/>
            <a:ext cx="4487613" cy="400110"/>
          </a:xfrm>
          <a:prstGeom prst="rect">
            <a:avLst/>
          </a:prstGeom>
          <a:solidFill>
            <a:schemeClr val="bg1">
              <a:alpha val="90000"/>
            </a:schemeClr>
          </a:solidFill>
          <a:ln>
            <a:solidFill>
              <a:srgbClr val="FF6600"/>
            </a:solidFill>
          </a:ln>
          <a:effectLst>
            <a:outerShdw blurRad="50800" dist="38100" dir="2700000" algn="tl" rotWithShape="0">
              <a:prstClr val="black">
                <a:alpha val="40000"/>
              </a:prstClr>
            </a:outerShdw>
          </a:effectLst>
        </p:spPr>
        <p:txBody>
          <a:bodyPr wrap="square" rtlCol="0">
            <a:spAutoFit/>
          </a:bodyPr>
          <a:lstStyle/>
          <a:p>
            <a:pPr algn="ctr"/>
            <a:r>
              <a:rPr lang="en-US" sz="2000" dirty="0" smtClean="0">
                <a:solidFill>
                  <a:srgbClr val="FF6600"/>
                </a:solidFill>
              </a:rPr>
              <a:t>Inter- &amp; transdisciplinary cooperation</a:t>
            </a:r>
            <a:endParaRPr lang="nl-NL" sz="2000" dirty="0">
              <a:solidFill>
                <a:srgbClr val="FF6600"/>
              </a:solidFill>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8" name="Rectangle 1"/>
          <p:cNvSpPr>
            <a:spLocks noChangeArrowheads="1"/>
          </p:cNvSpPr>
          <p:nvPr/>
        </p:nvSpPr>
        <p:spPr bwMode="auto">
          <a:xfrm>
            <a:off x="428625" y="6001469"/>
            <a:ext cx="8215313" cy="523875"/>
          </a:xfrm>
          <a:prstGeom prst="rect">
            <a:avLst/>
          </a:prstGeom>
          <a:noFill/>
          <a:ln w="9525">
            <a:noFill/>
            <a:miter lim="800000"/>
            <a:headEnd/>
            <a:tailEnd/>
          </a:ln>
        </p:spPr>
        <p:txBody>
          <a:bodyPr anchor="ctr">
            <a:spAutoFit/>
          </a:bodyPr>
          <a:lstStyle/>
          <a:p>
            <a:pPr eaLnBrk="0" hangingPunct="0"/>
            <a:r>
              <a:rPr lang="en-US" sz="1400" dirty="0">
                <a:latin typeface="Calibri" pitchFamily="34" charset="0"/>
                <a:cs typeface="Times New Roman" pitchFamily="18" charset="0"/>
              </a:rPr>
              <a:t>* Sterling, Stephen (2004): “Higher Education, Sustainability and the Role of Systemic Learning.” In: </a:t>
            </a:r>
            <a:r>
              <a:rPr lang="en-GB" sz="1400" dirty="0">
                <a:latin typeface="Calibri" pitchFamily="34" charset="0"/>
                <a:cs typeface="Times New Roman" pitchFamily="18" charset="0"/>
              </a:rPr>
              <a:t>Corcoran, </a:t>
            </a:r>
            <a:r>
              <a:rPr lang="en-GB" sz="1400" dirty="0" err="1">
                <a:latin typeface="Calibri" pitchFamily="34" charset="0"/>
                <a:cs typeface="Times New Roman" pitchFamily="18" charset="0"/>
              </a:rPr>
              <a:t>P.B.</a:t>
            </a:r>
            <a:r>
              <a:rPr lang="en-GB" sz="1400" dirty="0">
                <a:latin typeface="Calibri" pitchFamily="34" charset="0"/>
                <a:cs typeface="Times New Roman" pitchFamily="18" charset="0"/>
              </a:rPr>
              <a:t>, </a:t>
            </a:r>
            <a:r>
              <a:rPr lang="en-GB" sz="1400" dirty="0" err="1">
                <a:latin typeface="Calibri" pitchFamily="34" charset="0"/>
                <a:cs typeface="Times New Roman" pitchFamily="18" charset="0"/>
              </a:rPr>
              <a:t>A.E.J.</a:t>
            </a:r>
            <a:r>
              <a:rPr lang="en-GB" sz="1400" dirty="0">
                <a:latin typeface="Calibri" pitchFamily="34" charset="0"/>
                <a:cs typeface="Times New Roman" pitchFamily="18" charset="0"/>
              </a:rPr>
              <a:t> </a:t>
            </a:r>
            <a:r>
              <a:rPr lang="en-GB" sz="1400" dirty="0" err="1">
                <a:latin typeface="Calibri" pitchFamily="34" charset="0"/>
                <a:cs typeface="Times New Roman" pitchFamily="18" charset="0"/>
              </a:rPr>
              <a:t>Wals</a:t>
            </a:r>
            <a:r>
              <a:rPr lang="en-GB" sz="1400" dirty="0">
                <a:latin typeface="Calibri" pitchFamily="34" charset="0"/>
                <a:cs typeface="Times New Roman" pitchFamily="18" charset="0"/>
              </a:rPr>
              <a:t> (eds.) (2004): “Higher Education and the challenge of sustainability”. </a:t>
            </a:r>
            <a:r>
              <a:rPr lang="en-GB" sz="1400" dirty="0" err="1">
                <a:latin typeface="Calibri" pitchFamily="34" charset="0"/>
                <a:cs typeface="Times New Roman" pitchFamily="18" charset="0"/>
              </a:rPr>
              <a:t>Kluwer</a:t>
            </a:r>
            <a:r>
              <a:rPr lang="en-GB" sz="1400" dirty="0">
                <a:latin typeface="Calibri" pitchFamily="34" charset="0"/>
                <a:cs typeface="Times New Roman" pitchFamily="18" charset="0"/>
              </a:rPr>
              <a:t>, Dordrecht.</a:t>
            </a:r>
            <a:r>
              <a:rPr lang="nl-NL" sz="1000" dirty="0">
                <a:latin typeface="Calibri" pitchFamily="34" charset="0"/>
              </a:rPr>
              <a:t> </a:t>
            </a:r>
            <a:endParaRPr lang="nl-NL" sz="3200" dirty="0">
              <a:latin typeface="Calibri" pitchFamily="34" charset="0"/>
            </a:endParaRPr>
          </a:p>
        </p:txBody>
      </p:sp>
      <p:graphicFrame>
        <p:nvGraphicFramePr>
          <p:cNvPr id="9" name="Table 8"/>
          <p:cNvGraphicFramePr>
            <a:graphicFrameLocks noGrp="1"/>
          </p:cNvGraphicFramePr>
          <p:nvPr/>
        </p:nvGraphicFramePr>
        <p:xfrm>
          <a:off x="1043608" y="980728"/>
          <a:ext cx="6932813" cy="3281469"/>
        </p:xfrm>
        <a:graphic>
          <a:graphicData uri="http://schemas.openxmlformats.org/drawingml/2006/table">
            <a:tbl>
              <a:tblPr/>
              <a:tblGrid>
                <a:gridCol w="1797286"/>
                <a:gridCol w="1712172"/>
                <a:gridCol w="1711183"/>
                <a:gridCol w="1712172"/>
              </a:tblGrid>
              <a:tr h="408461">
                <a:tc gridSpan="4">
                  <a:txBody>
                    <a:bodyPr/>
                    <a:lstStyle/>
                    <a:p>
                      <a:pPr>
                        <a:spcAft>
                          <a:spcPts val="0"/>
                        </a:spcAft>
                      </a:pPr>
                      <a:r>
                        <a:rPr lang="en-US" sz="1600" b="1" dirty="0" smtClean="0">
                          <a:latin typeface="Calibri" pitchFamily="34" charset="0"/>
                          <a:ea typeface="Times New Roman"/>
                        </a:rPr>
                        <a:t>Levels of change  (according to Sterling)</a:t>
                      </a:r>
                      <a:endParaRPr lang="nl-NL"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c hMerge="1">
                  <a:txBody>
                    <a:bodyPr/>
                    <a:lstStyle/>
                    <a:p>
                      <a:endParaRPr lang="nl-NL"/>
                    </a:p>
                  </a:txBody>
                  <a:tcPr/>
                </a:tc>
                <a:tc hMerge="1">
                  <a:txBody>
                    <a:bodyPr/>
                    <a:lstStyle/>
                    <a:p>
                      <a:endParaRPr lang="nl-NL"/>
                    </a:p>
                  </a:txBody>
                  <a:tcPr/>
                </a:tc>
                <a:tc hMerge="1">
                  <a:txBody>
                    <a:bodyPr/>
                    <a:lstStyle/>
                    <a:p>
                      <a:endParaRPr lang="nl-NL"/>
                    </a:p>
                  </a:txBody>
                  <a:tcPr/>
                </a:tc>
              </a:tr>
              <a:tr h="685383">
                <a:tc>
                  <a:txBody>
                    <a:bodyPr/>
                    <a:lstStyle/>
                    <a:p>
                      <a:pPr>
                        <a:spcAft>
                          <a:spcPts val="0"/>
                        </a:spcAft>
                      </a:pPr>
                      <a:endParaRPr lang="en-US"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c>
                  <a:txBody>
                    <a:bodyPr/>
                    <a:lstStyle/>
                    <a:p>
                      <a:pPr algn="ctr">
                        <a:spcAft>
                          <a:spcPts val="0"/>
                        </a:spcAft>
                      </a:pPr>
                      <a:r>
                        <a:rPr lang="en-US" sz="1600" dirty="0" smtClean="0">
                          <a:solidFill>
                            <a:srgbClr val="FBD4B4"/>
                          </a:solidFill>
                          <a:latin typeface="Calibri" pitchFamily="34" charset="0"/>
                          <a:ea typeface="Times New Roman"/>
                        </a:rPr>
                        <a:t>Level 1</a:t>
                      </a:r>
                      <a:r>
                        <a:rPr lang="en-US" sz="1600" dirty="0">
                          <a:solidFill>
                            <a:srgbClr val="FBD4B4"/>
                          </a:solidFill>
                          <a:latin typeface="Calibri" pitchFamily="34" charset="0"/>
                          <a:ea typeface="Times New Roman"/>
                        </a:rPr>
                        <a:t>:</a:t>
                      </a:r>
                      <a:endParaRPr lang="nl-NL" sz="1600" dirty="0">
                        <a:solidFill>
                          <a:srgbClr val="FBD4B4"/>
                        </a:solidFill>
                        <a:latin typeface="Calibri" pitchFamily="34" charset="0"/>
                        <a:ea typeface="Times New Roman"/>
                      </a:endParaRPr>
                    </a:p>
                    <a:p>
                      <a:pPr algn="ctr">
                        <a:spcAft>
                          <a:spcPts val="0"/>
                        </a:spcAft>
                      </a:pPr>
                      <a:r>
                        <a:rPr lang="en-US" sz="1600" dirty="0" err="1" smtClean="0">
                          <a:solidFill>
                            <a:srgbClr val="FBD4B4"/>
                          </a:solidFill>
                          <a:latin typeface="Calibri" pitchFamily="34" charset="0"/>
                          <a:ea typeface="Times New Roman"/>
                        </a:rPr>
                        <a:t>Accomodation</a:t>
                      </a:r>
                      <a:endParaRPr lang="nl-NL" sz="1600" dirty="0">
                        <a:solidFill>
                          <a:srgbClr val="FBD4B4"/>
                        </a:solidFill>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c>
                  <a:txBody>
                    <a:bodyPr/>
                    <a:lstStyle/>
                    <a:p>
                      <a:pPr algn="ctr">
                        <a:spcAft>
                          <a:spcPts val="0"/>
                        </a:spcAft>
                      </a:pPr>
                      <a:r>
                        <a:rPr lang="en-US" sz="1600" dirty="0" smtClean="0">
                          <a:solidFill>
                            <a:srgbClr val="FBD4B4"/>
                          </a:solidFill>
                          <a:latin typeface="Calibri" pitchFamily="34" charset="0"/>
                          <a:ea typeface="Times New Roman"/>
                        </a:rPr>
                        <a:t>Level 2</a:t>
                      </a:r>
                      <a:r>
                        <a:rPr lang="en-US" sz="1600" dirty="0">
                          <a:solidFill>
                            <a:srgbClr val="FBD4B4"/>
                          </a:solidFill>
                          <a:latin typeface="Calibri" pitchFamily="34" charset="0"/>
                          <a:ea typeface="Times New Roman"/>
                        </a:rPr>
                        <a:t>:</a:t>
                      </a:r>
                      <a:endParaRPr lang="nl-NL" sz="1600" dirty="0">
                        <a:solidFill>
                          <a:srgbClr val="FBD4B4"/>
                        </a:solidFill>
                        <a:latin typeface="Calibri" pitchFamily="34" charset="0"/>
                        <a:ea typeface="Times New Roman"/>
                      </a:endParaRPr>
                    </a:p>
                    <a:p>
                      <a:pPr algn="ctr">
                        <a:spcAft>
                          <a:spcPts val="0"/>
                        </a:spcAft>
                      </a:pPr>
                      <a:r>
                        <a:rPr lang="en-US" sz="1600" dirty="0" smtClean="0">
                          <a:solidFill>
                            <a:srgbClr val="FBD4B4"/>
                          </a:solidFill>
                          <a:latin typeface="Calibri" pitchFamily="34" charset="0"/>
                          <a:ea typeface="Times New Roman"/>
                        </a:rPr>
                        <a:t>Reformation</a:t>
                      </a:r>
                      <a:endParaRPr lang="nl-NL" sz="1600" dirty="0">
                        <a:solidFill>
                          <a:srgbClr val="FBD4B4"/>
                        </a:solidFill>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c>
                  <a:txBody>
                    <a:bodyPr/>
                    <a:lstStyle/>
                    <a:p>
                      <a:pPr algn="ctr">
                        <a:spcAft>
                          <a:spcPts val="0"/>
                        </a:spcAft>
                      </a:pPr>
                      <a:r>
                        <a:rPr lang="en-US" sz="1600" dirty="0" smtClean="0">
                          <a:solidFill>
                            <a:srgbClr val="FBD4B4"/>
                          </a:solidFill>
                          <a:latin typeface="Calibri" pitchFamily="34" charset="0"/>
                          <a:ea typeface="Times New Roman"/>
                        </a:rPr>
                        <a:t>Level</a:t>
                      </a:r>
                      <a:r>
                        <a:rPr lang="en-US" sz="1600" baseline="0" dirty="0" smtClean="0">
                          <a:solidFill>
                            <a:srgbClr val="FBD4B4"/>
                          </a:solidFill>
                          <a:latin typeface="Calibri" pitchFamily="34" charset="0"/>
                          <a:ea typeface="Times New Roman"/>
                        </a:rPr>
                        <a:t> </a:t>
                      </a:r>
                      <a:r>
                        <a:rPr lang="en-US" sz="1600" dirty="0" smtClean="0">
                          <a:solidFill>
                            <a:srgbClr val="FBD4B4"/>
                          </a:solidFill>
                          <a:latin typeface="Calibri" pitchFamily="34" charset="0"/>
                          <a:ea typeface="Times New Roman"/>
                        </a:rPr>
                        <a:t>3</a:t>
                      </a:r>
                      <a:r>
                        <a:rPr lang="en-US" sz="1600" dirty="0">
                          <a:solidFill>
                            <a:srgbClr val="FBD4B4"/>
                          </a:solidFill>
                          <a:latin typeface="Calibri" pitchFamily="34" charset="0"/>
                          <a:ea typeface="Times New Roman"/>
                        </a:rPr>
                        <a:t>:</a:t>
                      </a:r>
                      <a:endParaRPr lang="nl-NL" sz="1600" dirty="0">
                        <a:solidFill>
                          <a:srgbClr val="FBD4B4"/>
                        </a:solidFill>
                        <a:latin typeface="Calibri" pitchFamily="34" charset="0"/>
                        <a:ea typeface="Times New Roman"/>
                      </a:endParaRPr>
                    </a:p>
                    <a:p>
                      <a:pPr algn="ctr">
                        <a:spcAft>
                          <a:spcPts val="0"/>
                        </a:spcAft>
                      </a:pPr>
                      <a:r>
                        <a:rPr lang="en-US" sz="1600" kern="1200" dirty="0" smtClean="0">
                          <a:solidFill>
                            <a:srgbClr val="FBD4B4"/>
                          </a:solidFill>
                          <a:latin typeface="Calibri" pitchFamily="34" charset="0"/>
                          <a:ea typeface="Times New Roman"/>
                          <a:cs typeface="+mn-cs"/>
                        </a:rPr>
                        <a:t>Transformation (Transition)</a:t>
                      </a:r>
                      <a:endParaRPr lang="nl-NL" sz="1600" kern="1200" dirty="0">
                        <a:solidFill>
                          <a:srgbClr val="FBD4B4"/>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r>
              <a:tr h="571504">
                <a:tc>
                  <a:txBody>
                    <a:bodyPr/>
                    <a:lstStyle/>
                    <a:p>
                      <a:pPr>
                        <a:spcAft>
                          <a:spcPts val="0"/>
                        </a:spcAft>
                      </a:pPr>
                      <a:r>
                        <a:rPr lang="en-US" sz="1600" i="1" dirty="0" smtClean="0">
                          <a:latin typeface="Calibri" pitchFamily="34" charset="0"/>
                          <a:ea typeface="Times New Roman"/>
                        </a:rPr>
                        <a:t>Result</a:t>
                      </a:r>
                      <a:endParaRPr lang="nl-NL"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kern="1200" dirty="0" smtClean="0">
                          <a:solidFill>
                            <a:srgbClr val="FDE9D9"/>
                          </a:solidFill>
                          <a:latin typeface="Calibri" pitchFamily="34" charset="0"/>
                          <a:ea typeface="Times New Roman"/>
                          <a:cs typeface="+mn-cs"/>
                        </a:rPr>
                        <a:t>‘Bolted on’</a:t>
                      </a:r>
                      <a:endParaRPr lang="nl-NL" sz="1600" kern="1200" dirty="0">
                        <a:solidFill>
                          <a:srgbClr val="FDE9D9"/>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kern="1200" dirty="0" smtClean="0">
                          <a:solidFill>
                            <a:srgbClr val="FDE9D9"/>
                          </a:solidFill>
                          <a:latin typeface="Calibri" pitchFamily="34" charset="0"/>
                          <a:ea typeface="Times New Roman"/>
                          <a:cs typeface="+mn-cs"/>
                        </a:rPr>
                        <a:t>Build-in</a:t>
                      </a:r>
                      <a:endParaRPr lang="nl-NL" sz="1600" kern="1200" dirty="0">
                        <a:solidFill>
                          <a:srgbClr val="FDE9D9"/>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FDE9D9"/>
                          </a:solidFill>
                          <a:latin typeface="Calibri" pitchFamily="34" charset="0"/>
                          <a:ea typeface="Times New Roman"/>
                        </a:rPr>
                        <a:t>System redesign</a:t>
                      </a:r>
                      <a:endParaRPr lang="nl-NL" sz="1600" dirty="0" smtClean="0">
                        <a:solidFill>
                          <a:srgbClr val="FDE9D9"/>
                        </a:solidFill>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r>
              <a:tr h="529063">
                <a:tc>
                  <a:txBody>
                    <a:bodyPr/>
                    <a:lstStyle/>
                    <a:p>
                      <a:pPr>
                        <a:spcAft>
                          <a:spcPts val="0"/>
                        </a:spcAft>
                      </a:pPr>
                      <a:r>
                        <a:rPr lang="en-US" sz="1600" i="1" dirty="0" smtClean="0">
                          <a:latin typeface="Calibri" pitchFamily="34" charset="0"/>
                          <a:ea typeface="Times New Roman"/>
                        </a:rPr>
                        <a:t>Effect on education</a:t>
                      </a:r>
                      <a:endParaRPr lang="nl-NL"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kern="1200" dirty="0" smtClean="0">
                          <a:solidFill>
                            <a:srgbClr val="FDE9D9"/>
                          </a:solidFill>
                          <a:latin typeface="Calibri" pitchFamily="34" charset="0"/>
                          <a:ea typeface="Times New Roman"/>
                          <a:cs typeface="+mn-cs"/>
                        </a:rPr>
                        <a:t>Cosmetic change</a:t>
                      </a:r>
                      <a:endParaRPr lang="nl-NL" sz="1600" kern="1200" dirty="0">
                        <a:solidFill>
                          <a:srgbClr val="FDE9D9"/>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kern="1200" dirty="0" smtClean="0">
                          <a:solidFill>
                            <a:srgbClr val="FDE9D9"/>
                          </a:solidFill>
                          <a:latin typeface="Calibri" pitchFamily="34" charset="0"/>
                          <a:ea typeface="Times New Roman"/>
                          <a:cs typeface="+mn-cs"/>
                        </a:rPr>
                        <a:t>Real change</a:t>
                      </a:r>
                      <a:endParaRPr lang="nl-NL" sz="1600" kern="1200" dirty="0">
                        <a:solidFill>
                          <a:srgbClr val="FDE9D9"/>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dirty="0" smtClean="0">
                          <a:solidFill>
                            <a:srgbClr val="FDE9D9"/>
                          </a:solidFill>
                          <a:latin typeface="Calibri" pitchFamily="34" charset="0"/>
                          <a:ea typeface="Times New Roman"/>
                        </a:rPr>
                        <a:t>‘In the genes’</a:t>
                      </a:r>
                      <a:endParaRPr lang="nl-NL" sz="1600" dirty="0">
                        <a:solidFill>
                          <a:srgbClr val="FDE9D9"/>
                        </a:solidFill>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r>
              <a:tr h="529063">
                <a:tc>
                  <a:txBody>
                    <a:bodyPr/>
                    <a:lstStyle/>
                    <a:p>
                      <a:pPr>
                        <a:spcAft>
                          <a:spcPts val="0"/>
                        </a:spcAft>
                      </a:pPr>
                      <a:r>
                        <a:rPr lang="en-US" sz="1600" i="1" dirty="0" smtClean="0">
                          <a:latin typeface="Calibri" pitchFamily="34" charset="0"/>
                          <a:ea typeface="Times New Roman"/>
                        </a:rPr>
                        <a:t>Continuity</a:t>
                      </a:r>
                      <a:endParaRPr lang="nl-NL" sz="1600" i="1"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kern="1200" dirty="0" smtClean="0">
                          <a:solidFill>
                            <a:srgbClr val="FDE9D9"/>
                          </a:solidFill>
                          <a:latin typeface="Calibri" pitchFamily="34" charset="0"/>
                          <a:ea typeface="Times New Roman"/>
                          <a:cs typeface="+mn-cs"/>
                        </a:rPr>
                        <a:t>Can easily be undone</a:t>
                      </a:r>
                      <a:endParaRPr lang="nl-NL" sz="1600" kern="1200" dirty="0">
                        <a:solidFill>
                          <a:srgbClr val="FDE9D9"/>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kern="1200" dirty="0" smtClean="0">
                          <a:solidFill>
                            <a:srgbClr val="FDE9D9"/>
                          </a:solidFill>
                          <a:latin typeface="Calibri" pitchFamily="34" charset="0"/>
                          <a:ea typeface="Times New Roman"/>
                          <a:cs typeface="+mn-cs"/>
                        </a:rPr>
                        <a:t>Can still be undone</a:t>
                      </a:r>
                      <a:endParaRPr lang="nl-NL" sz="1600" kern="1200" dirty="0">
                        <a:solidFill>
                          <a:srgbClr val="FDE9D9"/>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dirty="0" smtClean="0">
                          <a:solidFill>
                            <a:srgbClr val="FDE9D9"/>
                          </a:solidFill>
                          <a:latin typeface="Calibri" pitchFamily="34" charset="0"/>
                          <a:ea typeface="Times New Roman"/>
                        </a:rPr>
                        <a:t>Anchored</a:t>
                      </a:r>
                      <a:endParaRPr lang="nl-NL" sz="1600" dirty="0">
                        <a:solidFill>
                          <a:srgbClr val="FDE9D9"/>
                        </a:solidFill>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r>
              <a:tr h="408461">
                <a:tc gridSpan="4">
                  <a:txBody>
                    <a:bodyPr/>
                    <a:lstStyle/>
                    <a:p>
                      <a:pPr>
                        <a:spcAft>
                          <a:spcPts val="0"/>
                        </a:spcAft>
                      </a:pPr>
                      <a:r>
                        <a:rPr lang="en-US" sz="1600" i="1" dirty="0" smtClean="0">
                          <a:latin typeface="Calibri" pitchFamily="34" charset="0"/>
                          <a:ea typeface="Times New Roman"/>
                        </a:rPr>
                        <a:t>Source: Dissertation Roorda (2010), table 2; derived from Sterling (2004) *</a:t>
                      </a:r>
                      <a:endParaRPr lang="nl-NL"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c hMerge="1">
                  <a:txBody>
                    <a:bodyPr/>
                    <a:lstStyle/>
                    <a:p>
                      <a:endParaRPr lang="nl-NL"/>
                    </a:p>
                  </a:txBody>
                  <a:tcPr/>
                </a:tc>
                <a:tc hMerge="1">
                  <a:txBody>
                    <a:bodyPr/>
                    <a:lstStyle/>
                    <a:p>
                      <a:endParaRPr lang="nl-NL"/>
                    </a:p>
                  </a:txBody>
                  <a:tcPr/>
                </a:tc>
                <a:tc hMerge="1">
                  <a:txBody>
                    <a:bodyPr/>
                    <a:lstStyle/>
                    <a:p>
                      <a:endParaRPr lang="nl-NL"/>
                    </a:p>
                  </a:txBody>
                  <a:tcPr/>
                </a:tc>
              </a:tr>
            </a:tbl>
          </a:graphicData>
        </a:graphic>
      </p:graphicFrame>
      <p:graphicFrame>
        <p:nvGraphicFramePr>
          <p:cNvPr id="8" name="Table 7"/>
          <p:cNvGraphicFramePr>
            <a:graphicFrameLocks noGrp="1"/>
          </p:cNvGraphicFramePr>
          <p:nvPr/>
        </p:nvGraphicFramePr>
        <p:xfrm>
          <a:off x="1043608" y="980728"/>
          <a:ext cx="6932813" cy="3281469"/>
        </p:xfrm>
        <a:graphic>
          <a:graphicData uri="http://schemas.openxmlformats.org/drawingml/2006/table">
            <a:tbl>
              <a:tblPr/>
              <a:tblGrid>
                <a:gridCol w="1797286"/>
                <a:gridCol w="1712172"/>
                <a:gridCol w="1711183"/>
                <a:gridCol w="1712172"/>
              </a:tblGrid>
              <a:tr h="408461">
                <a:tc gridSpan="4">
                  <a:txBody>
                    <a:bodyPr/>
                    <a:lstStyle/>
                    <a:p>
                      <a:pPr>
                        <a:spcAft>
                          <a:spcPts val="0"/>
                        </a:spcAft>
                      </a:pPr>
                      <a:r>
                        <a:rPr lang="en-US" sz="1600" b="1" dirty="0" smtClean="0">
                          <a:latin typeface="Calibri" pitchFamily="34" charset="0"/>
                          <a:ea typeface="Times New Roman"/>
                        </a:rPr>
                        <a:t>Levels of change  (according to Sterling)</a:t>
                      </a:r>
                      <a:endParaRPr lang="nl-NL"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c hMerge="1">
                  <a:txBody>
                    <a:bodyPr/>
                    <a:lstStyle/>
                    <a:p>
                      <a:endParaRPr lang="nl-NL"/>
                    </a:p>
                  </a:txBody>
                  <a:tcPr/>
                </a:tc>
                <a:tc hMerge="1">
                  <a:txBody>
                    <a:bodyPr/>
                    <a:lstStyle/>
                    <a:p>
                      <a:endParaRPr lang="nl-NL"/>
                    </a:p>
                  </a:txBody>
                  <a:tcPr/>
                </a:tc>
                <a:tc hMerge="1">
                  <a:txBody>
                    <a:bodyPr/>
                    <a:lstStyle/>
                    <a:p>
                      <a:endParaRPr lang="nl-NL"/>
                    </a:p>
                  </a:txBody>
                  <a:tcPr/>
                </a:tc>
              </a:tr>
              <a:tr h="685383">
                <a:tc>
                  <a:txBody>
                    <a:bodyPr/>
                    <a:lstStyle/>
                    <a:p>
                      <a:pPr>
                        <a:spcAft>
                          <a:spcPts val="0"/>
                        </a:spcAft>
                      </a:pPr>
                      <a:endParaRPr lang="en-US"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c>
                  <a:txBody>
                    <a:bodyPr/>
                    <a:lstStyle/>
                    <a:p>
                      <a:pPr algn="ctr">
                        <a:spcAft>
                          <a:spcPts val="0"/>
                        </a:spcAft>
                      </a:pPr>
                      <a:r>
                        <a:rPr lang="en-US" sz="1600" dirty="0" smtClean="0">
                          <a:latin typeface="Calibri" pitchFamily="34" charset="0"/>
                          <a:ea typeface="Times New Roman"/>
                        </a:rPr>
                        <a:t>Level 1</a:t>
                      </a:r>
                      <a:r>
                        <a:rPr lang="en-US" sz="1600" dirty="0">
                          <a:latin typeface="Calibri" pitchFamily="34" charset="0"/>
                          <a:ea typeface="Times New Roman"/>
                        </a:rPr>
                        <a:t>:</a:t>
                      </a:r>
                      <a:endParaRPr lang="nl-NL" sz="1600" dirty="0">
                        <a:latin typeface="Calibri" pitchFamily="34" charset="0"/>
                        <a:ea typeface="Times New Roman"/>
                      </a:endParaRPr>
                    </a:p>
                    <a:p>
                      <a:pPr algn="ctr">
                        <a:spcAft>
                          <a:spcPts val="0"/>
                        </a:spcAft>
                      </a:pPr>
                      <a:r>
                        <a:rPr lang="en-US" sz="1600" dirty="0" err="1" smtClean="0">
                          <a:latin typeface="Calibri" pitchFamily="34" charset="0"/>
                          <a:ea typeface="Times New Roman"/>
                        </a:rPr>
                        <a:t>Accomodation</a:t>
                      </a:r>
                      <a:endParaRPr lang="nl-NL"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c>
                  <a:txBody>
                    <a:bodyPr/>
                    <a:lstStyle/>
                    <a:p>
                      <a:pPr algn="ctr">
                        <a:spcAft>
                          <a:spcPts val="0"/>
                        </a:spcAft>
                      </a:pPr>
                      <a:r>
                        <a:rPr lang="en-US" sz="1600" dirty="0" smtClean="0">
                          <a:solidFill>
                            <a:srgbClr val="FBD4B4"/>
                          </a:solidFill>
                          <a:latin typeface="Calibri" pitchFamily="34" charset="0"/>
                          <a:ea typeface="Times New Roman"/>
                        </a:rPr>
                        <a:t>Level 2</a:t>
                      </a:r>
                      <a:r>
                        <a:rPr lang="en-US" sz="1600" dirty="0">
                          <a:solidFill>
                            <a:srgbClr val="FBD4B4"/>
                          </a:solidFill>
                          <a:latin typeface="Calibri" pitchFamily="34" charset="0"/>
                          <a:ea typeface="Times New Roman"/>
                        </a:rPr>
                        <a:t>:</a:t>
                      </a:r>
                      <a:endParaRPr lang="nl-NL" sz="1600" dirty="0">
                        <a:solidFill>
                          <a:srgbClr val="FBD4B4"/>
                        </a:solidFill>
                        <a:latin typeface="Calibri" pitchFamily="34" charset="0"/>
                        <a:ea typeface="Times New Roman"/>
                      </a:endParaRPr>
                    </a:p>
                    <a:p>
                      <a:pPr algn="ctr">
                        <a:spcAft>
                          <a:spcPts val="0"/>
                        </a:spcAft>
                      </a:pPr>
                      <a:r>
                        <a:rPr lang="en-US" sz="1600" dirty="0" smtClean="0">
                          <a:solidFill>
                            <a:srgbClr val="FBD4B4"/>
                          </a:solidFill>
                          <a:latin typeface="Calibri" pitchFamily="34" charset="0"/>
                          <a:ea typeface="Times New Roman"/>
                        </a:rPr>
                        <a:t>Reformation</a:t>
                      </a:r>
                      <a:endParaRPr lang="nl-NL" sz="1600" dirty="0">
                        <a:solidFill>
                          <a:srgbClr val="FBD4B4"/>
                        </a:solidFill>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c>
                  <a:txBody>
                    <a:bodyPr/>
                    <a:lstStyle/>
                    <a:p>
                      <a:pPr algn="ctr">
                        <a:spcAft>
                          <a:spcPts val="0"/>
                        </a:spcAft>
                      </a:pPr>
                      <a:r>
                        <a:rPr lang="en-US" sz="1600" dirty="0" smtClean="0">
                          <a:solidFill>
                            <a:srgbClr val="FBD4B4"/>
                          </a:solidFill>
                          <a:latin typeface="Calibri" pitchFamily="34" charset="0"/>
                          <a:ea typeface="Times New Roman"/>
                        </a:rPr>
                        <a:t>Level</a:t>
                      </a:r>
                      <a:r>
                        <a:rPr lang="en-US" sz="1600" baseline="0" dirty="0" smtClean="0">
                          <a:solidFill>
                            <a:srgbClr val="FBD4B4"/>
                          </a:solidFill>
                          <a:latin typeface="Calibri" pitchFamily="34" charset="0"/>
                          <a:ea typeface="Times New Roman"/>
                        </a:rPr>
                        <a:t> </a:t>
                      </a:r>
                      <a:r>
                        <a:rPr lang="en-US" sz="1600" dirty="0" smtClean="0">
                          <a:solidFill>
                            <a:srgbClr val="FBD4B4"/>
                          </a:solidFill>
                          <a:latin typeface="Calibri" pitchFamily="34" charset="0"/>
                          <a:ea typeface="Times New Roman"/>
                        </a:rPr>
                        <a:t>3</a:t>
                      </a:r>
                      <a:r>
                        <a:rPr lang="en-US" sz="1600" dirty="0">
                          <a:solidFill>
                            <a:srgbClr val="FBD4B4"/>
                          </a:solidFill>
                          <a:latin typeface="Calibri" pitchFamily="34" charset="0"/>
                          <a:ea typeface="Times New Roman"/>
                        </a:rPr>
                        <a:t>:</a:t>
                      </a:r>
                      <a:endParaRPr lang="nl-NL" sz="1600" dirty="0">
                        <a:solidFill>
                          <a:srgbClr val="FBD4B4"/>
                        </a:solidFill>
                        <a:latin typeface="Calibri" pitchFamily="34" charset="0"/>
                        <a:ea typeface="Times New Roman"/>
                      </a:endParaRPr>
                    </a:p>
                    <a:p>
                      <a:pPr algn="ctr">
                        <a:spcAft>
                          <a:spcPts val="0"/>
                        </a:spcAft>
                      </a:pPr>
                      <a:r>
                        <a:rPr lang="en-US" sz="1600" kern="1200" dirty="0" smtClean="0">
                          <a:solidFill>
                            <a:srgbClr val="FBD4B4"/>
                          </a:solidFill>
                          <a:latin typeface="Calibri" pitchFamily="34" charset="0"/>
                          <a:ea typeface="Times New Roman"/>
                          <a:cs typeface="+mn-cs"/>
                        </a:rPr>
                        <a:t>Transformation (Transition)</a:t>
                      </a:r>
                      <a:endParaRPr lang="nl-NL" sz="1600" kern="1200" dirty="0">
                        <a:solidFill>
                          <a:srgbClr val="FBD4B4"/>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r>
              <a:tr h="571504">
                <a:tc>
                  <a:txBody>
                    <a:bodyPr/>
                    <a:lstStyle/>
                    <a:p>
                      <a:pPr>
                        <a:spcAft>
                          <a:spcPts val="0"/>
                        </a:spcAft>
                      </a:pPr>
                      <a:r>
                        <a:rPr lang="en-US" sz="1600" i="1" dirty="0" smtClean="0">
                          <a:latin typeface="Calibri" pitchFamily="34" charset="0"/>
                          <a:ea typeface="Times New Roman"/>
                        </a:rPr>
                        <a:t>Result</a:t>
                      </a:r>
                      <a:endParaRPr lang="nl-NL"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kern="1200" dirty="0" smtClean="0">
                          <a:solidFill>
                            <a:schemeClr val="tx1"/>
                          </a:solidFill>
                          <a:latin typeface="Calibri" pitchFamily="34" charset="0"/>
                          <a:ea typeface="Times New Roman"/>
                          <a:cs typeface="+mn-cs"/>
                        </a:rPr>
                        <a:t>‘Bolted on’</a:t>
                      </a:r>
                      <a:endParaRPr lang="nl-NL" sz="1600" kern="1200" dirty="0">
                        <a:solidFill>
                          <a:schemeClr val="tx1"/>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kern="1200" dirty="0" smtClean="0">
                          <a:solidFill>
                            <a:srgbClr val="FDE9D9"/>
                          </a:solidFill>
                          <a:latin typeface="Calibri" pitchFamily="34" charset="0"/>
                          <a:ea typeface="Times New Roman"/>
                          <a:cs typeface="+mn-cs"/>
                        </a:rPr>
                        <a:t>Build-in</a:t>
                      </a:r>
                      <a:endParaRPr lang="nl-NL" sz="1600" kern="1200" dirty="0">
                        <a:solidFill>
                          <a:srgbClr val="FDE9D9"/>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FDE9D9"/>
                          </a:solidFill>
                          <a:latin typeface="Calibri" pitchFamily="34" charset="0"/>
                          <a:ea typeface="Times New Roman"/>
                        </a:rPr>
                        <a:t>System redesign</a:t>
                      </a:r>
                      <a:endParaRPr lang="nl-NL" sz="1600" dirty="0" smtClean="0">
                        <a:solidFill>
                          <a:srgbClr val="FDE9D9"/>
                        </a:solidFill>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r>
              <a:tr h="529063">
                <a:tc>
                  <a:txBody>
                    <a:bodyPr/>
                    <a:lstStyle/>
                    <a:p>
                      <a:pPr>
                        <a:spcAft>
                          <a:spcPts val="0"/>
                        </a:spcAft>
                      </a:pPr>
                      <a:r>
                        <a:rPr lang="en-US" sz="1600" i="1" dirty="0" smtClean="0">
                          <a:latin typeface="Calibri" pitchFamily="34" charset="0"/>
                          <a:ea typeface="Times New Roman"/>
                        </a:rPr>
                        <a:t>Effect on education</a:t>
                      </a:r>
                      <a:endParaRPr lang="nl-NL"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kern="1200" dirty="0" smtClean="0">
                          <a:solidFill>
                            <a:schemeClr val="tx1"/>
                          </a:solidFill>
                          <a:latin typeface="Calibri" pitchFamily="34" charset="0"/>
                          <a:ea typeface="Times New Roman"/>
                          <a:cs typeface="+mn-cs"/>
                        </a:rPr>
                        <a:t>Cosmetic change</a:t>
                      </a:r>
                      <a:endParaRPr lang="nl-NL" sz="1600" kern="1200" dirty="0">
                        <a:solidFill>
                          <a:schemeClr val="tx1"/>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kern="1200" dirty="0" smtClean="0">
                          <a:solidFill>
                            <a:srgbClr val="FDE9D9"/>
                          </a:solidFill>
                          <a:latin typeface="Calibri" pitchFamily="34" charset="0"/>
                          <a:ea typeface="Times New Roman"/>
                          <a:cs typeface="+mn-cs"/>
                        </a:rPr>
                        <a:t>Real change</a:t>
                      </a:r>
                      <a:endParaRPr lang="nl-NL" sz="1600" kern="1200" dirty="0">
                        <a:solidFill>
                          <a:srgbClr val="FDE9D9"/>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dirty="0" smtClean="0">
                          <a:solidFill>
                            <a:srgbClr val="FDE9D9"/>
                          </a:solidFill>
                          <a:latin typeface="Calibri" pitchFamily="34" charset="0"/>
                          <a:ea typeface="Times New Roman"/>
                        </a:rPr>
                        <a:t>‘In the genes’</a:t>
                      </a:r>
                      <a:endParaRPr lang="nl-NL" sz="1600" dirty="0">
                        <a:solidFill>
                          <a:srgbClr val="FDE9D9"/>
                        </a:solidFill>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r>
              <a:tr h="529063">
                <a:tc>
                  <a:txBody>
                    <a:bodyPr/>
                    <a:lstStyle/>
                    <a:p>
                      <a:pPr>
                        <a:spcAft>
                          <a:spcPts val="0"/>
                        </a:spcAft>
                      </a:pPr>
                      <a:r>
                        <a:rPr lang="en-US" sz="1600" i="1" dirty="0" smtClean="0">
                          <a:latin typeface="Calibri" pitchFamily="34" charset="0"/>
                          <a:ea typeface="Times New Roman"/>
                        </a:rPr>
                        <a:t>Continuity</a:t>
                      </a:r>
                      <a:endParaRPr lang="nl-NL" sz="1600" i="1"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kern="1200" dirty="0" smtClean="0">
                          <a:solidFill>
                            <a:schemeClr val="tx1"/>
                          </a:solidFill>
                          <a:latin typeface="Calibri" pitchFamily="34" charset="0"/>
                          <a:ea typeface="Times New Roman"/>
                          <a:cs typeface="+mn-cs"/>
                        </a:rPr>
                        <a:t>Can easily be undone</a:t>
                      </a:r>
                      <a:endParaRPr lang="nl-NL" sz="1600" kern="1200" dirty="0">
                        <a:solidFill>
                          <a:schemeClr val="tx1"/>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kern="1200" dirty="0" smtClean="0">
                          <a:solidFill>
                            <a:srgbClr val="FDE9D9"/>
                          </a:solidFill>
                          <a:latin typeface="Calibri" pitchFamily="34" charset="0"/>
                          <a:ea typeface="Times New Roman"/>
                          <a:cs typeface="+mn-cs"/>
                        </a:rPr>
                        <a:t>Can still be undone</a:t>
                      </a:r>
                      <a:endParaRPr lang="nl-NL" sz="1600" kern="1200" dirty="0">
                        <a:solidFill>
                          <a:srgbClr val="FDE9D9"/>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dirty="0" smtClean="0">
                          <a:solidFill>
                            <a:srgbClr val="FDE9D9"/>
                          </a:solidFill>
                          <a:latin typeface="Calibri" pitchFamily="34" charset="0"/>
                          <a:ea typeface="Times New Roman"/>
                        </a:rPr>
                        <a:t>Anchored</a:t>
                      </a:r>
                      <a:endParaRPr lang="nl-NL" sz="1600" dirty="0">
                        <a:solidFill>
                          <a:srgbClr val="FDE9D9"/>
                        </a:solidFill>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r>
              <a:tr h="408461">
                <a:tc gridSpan="4">
                  <a:txBody>
                    <a:bodyPr/>
                    <a:lstStyle/>
                    <a:p>
                      <a:pPr>
                        <a:spcAft>
                          <a:spcPts val="0"/>
                        </a:spcAft>
                      </a:pPr>
                      <a:r>
                        <a:rPr lang="en-US" sz="1600" i="1" dirty="0" smtClean="0">
                          <a:latin typeface="Calibri" pitchFamily="34" charset="0"/>
                          <a:ea typeface="Times New Roman"/>
                        </a:rPr>
                        <a:t>Source: Dissertation Roorda (2010), table 2; derived from Sterling (2004) *</a:t>
                      </a:r>
                      <a:endParaRPr lang="nl-NL"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c hMerge="1">
                  <a:txBody>
                    <a:bodyPr/>
                    <a:lstStyle/>
                    <a:p>
                      <a:endParaRPr lang="nl-NL"/>
                    </a:p>
                  </a:txBody>
                  <a:tcPr/>
                </a:tc>
                <a:tc hMerge="1">
                  <a:txBody>
                    <a:bodyPr/>
                    <a:lstStyle/>
                    <a:p>
                      <a:endParaRPr lang="nl-NL"/>
                    </a:p>
                  </a:txBody>
                  <a:tcPr/>
                </a:tc>
                <a:tc hMerge="1">
                  <a:txBody>
                    <a:bodyPr/>
                    <a:lstStyle/>
                    <a:p>
                      <a:endParaRPr lang="nl-NL"/>
                    </a:p>
                  </a:txBody>
                  <a:tcPr/>
                </a:tc>
              </a:tr>
            </a:tbl>
          </a:graphicData>
        </a:graphic>
      </p:graphicFrame>
      <p:graphicFrame>
        <p:nvGraphicFramePr>
          <p:cNvPr id="10" name="Table 9"/>
          <p:cNvGraphicFramePr>
            <a:graphicFrameLocks noGrp="1"/>
          </p:cNvGraphicFramePr>
          <p:nvPr/>
        </p:nvGraphicFramePr>
        <p:xfrm>
          <a:off x="1043608" y="980728"/>
          <a:ext cx="6932813" cy="3281469"/>
        </p:xfrm>
        <a:graphic>
          <a:graphicData uri="http://schemas.openxmlformats.org/drawingml/2006/table">
            <a:tbl>
              <a:tblPr/>
              <a:tblGrid>
                <a:gridCol w="1797286"/>
                <a:gridCol w="1712172"/>
                <a:gridCol w="1711183"/>
                <a:gridCol w="1712172"/>
              </a:tblGrid>
              <a:tr h="408461">
                <a:tc gridSpan="4">
                  <a:txBody>
                    <a:bodyPr/>
                    <a:lstStyle/>
                    <a:p>
                      <a:pPr>
                        <a:spcAft>
                          <a:spcPts val="0"/>
                        </a:spcAft>
                      </a:pPr>
                      <a:r>
                        <a:rPr lang="en-US" sz="1600" b="1" dirty="0" smtClean="0">
                          <a:latin typeface="Calibri" pitchFamily="34" charset="0"/>
                          <a:ea typeface="Times New Roman"/>
                        </a:rPr>
                        <a:t>Levels of change  (according to Sterling)</a:t>
                      </a:r>
                      <a:endParaRPr lang="nl-NL"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c hMerge="1">
                  <a:txBody>
                    <a:bodyPr/>
                    <a:lstStyle/>
                    <a:p>
                      <a:endParaRPr lang="nl-NL"/>
                    </a:p>
                  </a:txBody>
                  <a:tcPr/>
                </a:tc>
                <a:tc hMerge="1">
                  <a:txBody>
                    <a:bodyPr/>
                    <a:lstStyle/>
                    <a:p>
                      <a:endParaRPr lang="nl-NL"/>
                    </a:p>
                  </a:txBody>
                  <a:tcPr/>
                </a:tc>
                <a:tc hMerge="1">
                  <a:txBody>
                    <a:bodyPr/>
                    <a:lstStyle/>
                    <a:p>
                      <a:endParaRPr lang="nl-NL"/>
                    </a:p>
                  </a:txBody>
                  <a:tcPr/>
                </a:tc>
              </a:tr>
              <a:tr h="685383">
                <a:tc>
                  <a:txBody>
                    <a:bodyPr/>
                    <a:lstStyle/>
                    <a:p>
                      <a:pPr>
                        <a:spcAft>
                          <a:spcPts val="0"/>
                        </a:spcAft>
                      </a:pPr>
                      <a:endParaRPr lang="en-US"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c>
                  <a:txBody>
                    <a:bodyPr/>
                    <a:lstStyle/>
                    <a:p>
                      <a:pPr algn="ctr">
                        <a:spcAft>
                          <a:spcPts val="0"/>
                        </a:spcAft>
                      </a:pPr>
                      <a:r>
                        <a:rPr lang="en-US" sz="1600" dirty="0" smtClean="0">
                          <a:latin typeface="Calibri" pitchFamily="34" charset="0"/>
                          <a:ea typeface="Times New Roman"/>
                        </a:rPr>
                        <a:t>Level 1</a:t>
                      </a:r>
                      <a:r>
                        <a:rPr lang="en-US" sz="1600" dirty="0">
                          <a:latin typeface="Calibri" pitchFamily="34" charset="0"/>
                          <a:ea typeface="Times New Roman"/>
                        </a:rPr>
                        <a:t>:</a:t>
                      </a:r>
                      <a:endParaRPr lang="nl-NL" sz="1600" dirty="0">
                        <a:latin typeface="Calibri" pitchFamily="34" charset="0"/>
                        <a:ea typeface="Times New Roman"/>
                      </a:endParaRPr>
                    </a:p>
                    <a:p>
                      <a:pPr algn="ctr">
                        <a:spcAft>
                          <a:spcPts val="0"/>
                        </a:spcAft>
                      </a:pPr>
                      <a:r>
                        <a:rPr lang="en-US" sz="1600" dirty="0" err="1" smtClean="0">
                          <a:latin typeface="Calibri" pitchFamily="34" charset="0"/>
                          <a:ea typeface="Times New Roman"/>
                        </a:rPr>
                        <a:t>Accomodation</a:t>
                      </a:r>
                      <a:endParaRPr lang="nl-NL"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c>
                  <a:txBody>
                    <a:bodyPr/>
                    <a:lstStyle/>
                    <a:p>
                      <a:pPr algn="ctr">
                        <a:spcAft>
                          <a:spcPts val="0"/>
                        </a:spcAft>
                      </a:pPr>
                      <a:r>
                        <a:rPr lang="en-US" sz="1600" dirty="0" smtClean="0">
                          <a:latin typeface="Calibri" pitchFamily="34" charset="0"/>
                          <a:ea typeface="Times New Roman"/>
                        </a:rPr>
                        <a:t>Level 2</a:t>
                      </a:r>
                      <a:r>
                        <a:rPr lang="en-US" sz="1600" dirty="0">
                          <a:latin typeface="Calibri" pitchFamily="34" charset="0"/>
                          <a:ea typeface="Times New Roman"/>
                        </a:rPr>
                        <a:t>:</a:t>
                      </a:r>
                      <a:endParaRPr lang="nl-NL" sz="1600" dirty="0">
                        <a:latin typeface="Calibri" pitchFamily="34" charset="0"/>
                        <a:ea typeface="Times New Roman"/>
                      </a:endParaRPr>
                    </a:p>
                    <a:p>
                      <a:pPr algn="ctr">
                        <a:spcAft>
                          <a:spcPts val="0"/>
                        </a:spcAft>
                      </a:pPr>
                      <a:r>
                        <a:rPr lang="en-US" sz="1600" dirty="0" smtClean="0">
                          <a:latin typeface="Calibri" pitchFamily="34" charset="0"/>
                          <a:ea typeface="Times New Roman"/>
                        </a:rPr>
                        <a:t>Reformation</a:t>
                      </a:r>
                      <a:endParaRPr lang="nl-NL"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c>
                  <a:txBody>
                    <a:bodyPr/>
                    <a:lstStyle/>
                    <a:p>
                      <a:pPr algn="ctr">
                        <a:spcAft>
                          <a:spcPts val="0"/>
                        </a:spcAft>
                      </a:pPr>
                      <a:r>
                        <a:rPr lang="en-US" sz="1600" dirty="0" smtClean="0">
                          <a:solidFill>
                            <a:srgbClr val="FBD4B4"/>
                          </a:solidFill>
                          <a:latin typeface="Calibri" pitchFamily="34" charset="0"/>
                          <a:ea typeface="Times New Roman"/>
                        </a:rPr>
                        <a:t>Level</a:t>
                      </a:r>
                      <a:r>
                        <a:rPr lang="en-US" sz="1600" baseline="0" dirty="0" smtClean="0">
                          <a:solidFill>
                            <a:srgbClr val="FBD4B4"/>
                          </a:solidFill>
                          <a:latin typeface="Calibri" pitchFamily="34" charset="0"/>
                          <a:ea typeface="Times New Roman"/>
                        </a:rPr>
                        <a:t> </a:t>
                      </a:r>
                      <a:r>
                        <a:rPr lang="en-US" sz="1600" dirty="0" smtClean="0">
                          <a:solidFill>
                            <a:srgbClr val="FBD4B4"/>
                          </a:solidFill>
                          <a:latin typeface="Calibri" pitchFamily="34" charset="0"/>
                          <a:ea typeface="Times New Roman"/>
                        </a:rPr>
                        <a:t>3</a:t>
                      </a:r>
                      <a:r>
                        <a:rPr lang="en-US" sz="1600" dirty="0">
                          <a:solidFill>
                            <a:srgbClr val="FBD4B4"/>
                          </a:solidFill>
                          <a:latin typeface="Calibri" pitchFamily="34" charset="0"/>
                          <a:ea typeface="Times New Roman"/>
                        </a:rPr>
                        <a:t>:</a:t>
                      </a:r>
                      <a:endParaRPr lang="nl-NL" sz="1600" dirty="0">
                        <a:solidFill>
                          <a:srgbClr val="FBD4B4"/>
                        </a:solidFill>
                        <a:latin typeface="Calibri" pitchFamily="34" charset="0"/>
                        <a:ea typeface="Times New Roman"/>
                      </a:endParaRPr>
                    </a:p>
                    <a:p>
                      <a:pPr algn="ctr">
                        <a:spcAft>
                          <a:spcPts val="0"/>
                        </a:spcAft>
                      </a:pPr>
                      <a:r>
                        <a:rPr lang="en-US" sz="1600" kern="1200" dirty="0" smtClean="0">
                          <a:solidFill>
                            <a:srgbClr val="FBD4B4"/>
                          </a:solidFill>
                          <a:latin typeface="Calibri" pitchFamily="34" charset="0"/>
                          <a:ea typeface="Times New Roman"/>
                          <a:cs typeface="+mn-cs"/>
                        </a:rPr>
                        <a:t>Transformation (Transition)</a:t>
                      </a:r>
                      <a:endParaRPr lang="nl-NL" sz="1600" kern="1200" dirty="0">
                        <a:solidFill>
                          <a:srgbClr val="FBD4B4"/>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r>
              <a:tr h="571504">
                <a:tc>
                  <a:txBody>
                    <a:bodyPr/>
                    <a:lstStyle/>
                    <a:p>
                      <a:pPr>
                        <a:spcAft>
                          <a:spcPts val="0"/>
                        </a:spcAft>
                      </a:pPr>
                      <a:r>
                        <a:rPr lang="en-US" sz="1600" i="1" dirty="0" smtClean="0">
                          <a:latin typeface="Calibri" pitchFamily="34" charset="0"/>
                          <a:ea typeface="Times New Roman"/>
                        </a:rPr>
                        <a:t>Result</a:t>
                      </a:r>
                      <a:endParaRPr lang="nl-NL"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kern="1200" dirty="0" smtClean="0">
                          <a:solidFill>
                            <a:schemeClr val="tx1"/>
                          </a:solidFill>
                          <a:latin typeface="Calibri" pitchFamily="34" charset="0"/>
                          <a:ea typeface="Times New Roman"/>
                          <a:cs typeface="+mn-cs"/>
                        </a:rPr>
                        <a:t>‘Bolted on’</a:t>
                      </a:r>
                      <a:endParaRPr lang="nl-NL" sz="1600" kern="1200" dirty="0">
                        <a:solidFill>
                          <a:schemeClr val="tx1"/>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kern="1200" dirty="0" smtClean="0">
                          <a:solidFill>
                            <a:schemeClr val="tx1"/>
                          </a:solidFill>
                          <a:latin typeface="Calibri" pitchFamily="34" charset="0"/>
                          <a:ea typeface="Times New Roman"/>
                          <a:cs typeface="+mn-cs"/>
                        </a:rPr>
                        <a:t>Build-in</a:t>
                      </a:r>
                      <a:endParaRPr lang="nl-NL" sz="1600" kern="1200" dirty="0">
                        <a:solidFill>
                          <a:schemeClr val="tx1"/>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FDE9D9"/>
                          </a:solidFill>
                          <a:latin typeface="Calibri" pitchFamily="34" charset="0"/>
                          <a:ea typeface="Times New Roman"/>
                        </a:rPr>
                        <a:t>System redesign</a:t>
                      </a:r>
                      <a:endParaRPr lang="nl-NL" sz="1600" dirty="0" smtClean="0">
                        <a:solidFill>
                          <a:srgbClr val="FDE9D9"/>
                        </a:solidFill>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r>
              <a:tr h="529063">
                <a:tc>
                  <a:txBody>
                    <a:bodyPr/>
                    <a:lstStyle/>
                    <a:p>
                      <a:pPr>
                        <a:spcAft>
                          <a:spcPts val="0"/>
                        </a:spcAft>
                      </a:pPr>
                      <a:r>
                        <a:rPr lang="en-US" sz="1600" i="1" dirty="0" smtClean="0">
                          <a:latin typeface="Calibri" pitchFamily="34" charset="0"/>
                          <a:ea typeface="Times New Roman"/>
                        </a:rPr>
                        <a:t>Effect on education</a:t>
                      </a:r>
                      <a:endParaRPr lang="nl-NL"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kern="1200" dirty="0" smtClean="0">
                          <a:solidFill>
                            <a:schemeClr val="tx1"/>
                          </a:solidFill>
                          <a:latin typeface="Calibri" pitchFamily="34" charset="0"/>
                          <a:ea typeface="Times New Roman"/>
                          <a:cs typeface="+mn-cs"/>
                        </a:rPr>
                        <a:t>Cosmetic change</a:t>
                      </a:r>
                      <a:endParaRPr lang="nl-NL" sz="1600" kern="1200" dirty="0">
                        <a:solidFill>
                          <a:schemeClr val="tx1"/>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kern="1200" dirty="0" smtClean="0">
                          <a:solidFill>
                            <a:schemeClr val="tx1"/>
                          </a:solidFill>
                          <a:latin typeface="Calibri" pitchFamily="34" charset="0"/>
                          <a:ea typeface="Times New Roman"/>
                          <a:cs typeface="+mn-cs"/>
                        </a:rPr>
                        <a:t>Real change</a:t>
                      </a:r>
                      <a:endParaRPr lang="nl-NL" sz="1600" kern="1200" dirty="0">
                        <a:solidFill>
                          <a:schemeClr val="tx1"/>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dirty="0" smtClean="0">
                          <a:solidFill>
                            <a:srgbClr val="FDE9D9"/>
                          </a:solidFill>
                          <a:latin typeface="Calibri" pitchFamily="34" charset="0"/>
                          <a:ea typeface="Times New Roman"/>
                        </a:rPr>
                        <a:t>‘In the genes’</a:t>
                      </a:r>
                      <a:endParaRPr lang="nl-NL" sz="1600" dirty="0">
                        <a:solidFill>
                          <a:srgbClr val="FDE9D9"/>
                        </a:solidFill>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r>
              <a:tr h="529063">
                <a:tc>
                  <a:txBody>
                    <a:bodyPr/>
                    <a:lstStyle/>
                    <a:p>
                      <a:pPr>
                        <a:spcAft>
                          <a:spcPts val="0"/>
                        </a:spcAft>
                      </a:pPr>
                      <a:r>
                        <a:rPr lang="en-US" sz="1600" i="1" dirty="0" smtClean="0">
                          <a:latin typeface="Calibri" pitchFamily="34" charset="0"/>
                          <a:ea typeface="Times New Roman"/>
                        </a:rPr>
                        <a:t>Continuity</a:t>
                      </a:r>
                      <a:endParaRPr lang="nl-NL" sz="1600" i="1"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kern="1200" dirty="0" smtClean="0">
                          <a:solidFill>
                            <a:schemeClr val="tx1"/>
                          </a:solidFill>
                          <a:latin typeface="Calibri" pitchFamily="34" charset="0"/>
                          <a:ea typeface="Times New Roman"/>
                          <a:cs typeface="+mn-cs"/>
                        </a:rPr>
                        <a:t>Can easily be undone</a:t>
                      </a:r>
                      <a:endParaRPr lang="nl-NL" sz="1600" kern="1200" dirty="0">
                        <a:solidFill>
                          <a:schemeClr val="tx1"/>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kern="1200" dirty="0" smtClean="0">
                          <a:solidFill>
                            <a:schemeClr val="tx1"/>
                          </a:solidFill>
                          <a:latin typeface="Calibri" pitchFamily="34" charset="0"/>
                          <a:ea typeface="Times New Roman"/>
                          <a:cs typeface="+mn-cs"/>
                        </a:rPr>
                        <a:t>Can still be undone</a:t>
                      </a:r>
                      <a:endParaRPr lang="nl-NL" sz="1600" kern="1200" dirty="0">
                        <a:solidFill>
                          <a:schemeClr val="tx1"/>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dirty="0" smtClean="0">
                          <a:solidFill>
                            <a:srgbClr val="FDE9D9"/>
                          </a:solidFill>
                          <a:latin typeface="Calibri" pitchFamily="34" charset="0"/>
                          <a:ea typeface="Times New Roman"/>
                        </a:rPr>
                        <a:t>Anchored</a:t>
                      </a:r>
                      <a:endParaRPr lang="nl-NL" sz="1600" dirty="0">
                        <a:solidFill>
                          <a:srgbClr val="FDE9D9"/>
                        </a:solidFill>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r>
              <a:tr h="408461">
                <a:tc gridSpan="4">
                  <a:txBody>
                    <a:bodyPr/>
                    <a:lstStyle/>
                    <a:p>
                      <a:pPr>
                        <a:spcAft>
                          <a:spcPts val="0"/>
                        </a:spcAft>
                      </a:pPr>
                      <a:r>
                        <a:rPr lang="en-US" sz="1600" i="1" dirty="0" smtClean="0">
                          <a:latin typeface="Calibri" pitchFamily="34" charset="0"/>
                          <a:ea typeface="Times New Roman"/>
                        </a:rPr>
                        <a:t>Source: Dissertation Roorda (2010), table 2; derived from Sterling (2004) *</a:t>
                      </a:r>
                      <a:endParaRPr lang="nl-NL"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c hMerge="1">
                  <a:txBody>
                    <a:bodyPr/>
                    <a:lstStyle/>
                    <a:p>
                      <a:endParaRPr lang="nl-NL"/>
                    </a:p>
                  </a:txBody>
                  <a:tcPr/>
                </a:tc>
                <a:tc hMerge="1">
                  <a:txBody>
                    <a:bodyPr/>
                    <a:lstStyle/>
                    <a:p>
                      <a:endParaRPr lang="nl-NL"/>
                    </a:p>
                  </a:txBody>
                  <a:tcPr/>
                </a:tc>
                <a:tc hMerge="1">
                  <a:txBody>
                    <a:bodyPr/>
                    <a:lstStyle/>
                    <a:p>
                      <a:endParaRPr lang="nl-NL"/>
                    </a:p>
                  </a:txBody>
                  <a:tcPr/>
                </a:tc>
              </a:tr>
            </a:tbl>
          </a:graphicData>
        </a:graphic>
      </p:graphicFrame>
      <p:graphicFrame>
        <p:nvGraphicFramePr>
          <p:cNvPr id="11" name="Table 10"/>
          <p:cNvGraphicFramePr>
            <a:graphicFrameLocks noGrp="1"/>
          </p:cNvGraphicFramePr>
          <p:nvPr/>
        </p:nvGraphicFramePr>
        <p:xfrm>
          <a:off x="1043608" y="980728"/>
          <a:ext cx="6932813" cy="3281469"/>
        </p:xfrm>
        <a:graphic>
          <a:graphicData uri="http://schemas.openxmlformats.org/drawingml/2006/table">
            <a:tbl>
              <a:tblPr/>
              <a:tblGrid>
                <a:gridCol w="1797286"/>
                <a:gridCol w="1712172"/>
                <a:gridCol w="1711183"/>
                <a:gridCol w="1712172"/>
              </a:tblGrid>
              <a:tr h="408461">
                <a:tc gridSpan="4">
                  <a:txBody>
                    <a:bodyPr/>
                    <a:lstStyle/>
                    <a:p>
                      <a:pPr>
                        <a:spcAft>
                          <a:spcPts val="0"/>
                        </a:spcAft>
                      </a:pPr>
                      <a:r>
                        <a:rPr lang="en-US" sz="1600" b="1" dirty="0" smtClean="0">
                          <a:latin typeface="Calibri" pitchFamily="34" charset="0"/>
                          <a:ea typeface="Times New Roman"/>
                        </a:rPr>
                        <a:t>Levels of change  (according to Sterling)</a:t>
                      </a:r>
                      <a:endParaRPr lang="nl-NL"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c hMerge="1">
                  <a:txBody>
                    <a:bodyPr/>
                    <a:lstStyle/>
                    <a:p>
                      <a:endParaRPr lang="nl-NL"/>
                    </a:p>
                  </a:txBody>
                  <a:tcPr/>
                </a:tc>
                <a:tc hMerge="1">
                  <a:txBody>
                    <a:bodyPr/>
                    <a:lstStyle/>
                    <a:p>
                      <a:endParaRPr lang="nl-NL"/>
                    </a:p>
                  </a:txBody>
                  <a:tcPr/>
                </a:tc>
                <a:tc hMerge="1">
                  <a:txBody>
                    <a:bodyPr/>
                    <a:lstStyle/>
                    <a:p>
                      <a:endParaRPr lang="nl-NL"/>
                    </a:p>
                  </a:txBody>
                  <a:tcPr/>
                </a:tc>
              </a:tr>
              <a:tr h="685383">
                <a:tc>
                  <a:txBody>
                    <a:bodyPr/>
                    <a:lstStyle/>
                    <a:p>
                      <a:pPr>
                        <a:spcAft>
                          <a:spcPts val="0"/>
                        </a:spcAft>
                      </a:pPr>
                      <a:endParaRPr lang="en-US"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c>
                  <a:txBody>
                    <a:bodyPr/>
                    <a:lstStyle/>
                    <a:p>
                      <a:pPr algn="ctr">
                        <a:spcAft>
                          <a:spcPts val="0"/>
                        </a:spcAft>
                      </a:pPr>
                      <a:r>
                        <a:rPr lang="en-US" sz="1600" dirty="0" smtClean="0">
                          <a:latin typeface="Calibri" pitchFamily="34" charset="0"/>
                          <a:ea typeface="Times New Roman"/>
                        </a:rPr>
                        <a:t>Level 1</a:t>
                      </a:r>
                      <a:r>
                        <a:rPr lang="en-US" sz="1600" dirty="0">
                          <a:latin typeface="Calibri" pitchFamily="34" charset="0"/>
                          <a:ea typeface="Times New Roman"/>
                        </a:rPr>
                        <a:t>:</a:t>
                      </a:r>
                      <a:endParaRPr lang="nl-NL" sz="1600" dirty="0">
                        <a:latin typeface="Calibri" pitchFamily="34" charset="0"/>
                        <a:ea typeface="Times New Roman"/>
                      </a:endParaRPr>
                    </a:p>
                    <a:p>
                      <a:pPr algn="ctr">
                        <a:spcAft>
                          <a:spcPts val="0"/>
                        </a:spcAft>
                      </a:pPr>
                      <a:r>
                        <a:rPr lang="en-US" sz="1600" dirty="0" err="1" smtClean="0">
                          <a:latin typeface="Calibri" pitchFamily="34" charset="0"/>
                          <a:ea typeface="Times New Roman"/>
                        </a:rPr>
                        <a:t>Accomodation</a:t>
                      </a:r>
                      <a:endParaRPr lang="nl-NL"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c>
                  <a:txBody>
                    <a:bodyPr/>
                    <a:lstStyle/>
                    <a:p>
                      <a:pPr algn="ctr">
                        <a:spcAft>
                          <a:spcPts val="0"/>
                        </a:spcAft>
                      </a:pPr>
                      <a:r>
                        <a:rPr lang="en-US" sz="1600" dirty="0" smtClean="0">
                          <a:latin typeface="Calibri" pitchFamily="34" charset="0"/>
                          <a:ea typeface="Times New Roman"/>
                        </a:rPr>
                        <a:t>Level 2</a:t>
                      </a:r>
                      <a:r>
                        <a:rPr lang="en-US" sz="1600" dirty="0">
                          <a:latin typeface="Calibri" pitchFamily="34" charset="0"/>
                          <a:ea typeface="Times New Roman"/>
                        </a:rPr>
                        <a:t>:</a:t>
                      </a:r>
                      <a:endParaRPr lang="nl-NL" sz="1600" dirty="0">
                        <a:latin typeface="Calibri" pitchFamily="34" charset="0"/>
                        <a:ea typeface="Times New Roman"/>
                      </a:endParaRPr>
                    </a:p>
                    <a:p>
                      <a:pPr algn="ctr">
                        <a:spcAft>
                          <a:spcPts val="0"/>
                        </a:spcAft>
                      </a:pPr>
                      <a:r>
                        <a:rPr lang="en-US" sz="1600" dirty="0" smtClean="0">
                          <a:latin typeface="Calibri" pitchFamily="34" charset="0"/>
                          <a:ea typeface="Times New Roman"/>
                        </a:rPr>
                        <a:t>Reformation</a:t>
                      </a:r>
                      <a:endParaRPr lang="nl-NL"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c>
                  <a:txBody>
                    <a:bodyPr/>
                    <a:lstStyle/>
                    <a:p>
                      <a:pPr algn="ctr">
                        <a:spcAft>
                          <a:spcPts val="0"/>
                        </a:spcAft>
                      </a:pPr>
                      <a:r>
                        <a:rPr lang="en-US" sz="1600" dirty="0" smtClean="0">
                          <a:latin typeface="Calibri" pitchFamily="34" charset="0"/>
                          <a:ea typeface="Times New Roman"/>
                        </a:rPr>
                        <a:t>Level</a:t>
                      </a:r>
                      <a:r>
                        <a:rPr lang="en-US" sz="1600" baseline="0" dirty="0" smtClean="0">
                          <a:latin typeface="Calibri" pitchFamily="34" charset="0"/>
                          <a:ea typeface="Times New Roman"/>
                        </a:rPr>
                        <a:t> </a:t>
                      </a:r>
                      <a:r>
                        <a:rPr lang="en-US" sz="1600" dirty="0" smtClean="0">
                          <a:latin typeface="Calibri" pitchFamily="34" charset="0"/>
                          <a:ea typeface="Times New Roman"/>
                        </a:rPr>
                        <a:t>3</a:t>
                      </a:r>
                      <a:r>
                        <a:rPr lang="en-US" sz="1600" dirty="0">
                          <a:latin typeface="Calibri" pitchFamily="34" charset="0"/>
                          <a:ea typeface="Times New Roman"/>
                        </a:rPr>
                        <a:t>:</a:t>
                      </a:r>
                      <a:endParaRPr lang="nl-NL" sz="1600" dirty="0">
                        <a:latin typeface="Calibri" pitchFamily="34" charset="0"/>
                        <a:ea typeface="Times New Roman"/>
                      </a:endParaRPr>
                    </a:p>
                    <a:p>
                      <a:pPr algn="ctr">
                        <a:spcAft>
                          <a:spcPts val="0"/>
                        </a:spcAft>
                      </a:pPr>
                      <a:r>
                        <a:rPr lang="en-US" sz="1600" kern="1200" dirty="0" smtClean="0">
                          <a:solidFill>
                            <a:schemeClr val="tx1"/>
                          </a:solidFill>
                          <a:latin typeface="Calibri" pitchFamily="34" charset="0"/>
                          <a:ea typeface="Times New Roman"/>
                          <a:cs typeface="+mn-cs"/>
                        </a:rPr>
                        <a:t>Transformation (Transition)</a:t>
                      </a:r>
                      <a:endParaRPr lang="nl-NL" sz="1600" kern="1200" dirty="0">
                        <a:solidFill>
                          <a:schemeClr val="tx1"/>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r>
              <a:tr h="571504">
                <a:tc>
                  <a:txBody>
                    <a:bodyPr/>
                    <a:lstStyle/>
                    <a:p>
                      <a:pPr>
                        <a:spcAft>
                          <a:spcPts val="0"/>
                        </a:spcAft>
                      </a:pPr>
                      <a:r>
                        <a:rPr lang="en-US" sz="1600" i="1" dirty="0" smtClean="0">
                          <a:latin typeface="Calibri" pitchFamily="34" charset="0"/>
                          <a:ea typeface="Times New Roman"/>
                        </a:rPr>
                        <a:t>Result</a:t>
                      </a:r>
                      <a:endParaRPr lang="nl-NL"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kern="1200" dirty="0" smtClean="0">
                          <a:solidFill>
                            <a:schemeClr val="tx1"/>
                          </a:solidFill>
                          <a:latin typeface="Calibri" pitchFamily="34" charset="0"/>
                          <a:ea typeface="Times New Roman"/>
                          <a:cs typeface="+mn-cs"/>
                        </a:rPr>
                        <a:t>‘Bolted on’</a:t>
                      </a:r>
                      <a:endParaRPr lang="nl-NL" sz="1600" kern="1200" dirty="0">
                        <a:solidFill>
                          <a:schemeClr val="tx1"/>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kern="1200" dirty="0" smtClean="0">
                          <a:solidFill>
                            <a:schemeClr val="tx1"/>
                          </a:solidFill>
                          <a:latin typeface="Calibri" pitchFamily="34" charset="0"/>
                          <a:ea typeface="Times New Roman"/>
                          <a:cs typeface="+mn-cs"/>
                        </a:rPr>
                        <a:t>Build-in</a:t>
                      </a:r>
                      <a:endParaRPr lang="nl-NL" sz="1600" kern="1200" dirty="0">
                        <a:solidFill>
                          <a:schemeClr val="tx1"/>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alibri" pitchFamily="34" charset="0"/>
                          <a:ea typeface="Times New Roman"/>
                        </a:rPr>
                        <a:t>System redesign</a:t>
                      </a:r>
                      <a:endParaRPr lang="nl-NL" sz="1600" dirty="0" smtClean="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r>
              <a:tr h="529063">
                <a:tc>
                  <a:txBody>
                    <a:bodyPr/>
                    <a:lstStyle/>
                    <a:p>
                      <a:pPr>
                        <a:spcAft>
                          <a:spcPts val="0"/>
                        </a:spcAft>
                      </a:pPr>
                      <a:r>
                        <a:rPr lang="en-US" sz="1600" i="1" dirty="0" smtClean="0">
                          <a:latin typeface="Calibri" pitchFamily="34" charset="0"/>
                          <a:ea typeface="Times New Roman"/>
                        </a:rPr>
                        <a:t>Effect on education</a:t>
                      </a:r>
                      <a:endParaRPr lang="nl-NL"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kern="1200" dirty="0" smtClean="0">
                          <a:solidFill>
                            <a:schemeClr val="tx1"/>
                          </a:solidFill>
                          <a:latin typeface="Calibri" pitchFamily="34" charset="0"/>
                          <a:ea typeface="Times New Roman"/>
                          <a:cs typeface="+mn-cs"/>
                        </a:rPr>
                        <a:t>Cosmetic change</a:t>
                      </a:r>
                      <a:endParaRPr lang="nl-NL" sz="1600" kern="1200" dirty="0">
                        <a:solidFill>
                          <a:schemeClr val="tx1"/>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kern="1200" dirty="0" smtClean="0">
                          <a:solidFill>
                            <a:schemeClr val="tx1"/>
                          </a:solidFill>
                          <a:latin typeface="Calibri" pitchFamily="34" charset="0"/>
                          <a:ea typeface="Times New Roman"/>
                          <a:cs typeface="+mn-cs"/>
                        </a:rPr>
                        <a:t>Real change</a:t>
                      </a:r>
                      <a:endParaRPr lang="nl-NL" sz="1600" kern="1200" dirty="0">
                        <a:solidFill>
                          <a:schemeClr val="tx1"/>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dirty="0" smtClean="0">
                          <a:latin typeface="Calibri" pitchFamily="34" charset="0"/>
                          <a:ea typeface="Times New Roman"/>
                        </a:rPr>
                        <a:t>‘In the genes’</a:t>
                      </a:r>
                      <a:endParaRPr lang="nl-NL"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r>
              <a:tr h="529063">
                <a:tc>
                  <a:txBody>
                    <a:bodyPr/>
                    <a:lstStyle/>
                    <a:p>
                      <a:pPr>
                        <a:spcAft>
                          <a:spcPts val="0"/>
                        </a:spcAft>
                      </a:pPr>
                      <a:r>
                        <a:rPr lang="en-US" sz="1600" i="1" dirty="0" smtClean="0">
                          <a:latin typeface="Calibri" pitchFamily="34" charset="0"/>
                          <a:ea typeface="Times New Roman"/>
                        </a:rPr>
                        <a:t>Continuity</a:t>
                      </a:r>
                      <a:endParaRPr lang="nl-NL" sz="1600" i="1"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kern="1200" dirty="0" smtClean="0">
                          <a:solidFill>
                            <a:schemeClr val="tx1"/>
                          </a:solidFill>
                          <a:latin typeface="Calibri" pitchFamily="34" charset="0"/>
                          <a:ea typeface="Times New Roman"/>
                          <a:cs typeface="+mn-cs"/>
                        </a:rPr>
                        <a:t>Can easily be undone</a:t>
                      </a:r>
                      <a:endParaRPr lang="nl-NL" sz="1600" kern="1200" dirty="0">
                        <a:solidFill>
                          <a:schemeClr val="tx1"/>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kern="1200" dirty="0" smtClean="0">
                          <a:solidFill>
                            <a:schemeClr val="tx1"/>
                          </a:solidFill>
                          <a:latin typeface="Calibri" pitchFamily="34" charset="0"/>
                          <a:ea typeface="Times New Roman"/>
                          <a:cs typeface="+mn-cs"/>
                        </a:rPr>
                        <a:t>Can still be undone</a:t>
                      </a:r>
                      <a:endParaRPr lang="nl-NL" sz="1600" kern="1200" dirty="0">
                        <a:solidFill>
                          <a:schemeClr val="tx1"/>
                        </a:solidFill>
                        <a:latin typeface="Calibri" pitchFamily="34" charset="0"/>
                        <a:ea typeface="Times New Roman"/>
                        <a:cs typeface="+mn-cs"/>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c>
                  <a:txBody>
                    <a:bodyPr/>
                    <a:lstStyle/>
                    <a:p>
                      <a:pPr>
                        <a:spcAft>
                          <a:spcPts val="0"/>
                        </a:spcAft>
                      </a:pPr>
                      <a:r>
                        <a:rPr lang="en-US" sz="1600" dirty="0" smtClean="0">
                          <a:latin typeface="Calibri" pitchFamily="34" charset="0"/>
                          <a:ea typeface="Times New Roman"/>
                        </a:rPr>
                        <a:t>Anchored</a:t>
                      </a:r>
                      <a:endParaRPr lang="nl-NL"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DE9D9"/>
                    </a:solidFill>
                  </a:tcPr>
                </a:tc>
              </a:tr>
              <a:tr h="408461">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dirty="0" smtClean="0">
                          <a:latin typeface="Calibri" pitchFamily="34" charset="0"/>
                          <a:ea typeface="Times New Roman"/>
                        </a:rPr>
                        <a:t>Source: Dissertation Roorda (2010), table 2; derived from Sterling </a:t>
                      </a:r>
                      <a:r>
                        <a:rPr lang="en-US" sz="1600" i="1" dirty="0">
                          <a:latin typeface="Calibri" pitchFamily="34" charset="0"/>
                          <a:ea typeface="Times New Roman"/>
                        </a:rPr>
                        <a:t>(2004</a:t>
                      </a:r>
                      <a:r>
                        <a:rPr lang="en-US" sz="1600" i="1" dirty="0" smtClean="0">
                          <a:latin typeface="Calibri" pitchFamily="34" charset="0"/>
                          <a:ea typeface="Times New Roman"/>
                        </a:rPr>
                        <a:t>) *</a:t>
                      </a:r>
                      <a:endParaRPr lang="nl-NL" sz="1600" dirty="0">
                        <a:latin typeface="Calibri" pitchFamily="34" charset="0"/>
                        <a:ea typeface="Times New Roman"/>
                      </a:endParaRPr>
                    </a:p>
                  </a:txBody>
                  <a:tcPr marL="53975" marR="53975" marT="36195" marB="36195">
                    <a:lnL w="19050" cap="flat" cmpd="sng" algn="ctr">
                      <a:solidFill>
                        <a:srgbClr val="FABF8F"/>
                      </a:solidFill>
                      <a:prstDash val="solid"/>
                      <a:round/>
                      <a:headEnd type="none" w="med" len="med"/>
                      <a:tailEnd type="none" w="med" len="med"/>
                    </a:lnL>
                    <a:lnR w="1905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solidFill>
                      <a:srgbClr val="FBD4B4"/>
                    </a:solidFill>
                  </a:tcPr>
                </a:tc>
                <a:tc hMerge="1">
                  <a:txBody>
                    <a:bodyPr/>
                    <a:lstStyle/>
                    <a:p>
                      <a:endParaRPr lang="nl-NL"/>
                    </a:p>
                  </a:txBody>
                  <a:tcPr/>
                </a:tc>
                <a:tc hMerge="1">
                  <a:txBody>
                    <a:bodyPr/>
                    <a:lstStyle/>
                    <a:p>
                      <a:endParaRPr lang="nl-NL"/>
                    </a:p>
                  </a:txBody>
                  <a:tcPr/>
                </a:tc>
                <a:tc hMerge="1">
                  <a:txBody>
                    <a:bodyPr/>
                    <a:lstStyle/>
                    <a:p>
                      <a:endParaRPr lang="nl-NL"/>
                    </a:p>
                  </a:txBody>
                  <a:tcPr/>
                </a:tc>
              </a:tr>
            </a:tbl>
          </a:graphicData>
        </a:graphic>
      </p:graphicFrame>
      <p:grpSp>
        <p:nvGrpSpPr>
          <p:cNvPr id="2" name="Group 14"/>
          <p:cNvGrpSpPr/>
          <p:nvPr/>
        </p:nvGrpSpPr>
        <p:grpSpPr>
          <a:xfrm>
            <a:off x="1529430" y="3789834"/>
            <a:ext cx="6786986" cy="1750918"/>
            <a:chOff x="1529430" y="3789834"/>
            <a:chExt cx="6786986" cy="1750918"/>
          </a:xfrm>
        </p:grpSpPr>
        <p:cxnSp>
          <p:nvCxnSpPr>
            <p:cNvPr id="16" name="Straight Arrow Connector 15"/>
            <p:cNvCxnSpPr/>
            <p:nvPr/>
          </p:nvCxnSpPr>
          <p:spPr>
            <a:xfrm rot="5400000">
              <a:off x="6588224" y="4221088"/>
              <a:ext cx="864096" cy="1588"/>
            </a:xfrm>
            <a:prstGeom prst="straightConnector1">
              <a:avLst/>
            </a:prstGeom>
            <a:ln w="38100">
              <a:solidFill>
                <a:srgbClr val="C00000"/>
              </a:solidFill>
              <a:tailEnd type="arrow"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29430" y="4725144"/>
              <a:ext cx="6786986" cy="815608"/>
            </a:xfrm>
            <a:prstGeom prst="rect">
              <a:avLst/>
            </a:prstGeom>
            <a:noFill/>
          </p:spPr>
          <p:txBody>
            <a:bodyPr wrap="none" rtlCol="0">
              <a:spAutoFit/>
            </a:bodyPr>
            <a:lstStyle/>
            <a:p>
              <a:pPr algn="r"/>
              <a:r>
                <a:rPr lang="en-US" sz="2400" i="1" dirty="0" smtClean="0">
                  <a:solidFill>
                    <a:srgbClr val="C00000"/>
                  </a:solidFill>
                </a:rPr>
                <a:t>System integration</a:t>
              </a:r>
            </a:p>
            <a:p>
              <a:pPr algn="r">
                <a:spcBef>
                  <a:spcPts val="600"/>
                </a:spcBef>
              </a:pPr>
              <a:r>
                <a:rPr lang="en-US" i="1" dirty="0" smtClean="0"/>
                <a:t>is possible through small steps, ‘Sailing on the Winds of Change’!</a:t>
              </a:r>
              <a:endParaRPr lang="nl-NL" i="1"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199"/>
          <p:cNvSpPr/>
          <p:nvPr/>
        </p:nvSpPr>
        <p:spPr>
          <a:xfrm>
            <a:off x="0" y="0"/>
            <a:ext cx="2699792" cy="6858000"/>
          </a:xfrm>
          <a:prstGeom prst="rect">
            <a:avLst/>
          </a:prstGeom>
          <a:solidFill>
            <a:schemeClr val="bg1"/>
          </a:solidFill>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 name="Group 61"/>
          <p:cNvGrpSpPr/>
          <p:nvPr/>
        </p:nvGrpSpPr>
        <p:grpSpPr>
          <a:xfrm>
            <a:off x="4729163" y="3146425"/>
            <a:ext cx="2405062" cy="1463675"/>
            <a:chOff x="1350963" y="423863"/>
            <a:chExt cx="2405062" cy="1463675"/>
          </a:xfrm>
        </p:grpSpPr>
        <p:sp>
          <p:nvSpPr>
            <p:cNvPr id="111625" name="Rectangle 9"/>
            <p:cNvSpPr>
              <a:spLocks noChangeArrowheads="1"/>
            </p:cNvSpPr>
            <p:nvPr/>
          </p:nvSpPr>
          <p:spPr bwMode="auto">
            <a:xfrm>
              <a:off x="1350963" y="423863"/>
              <a:ext cx="2403475" cy="1463675"/>
            </a:xfrm>
            <a:prstGeom prst="rect">
              <a:avLst/>
            </a:prstGeom>
            <a:solidFill>
              <a:srgbClr val="E8E8E8"/>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11626" name="Rectangle 10"/>
            <p:cNvSpPr>
              <a:spLocks noChangeArrowheads="1"/>
            </p:cNvSpPr>
            <p:nvPr/>
          </p:nvSpPr>
          <p:spPr bwMode="auto">
            <a:xfrm>
              <a:off x="2101850" y="1001713"/>
              <a:ext cx="277812" cy="92075"/>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11627" name="Rectangle 11"/>
            <p:cNvSpPr>
              <a:spLocks noChangeArrowheads="1"/>
            </p:cNvSpPr>
            <p:nvPr/>
          </p:nvSpPr>
          <p:spPr bwMode="auto">
            <a:xfrm>
              <a:off x="2628900" y="942975"/>
              <a:ext cx="274637"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11628" name="Rectangle 12"/>
            <p:cNvSpPr>
              <a:spLocks noChangeArrowheads="1"/>
            </p:cNvSpPr>
            <p:nvPr/>
          </p:nvSpPr>
          <p:spPr bwMode="auto">
            <a:xfrm>
              <a:off x="1538288" y="922338"/>
              <a:ext cx="279400" cy="40163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11629" name="Rectangle 13"/>
            <p:cNvSpPr>
              <a:spLocks noChangeArrowheads="1"/>
            </p:cNvSpPr>
            <p:nvPr/>
          </p:nvSpPr>
          <p:spPr bwMode="auto">
            <a:xfrm>
              <a:off x="2254250" y="655638"/>
              <a:ext cx="277812"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11630" name="Rectangle 14"/>
            <p:cNvSpPr>
              <a:spLocks noChangeArrowheads="1"/>
            </p:cNvSpPr>
            <p:nvPr/>
          </p:nvSpPr>
          <p:spPr bwMode="auto">
            <a:xfrm>
              <a:off x="2038350" y="1273175"/>
              <a:ext cx="277812" cy="92075"/>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11631" name="Rectangle 15"/>
            <p:cNvSpPr>
              <a:spLocks noChangeArrowheads="1"/>
            </p:cNvSpPr>
            <p:nvPr/>
          </p:nvSpPr>
          <p:spPr bwMode="auto">
            <a:xfrm>
              <a:off x="2976563" y="700088"/>
              <a:ext cx="279400" cy="88900"/>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11632" name="Rectangle 16"/>
            <p:cNvSpPr>
              <a:spLocks noChangeArrowheads="1"/>
            </p:cNvSpPr>
            <p:nvPr/>
          </p:nvSpPr>
          <p:spPr bwMode="auto">
            <a:xfrm>
              <a:off x="2741613" y="1166813"/>
              <a:ext cx="273050" cy="88900"/>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11633" name="Rectangle 17"/>
            <p:cNvSpPr>
              <a:spLocks noChangeArrowheads="1"/>
            </p:cNvSpPr>
            <p:nvPr/>
          </p:nvSpPr>
          <p:spPr bwMode="auto">
            <a:xfrm>
              <a:off x="2417763" y="1584325"/>
              <a:ext cx="274637" cy="92075"/>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11634" name="Rectangle 18"/>
            <p:cNvSpPr>
              <a:spLocks noChangeArrowheads="1"/>
            </p:cNvSpPr>
            <p:nvPr/>
          </p:nvSpPr>
          <p:spPr bwMode="auto">
            <a:xfrm>
              <a:off x="3116263" y="1377950"/>
              <a:ext cx="274637"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11635" name="Rectangle 19"/>
            <p:cNvSpPr>
              <a:spLocks noChangeArrowheads="1"/>
            </p:cNvSpPr>
            <p:nvPr/>
          </p:nvSpPr>
          <p:spPr bwMode="auto">
            <a:xfrm>
              <a:off x="1350963" y="423863"/>
              <a:ext cx="2405062" cy="1463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grpSp>
      <p:sp>
        <p:nvSpPr>
          <p:cNvPr id="111676" name="Rectangle 60"/>
          <p:cNvSpPr>
            <a:spLocks noChangeArrowheads="1"/>
          </p:cNvSpPr>
          <p:nvPr/>
        </p:nvSpPr>
        <p:spPr bwMode="auto">
          <a:xfrm>
            <a:off x="4618038" y="3146425"/>
            <a:ext cx="2659062" cy="1463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11677" name="Rectangle 61"/>
          <p:cNvSpPr>
            <a:spLocks noChangeArrowheads="1"/>
          </p:cNvSpPr>
          <p:nvPr/>
        </p:nvSpPr>
        <p:spPr bwMode="auto">
          <a:xfrm>
            <a:off x="3522663" y="3144838"/>
            <a:ext cx="4822825" cy="1468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11678" name="Rectangle 62"/>
          <p:cNvSpPr>
            <a:spLocks noChangeArrowheads="1"/>
          </p:cNvSpPr>
          <p:nvPr/>
        </p:nvSpPr>
        <p:spPr bwMode="auto">
          <a:xfrm>
            <a:off x="2862263" y="1306513"/>
            <a:ext cx="6142037" cy="5143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grpSp>
        <p:nvGrpSpPr>
          <p:cNvPr id="3" name="Group 64"/>
          <p:cNvGrpSpPr/>
          <p:nvPr/>
        </p:nvGrpSpPr>
        <p:grpSpPr>
          <a:xfrm>
            <a:off x="4730750" y="3146425"/>
            <a:ext cx="2403475" cy="1463675"/>
            <a:chOff x="4730750" y="3146425"/>
            <a:chExt cx="2403475" cy="1463675"/>
          </a:xfrm>
        </p:grpSpPr>
        <p:sp>
          <p:nvSpPr>
            <p:cNvPr id="137" name="Rectangle 28"/>
            <p:cNvSpPr>
              <a:spLocks noChangeArrowheads="1"/>
            </p:cNvSpPr>
            <p:nvPr/>
          </p:nvSpPr>
          <p:spPr bwMode="auto">
            <a:xfrm>
              <a:off x="4730750" y="3146425"/>
              <a:ext cx="2403475" cy="1463675"/>
            </a:xfrm>
            <a:prstGeom prst="rect">
              <a:avLst/>
            </a:prstGeom>
            <a:solidFill>
              <a:srgbClr val="E8E8E8"/>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38" name="Line 29"/>
            <p:cNvSpPr>
              <a:spLocks noChangeShapeType="1"/>
            </p:cNvSpPr>
            <p:nvPr/>
          </p:nvSpPr>
          <p:spPr bwMode="auto">
            <a:xfrm>
              <a:off x="5322888" y="3629025"/>
              <a:ext cx="1301750" cy="1587"/>
            </a:xfrm>
            <a:prstGeom prst="line">
              <a:avLst/>
            </a:pr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39" name="Line 30"/>
            <p:cNvSpPr>
              <a:spLocks noChangeShapeType="1"/>
            </p:cNvSpPr>
            <p:nvPr/>
          </p:nvSpPr>
          <p:spPr bwMode="auto">
            <a:xfrm>
              <a:off x="5322888" y="3852863"/>
              <a:ext cx="1301750" cy="1587"/>
            </a:xfrm>
            <a:prstGeom prst="line">
              <a:avLst/>
            </a:pr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40" name="Freeform 31"/>
            <p:cNvSpPr>
              <a:spLocks/>
            </p:cNvSpPr>
            <p:nvPr/>
          </p:nvSpPr>
          <p:spPr bwMode="auto">
            <a:xfrm>
              <a:off x="5437188" y="3425825"/>
              <a:ext cx="1173162" cy="204787"/>
            </a:xfrm>
            <a:custGeom>
              <a:avLst/>
              <a:gdLst/>
              <a:ahLst/>
              <a:cxnLst>
                <a:cxn ang="0">
                  <a:pos x="739" y="0"/>
                </a:cxn>
                <a:cxn ang="0">
                  <a:pos x="109" y="0"/>
                </a:cxn>
                <a:cxn ang="0">
                  <a:pos x="109" y="0"/>
                </a:cxn>
                <a:cxn ang="0">
                  <a:pos x="0" y="129"/>
                </a:cxn>
              </a:cxnLst>
              <a:rect l="0" t="0" r="r" b="b"/>
              <a:pathLst>
                <a:path w="739" h="129">
                  <a:moveTo>
                    <a:pt x="739" y="0"/>
                  </a:moveTo>
                  <a:lnTo>
                    <a:pt x="109" y="0"/>
                  </a:lnTo>
                  <a:lnTo>
                    <a:pt x="109" y="0"/>
                  </a:lnTo>
                  <a:lnTo>
                    <a:pt x="0" y="129"/>
                  </a:lnTo>
                </a:path>
              </a:pathLst>
            </a:cu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41" name="Freeform 32"/>
            <p:cNvSpPr>
              <a:spLocks/>
            </p:cNvSpPr>
            <p:nvPr/>
          </p:nvSpPr>
          <p:spPr bwMode="auto">
            <a:xfrm>
              <a:off x="5437188" y="3857625"/>
              <a:ext cx="1203325" cy="293687"/>
            </a:xfrm>
            <a:custGeom>
              <a:avLst/>
              <a:gdLst/>
              <a:ahLst/>
              <a:cxnLst>
                <a:cxn ang="0">
                  <a:pos x="0" y="0"/>
                </a:cxn>
                <a:cxn ang="0">
                  <a:pos x="113" y="185"/>
                </a:cxn>
                <a:cxn ang="0">
                  <a:pos x="113" y="185"/>
                </a:cxn>
                <a:cxn ang="0">
                  <a:pos x="758" y="185"/>
                </a:cxn>
              </a:cxnLst>
              <a:rect l="0" t="0" r="r" b="b"/>
              <a:pathLst>
                <a:path w="758" h="185">
                  <a:moveTo>
                    <a:pt x="0" y="0"/>
                  </a:moveTo>
                  <a:lnTo>
                    <a:pt x="113" y="185"/>
                  </a:lnTo>
                  <a:lnTo>
                    <a:pt x="113" y="185"/>
                  </a:lnTo>
                  <a:lnTo>
                    <a:pt x="758" y="185"/>
                  </a:lnTo>
                </a:path>
              </a:pathLst>
            </a:cu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42" name="Freeform 33"/>
            <p:cNvSpPr>
              <a:spLocks/>
            </p:cNvSpPr>
            <p:nvPr/>
          </p:nvSpPr>
          <p:spPr bwMode="auto">
            <a:xfrm>
              <a:off x="6010275" y="4000500"/>
              <a:ext cx="604837" cy="150812"/>
            </a:xfrm>
            <a:custGeom>
              <a:avLst/>
              <a:gdLst/>
              <a:ahLst/>
              <a:cxnLst>
                <a:cxn ang="0">
                  <a:pos x="0" y="95"/>
                </a:cxn>
                <a:cxn ang="0">
                  <a:pos x="50" y="0"/>
                </a:cxn>
                <a:cxn ang="0">
                  <a:pos x="50" y="0"/>
                </a:cxn>
                <a:cxn ang="0">
                  <a:pos x="381" y="0"/>
                </a:cxn>
              </a:cxnLst>
              <a:rect l="0" t="0" r="r" b="b"/>
              <a:pathLst>
                <a:path w="381" h="95">
                  <a:moveTo>
                    <a:pt x="0" y="95"/>
                  </a:moveTo>
                  <a:lnTo>
                    <a:pt x="50" y="0"/>
                  </a:lnTo>
                  <a:lnTo>
                    <a:pt x="50" y="0"/>
                  </a:lnTo>
                  <a:lnTo>
                    <a:pt x="381" y="0"/>
                  </a:lnTo>
                </a:path>
              </a:pathLst>
            </a:cu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43" name="Line 34"/>
            <p:cNvSpPr>
              <a:spLocks noChangeShapeType="1"/>
            </p:cNvSpPr>
            <p:nvPr/>
          </p:nvSpPr>
          <p:spPr bwMode="auto">
            <a:xfrm>
              <a:off x="5994400" y="3857625"/>
              <a:ext cx="95250" cy="141287"/>
            </a:xfrm>
            <a:prstGeom prst="line">
              <a:avLst/>
            </a:pr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44" name="Rectangle 37"/>
            <p:cNvSpPr>
              <a:spLocks noChangeArrowheads="1"/>
            </p:cNvSpPr>
            <p:nvPr/>
          </p:nvSpPr>
          <p:spPr bwMode="auto">
            <a:xfrm>
              <a:off x="5541963" y="3581400"/>
              <a:ext cx="279400" cy="92075"/>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45" name="Rectangle 38"/>
            <p:cNvSpPr>
              <a:spLocks noChangeArrowheads="1"/>
            </p:cNvSpPr>
            <p:nvPr/>
          </p:nvSpPr>
          <p:spPr bwMode="auto">
            <a:xfrm>
              <a:off x="6010275" y="3581400"/>
              <a:ext cx="277812" cy="92075"/>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46" name="Rectangle 39"/>
            <p:cNvSpPr>
              <a:spLocks noChangeArrowheads="1"/>
            </p:cNvSpPr>
            <p:nvPr/>
          </p:nvSpPr>
          <p:spPr bwMode="auto">
            <a:xfrm>
              <a:off x="5673725" y="3378200"/>
              <a:ext cx="277812"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47" name="Rectangle 40"/>
            <p:cNvSpPr>
              <a:spLocks noChangeArrowheads="1"/>
            </p:cNvSpPr>
            <p:nvPr/>
          </p:nvSpPr>
          <p:spPr bwMode="auto">
            <a:xfrm>
              <a:off x="5541963" y="3805238"/>
              <a:ext cx="279400"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48" name="Rectangle 41"/>
            <p:cNvSpPr>
              <a:spLocks noChangeArrowheads="1"/>
            </p:cNvSpPr>
            <p:nvPr/>
          </p:nvSpPr>
          <p:spPr bwMode="auto">
            <a:xfrm>
              <a:off x="6121400" y="3378200"/>
              <a:ext cx="277812"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49" name="Rectangle 42"/>
            <p:cNvSpPr>
              <a:spLocks noChangeArrowheads="1"/>
            </p:cNvSpPr>
            <p:nvPr/>
          </p:nvSpPr>
          <p:spPr bwMode="auto">
            <a:xfrm>
              <a:off x="6121400" y="3805238"/>
              <a:ext cx="277812"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50" name="Rectangle 43"/>
            <p:cNvSpPr>
              <a:spLocks noChangeArrowheads="1"/>
            </p:cNvSpPr>
            <p:nvPr/>
          </p:nvSpPr>
          <p:spPr bwMode="auto">
            <a:xfrm>
              <a:off x="5694363" y="4105275"/>
              <a:ext cx="273050"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51" name="Rectangle 44"/>
            <p:cNvSpPr>
              <a:spLocks noChangeArrowheads="1"/>
            </p:cNvSpPr>
            <p:nvPr/>
          </p:nvSpPr>
          <p:spPr bwMode="auto">
            <a:xfrm>
              <a:off x="6121400" y="3952875"/>
              <a:ext cx="277812" cy="93662"/>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52" name="Rectangle 45"/>
            <p:cNvSpPr>
              <a:spLocks noChangeArrowheads="1"/>
            </p:cNvSpPr>
            <p:nvPr/>
          </p:nvSpPr>
          <p:spPr bwMode="auto">
            <a:xfrm>
              <a:off x="6572250" y="3397250"/>
              <a:ext cx="203200" cy="790575"/>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53" name="Rectangle 48"/>
            <p:cNvSpPr>
              <a:spLocks noChangeArrowheads="1"/>
            </p:cNvSpPr>
            <p:nvPr/>
          </p:nvSpPr>
          <p:spPr bwMode="auto">
            <a:xfrm>
              <a:off x="5078413" y="3552825"/>
              <a:ext cx="277812" cy="398462"/>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grpSp>
      <p:sp>
        <p:nvSpPr>
          <p:cNvPr id="201" name="TextBox 200"/>
          <p:cNvSpPr txBox="1"/>
          <p:nvPr/>
        </p:nvSpPr>
        <p:spPr>
          <a:xfrm>
            <a:off x="179512" y="0"/>
            <a:ext cx="1998817" cy="307777"/>
          </a:xfrm>
          <a:prstGeom prst="rect">
            <a:avLst/>
          </a:prstGeom>
          <a:noFill/>
        </p:spPr>
        <p:txBody>
          <a:bodyPr wrap="none" rtlCol="0">
            <a:spAutoFit/>
          </a:bodyPr>
          <a:lstStyle/>
          <a:p>
            <a:r>
              <a:rPr lang="en-US" sz="1400" dirty="0" smtClean="0">
                <a:latin typeface="Calibri" pitchFamily="34" charset="0"/>
              </a:rPr>
              <a:t>Stage 1: Ad hoc activities</a:t>
            </a:r>
            <a:endParaRPr lang="nl-NL" sz="1400" dirty="0">
              <a:latin typeface="Calibri" pitchFamily="34" charset="0"/>
            </a:endParaRPr>
          </a:p>
        </p:txBody>
      </p:sp>
      <p:sp>
        <p:nvSpPr>
          <p:cNvPr id="202" name="TextBox 201"/>
          <p:cNvSpPr txBox="1"/>
          <p:nvPr/>
        </p:nvSpPr>
        <p:spPr>
          <a:xfrm>
            <a:off x="179512" y="1753071"/>
            <a:ext cx="1357936" cy="307777"/>
          </a:xfrm>
          <a:prstGeom prst="rect">
            <a:avLst/>
          </a:prstGeom>
          <a:noFill/>
        </p:spPr>
        <p:txBody>
          <a:bodyPr wrap="none" rtlCol="0">
            <a:spAutoFit/>
          </a:bodyPr>
          <a:lstStyle/>
          <a:p>
            <a:r>
              <a:rPr lang="en-US" sz="1400" dirty="0" smtClean="0">
                <a:latin typeface="Calibri" pitchFamily="34" charset="0"/>
              </a:rPr>
              <a:t>Stage 2: Process</a:t>
            </a:r>
            <a:endParaRPr lang="nl-NL" sz="1400" dirty="0">
              <a:latin typeface="Calibri" pitchFamily="34" charset="0"/>
            </a:endParaRPr>
          </a:p>
        </p:txBody>
      </p:sp>
      <p:sp>
        <p:nvSpPr>
          <p:cNvPr id="203" name="TextBox 202"/>
          <p:cNvSpPr txBox="1"/>
          <p:nvPr/>
        </p:nvSpPr>
        <p:spPr>
          <a:xfrm>
            <a:off x="179512" y="3553271"/>
            <a:ext cx="1324209" cy="307777"/>
          </a:xfrm>
          <a:prstGeom prst="rect">
            <a:avLst/>
          </a:prstGeom>
          <a:noFill/>
        </p:spPr>
        <p:txBody>
          <a:bodyPr wrap="none" rtlCol="0">
            <a:spAutoFit/>
          </a:bodyPr>
          <a:lstStyle/>
          <a:p>
            <a:r>
              <a:rPr lang="en-US" sz="1400" dirty="0" smtClean="0">
                <a:latin typeface="Calibri" pitchFamily="34" charset="0"/>
              </a:rPr>
              <a:t>Stage 3: System</a:t>
            </a:r>
            <a:endParaRPr lang="nl-NL" sz="1400" dirty="0">
              <a:latin typeface="Calibri" pitchFamily="34" charset="0"/>
            </a:endParaRPr>
          </a:p>
        </p:txBody>
      </p:sp>
      <p:sp>
        <p:nvSpPr>
          <p:cNvPr id="204" name="TextBox 203"/>
          <p:cNvSpPr txBox="1"/>
          <p:nvPr/>
        </p:nvSpPr>
        <p:spPr>
          <a:xfrm>
            <a:off x="179512" y="5425479"/>
            <a:ext cx="1218154" cy="307777"/>
          </a:xfrm>
          <a:prstGeom prst="rect">
            <a:avLst/>
          </a:prstGeom>
          <a:noFill/>
        </p:spPr>
        <p:txBody>
          <a:bodyPr wrap="none" rtlCol="0">
            <a:spAutoFit/>
          </a:bodyPr>
          <a:lstStyle/>
          <a:p>
            <a:r>
              <a:rPr lang="en-US" sz="1400" dirty="0" smtClean="0">
                <a:latin typeface="Calibri" pitchFamily="34" charset="0"/>
              </a:rPr>
              <a:t>Stage 4: Chain</a:t>
            </a:r>
            <a:endParaRPr lang="nl-NL" sz="1400" dirty="0">
              <a:latin typeface="Calibri" pitchFamily="34" charset="0"/>
            </a:endParaRPr>
          </a:p>
        </p:txBody>
      </p:sp>
      <p:grpSp>
        <p:nvGrpSpPr>
          <p:cNvPr id="4" name="Group 256"/>
          <p:cNvGrpSpPr/>
          <p:nvPr/>
        </p:nvGrpSpPr>
        <p:grpSpPr>
          <a:xfrm>
            <a:off x="4637088" y="3146425"/>
            <a:ext cx="2625724" cy="1463675"/>
            <a:chOff x="4637088" y="3146425"/>
            <a:chExt cx="2625724" cy="1463675"/>
          </a:xfrm>
        </p:grpSpPr>
        <p:grpSp>
          <p:nvGrpSpPr>
            <p:cNvPr id="5" name="Group 64"/>
            <p:cNvGrpSpPr/>
            <p:nvPr/>
          </p:nvGrpSpPr>
          <p:grpSpPr>
            <a:xfrm>
              <a:off x="4730750" y="3146425"/>
              <a:ext cx="2403475" cy="1463675"/>
              <a:chOff x="4730750" y="3146425"/>
              <a:chExt cx="2403475" cy="1463675"/>
            </a:xfrm>
          </p:grpSpPr>
          <p:sp>
            <p:nvSpPr>
              <p:cNvPr id="224" name="Rectangle 28"/>
              <p:cNvSpPr>
                <a:spLocks noChangeArrowheads="1"/>
              </p:cNvSpPr>
              <p:nvPr/>
            </p:nvSpPr>
            <p:spPr bwMode="auto">
              <a:xfrm>
                <a:off x="4730750" y="3146425"/>
                <a:ext cx="2403475" cy="1463675"/>
              </a:xfrm>
              <a:prstGeom prst="rect">
                <a:avLst/>
              </a:prstGeom>
              <a:solidFill>
                <a:srgbClr val="E8E8E8"/>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25" name="Line 29"/>
              <p:cNvSpPr>
                <a:spLocks noChangeShapeType="1"/>
              </p:cNvSpPr>
              <p:nvPr/>
            </p:nvSpPr>
            <p:spPr bwMode="auto">
              <a:xfrm>
                <a:off x="5322888" y="3629025"/>
                <a:ext cx="1301750" cy="1587"/>
              </a:xfrm>
              <a:prstGeom prst="line">
                <a:avLst/>
              </a:pr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26" name="Line 30"/>
              <p:cNvSpPr>
                <a:spLocks noChangeShapeType="1"/>
              </p:cNvSpPr>
              <p:nvPr/>
            </p:nvSpPr>
            <p:spPr bwMode="auto">
              <a:xfrm>
                <a:off x="5322888" y="3852863"/>
                <a:ext cx="1301750" cy="1587"/>
              </a:xfrm>
              <a:prstGeom prst="line">
                <a:avLst/>
              </a:pr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27" name="Freeform 31"/>
              <p:cNvSpPr>
                <a:spLocks/>
              </p:cNvSpPr>
              <p:nvPr/>
            </p:nvSpPr>
            <p:spPr bwMode="auto">
              <a:xfrm>
                <a:off x="5437188" y="3425825"/>
                <a:ext cx="1173162" cy="204787"/>
              </a:xfrm>
              <a:custGeom>
                <a:avLst/>
                <a:gdLst/>
                <a:ahLst/>
                <a:cxnLst>
                  <a:cxn ang="0">
                    <a:pos x="739" y="0"/>
                  </a:cxn>
                  <a:cxn ang="0">
                    <a:pos x="109" y="0"/>
                  </a:cxn>
                  <a:cxn ang="0">
                    <a:pos x="109" y="0"/>
                  </a:cxn>
                  <a:cxn ang="0">
                    <a:pos x="0" y="129"/>
                  </a:cxn>
                </a:cxnLst>
                <a:rect l="0" t="0" r="r" b="b"/>
                <a:pathLst>
                  <a:path w="739" h="129">
                    <a:moveTo>
                      <a:pt x="739" y="0"/>
                    </a:moveTo>
                    <a:lnTo>
                      <a:pt x="109" y="0"/>
                    </a:lnTo>
                    <a:lnTo>
                      <a:pt x="109" y="0"/>
                    </a:lnTo>
                    <a:lnTo>
                      <a:pt x="0" y="129"/>
                    </a:lnTo>
                  </a:path>
                </a:pathLst>
              </a:cu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28" name="Freeform 32"/>
              <p:cNvSpPr>
                <a:spLocks/>
              </p:cNvSpPr>
              <p:nvPr/>
            </p:nvSpPr>
            <p:spPr bwMode="auto">
              <a:xfrm>
                <a:off x="5437188" y="3857625"/>
                <a:ext cx="1203325" cy="293687"/>
              </a:xfrm>
              <a:custGeom>
                <a:avLst/>
                <a:gdLst/>
                <a:ahLst/>
                <a:cxnLst>
                  <a:cxn ang="0">
                    <a:pos x="0" y="0"/>
                  </a:cxn>
                  <a:cxn ang="0">
                    <a:pos x="113" y="185"/>
                  </a:cxn>
                  <a:cxn ang="0">
                    <a:pos x="113" y="185"/>
                  </a:cxn>
                  <a:cxn ang="0">
                    <a:pos x="758" y="185"/>
                  </a:cxn>
                </a:cxnLst>
                <a:rect l="0" t="0" r="r" b="b"/>
                <a:pathLst>
                  <a:path w="758" h="185">
                    <a:moveTo>
                      <a:pt x="0" y="0"/>
                    </a:moveTo>
                    <a:lnTo>
                      <a:pt x="113" y="185"/>
                    </a:lnTo>
                    <a:lnTo>
                      <a:pt x="113" y="185"/>
                    </a:lnTo>
                    <a:lnTo>
                      <a:pt x="758" y="185"/>
                    </a:lnTo>
                  </a:path>
                </a:pathLst>
              </a:cu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29" name="Freeform 33"/>
              <p:cNvSpPr>
                <a:spLocks/>
              </p:cNvSpPr>
              <p:nvPr/>
            </p:nvSpPr>
            <p:spPr bwMode="auto">
              <a:xfrm>
                <a:off x="6010275" y="4000500"/>
                <a:ext cx="604837" cy="150812"/>
              </a:xfrm>
              <a:custGeom>
                <a:avLst/>
                <a:gdLst/>
                <a:ahLst/>
                <a:cxnLst>
                  <a:cxn ang="0">
                    <a:pos x="0" y="95"/>
                  </a:cxn>
                  <a:cxn ang="0">
                    <a:pos x="50" y="0"/>
                  </a:cxn>
                  <a:cxn ang="0">
                    <a:pos x="50" y="0"/>
                  </a:cxn>
                  <a:cxn ang="0">
                    <a:pos x="381" y="0"/>
                  </a:cxn>
                </a:cxnLst>
                <a:rect l="0" t="0" r="r" b="b"/>
                <a:pathLst>
                  <a:path w="381" h="95">
                    <a:moveTo>
                      <a:pt x="0" y="95"/>
                    </a:moveTo>
                    <a:lnTo>
                      <a:pt x="50" y="0"/>
                    </a:lnTo>
                    <a:lnTo>
                      <a:pt x="50" y="0"/>
                    </a:lnTo>
                    <a:lnTo>
                      <a:pt x="381" y="0"/>
                    </a:lnTo>
                  </a:path>
                </a:pathLst>
              </a:cu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30" name="Line 34"/>
              <p:cNvSpPr>
                <a:spLocks noChangeShapeType="1"/>
              </p:cNvSpPr>
              <p:nvPr/>
            </p:nvSpPr>
            <p:spPr bwMode="auto">
              <a:xfrm>
                <a:off x="5994400" y="3857625"/>
                <a:ext cx="95250" cy="141287"/>
              </a:xfrm>
              <a:prstGeom prst="line">
                <a:avLst/>
              </a:pr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31" name="Rectangle 37"/>
              <p:cNvSpPr>
                <a:spLocks noChangeArrowheads="1"/>
              </p:cNvSpPr>
              <p:nvPr/>
            </p:nvSpPr>
            <p:spPr bwMode="auto">
              <a:xfrm>
                <a:off x="5541963" y="3581400"/>
                <a:ext cx="279400" cy="92075"/>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32" name="Rectangle 38"/>
              <p:cNvSpPr>
                <a:spLocks noChangeArrowheads="1"/>
              </p:cNvSpPr>
              <p:nvPr/>
            </p:nvSpPr>
            <p:spPr bwMode="auto">
              <a:xfrm>
                <a:off x="6010275" y="3581400"/>
                <a:ext cx="277812" cy="92075"/>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33" name="Rectangle 39"/>
              <p:cNvSpPr>
                <a:spLocks noChangeArrowheads="1"/>
              </p:cNvSpPr>
              <p:nvPr/>
            </p:nvSpPr>
            <p:spPr bwMode="auto">
              <a:xfrm>
                <a:off x="5673725" y="3378200"/>
                <a:ext cx="277812"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34" name="Rectangle 40"/>
              <p:cNvSpPr>
                <a:spLocks noChangeArrowheads="1"/>
              </p:cNvSpPr>
              <p:nvPr/>
            </p:nvSpPr>
            <p:spPr bwMode="auto">
              <a:xfrm>
                <a:off x="5541963" y="3805238"/>
                <a:ext cx="279400"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35" name="Rectangle 41"/>
              <p:cNvSpPr>
                <a:spLocks noChangeArrowheads="1"/>
              </p:cNvSpPr>
              <p:nvPr/>
            </p:nvSpPr>
            <p:spPr bwMode="auto">
              <a:xfrm>
                <a:off x="6121400" y="3378200"/>
                <a:ext cx="277812"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36" name="Rectangle 42"/>
              <p:cNvSpPr>
                <a:spLocks noChangeArrowheads="1"/>
              </p:cNvSpPr>
              <p:nvPr/>
            </p:nvSpPr>
            <p:spPr bwMode="auto">
              <a:xfrm>
                <a:off x="6121400" y="3805238"/>
                <a:ext cx="277812"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37" name="Rectangle 43"/>
              <p:cNvSpPr>
                <a:spLocks noChangeArrowheads="1"/>
              </p:cNvSpPr>
              <p:nvPr/>
            </p:nvSpPr>
            <p:spPr bwMode="auto">
              <a:xfrm>
                <a:off x="5694363" y="4105275"/>
                <a:ext cx="273050"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38" name="Rectangle 44"/>
              <p:cNvSpPr>
                <a:spLocks noChangeArrowheads="1"/>
              </p:cNvSpPr>
              <p:nvPr/>
            </p:nvSpPr>
            <p:spPr bwMode="auto">
              <a:xfrm>
                <a:off x="6121400" y="3952875"/>
                <a:ext cx="277812" cy="93662"/>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39" name="Rectangle 45"/>
              <p:cNvSpPr>
                <a:spLocks noChangeArrowheads="1"/>
              </p:cNvSpPr>
              <p:nvPr/>
            </p:nvSpPr>
            <p:spPr bwMode="auto">
              <a:xfrm>
                <a:off x="6572250" y="3397250"/>
                <a:ext cx="203200" cy="790575"/>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40" name="Rectangle 48"/>
              <p:cNvSpPr>
                <a:spLocks noChangeArrowheads="1"/>
              </p:cNvSpPr>
              <p:nvPr/>
            </p:nvSpPr>
            <p:spPr bwMode="auto">
              <a:xfrm>
                <a:off x="5078413" y="3552825"/>
                <a:ext cx="277812" cy="398462"/>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grpSp>
        <p:grpSp>
          <p:nvGrpSpPr>
            <p:cNvPr id="6" name="Group 62"/>
            <p:cNvGrpSpPr/>
            <p:nvPr/>
          </p:nvGrpSpPr>
          <p:grpSpPr>
            <a:xfrm>
              <a:off x="4637088" y="3722688"/>
              <a:ext cx="2625724" cy="750887"/>
              <a:chOff x="4637088" y="3722688"/>
              <a:chExt cx="2625724" cy="750887"/>
            </a:xfrm>
          </p:grpSpPr>
          <p:sp>
            <p:nvSpPr>
              <p:cNvPr id="242" name="Line 35"/>
              <p:cNvSpPr>
                <a:spLocks noChangeShapeType="1"/>
              </p:cNvSpPr>
              <p:nvPr/>
            </p:nvSpPr>
            <p:spPr bwMode="auto">
              <a:xfrm>
                <a:off x="6732588" y="3784600"/>
                <a:ext cx="498475" cy="1587"/>
              </a:xfrm>
              <a:prstGeom prst="line">
                <a:avLst/>
              </a:prstGeom>
              <a:noFill/>
              <a:ln w="9">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43" name="Freeform 36"/>
              <p:cNvSpPr>
                <a:spLocks/>
              </p:cNvSpPr>
              <p:nvPr/>
            </p:nvSpPr>
            <p:spPr bwMode="auto">
              <a:xfrm>
                <a:off x="7175500" y="3746500"/>
                <a:ext cx="87312" cy="74612"/>
              </a:xfrm>
              <a:custGeom>
                <a:avLst/>
                <a:gdLst/>
                <a:ahLst/>
                <a:cxnLst>
                  <a:cxn ang="0">
                    <a:pos x="0" y="0"/>
                  </a:cxn>
                  <a:cxn ang="0">
                    <a:pos x="25" y="24"/>
                  </a:cxn>
                  <a:cxn ang="0">
                    <a:pos x="0" y="47"/>
                  </a:cxn>
                  <a:cxn ang="0">
                    <a:pos x="55" y="24"/>
                  </a:cxn>
                  <a:cxn ang="0">
                    <a:pos x="0" y="0"/>
                  </a:cxn>
                </a:cxnLst>
                <a:rect l="0" t="0" r="r" b="b"/>
                <a:pathLst>
                  <a:path w="55" h="47">
                    <a:moveTo>
                      <a:pt x="0" y="0"/>
                    </a:moveTo>
                    <a:lnTo>
                      <a:pt x="25" y="24"/>
                    </a:lnTo>
                    <a:lnTo>
                      <a:pt x="0" y="47"/>
                    </a:lnTo>
                    <a:lnTo>
                      <a:pt x="55" y="24"/>
                    </a:lnTo>
                    <a:lnTo>
                      <a:pt x="0" y="0"/>
                    </a:lnTo>
                    <a:close/>
                  </a:path>
                </a:pathLst>
              </a:custGeom>
              <a:solidFill>
                <a:srgbClr val="A00000"/>
              </a:solidFill>
              <a:ln w="0">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44" name="Line 46"/>
              <p:cNvSpPr>
                <a:spLocks noChangeShapeType="1"/>
              </p:cNvSpPr>
              <p:nvPr/>
            </p:nvSpPr>
            <p:spPr bwMode="auto">
              <a:xfrm>
                <a:off x="4637088" y="3783013"/>
                <a:ext cx="403225" cy="1587"/>
              </a:xfrm>
              <a:prstGeom prst="line">
                <a:avLst/>
              </a:prstGeom>
              <a:noFill/>
              <a:ln w="9">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45" name="Freeform 47"/>
              <p:cNvSpPr>
                <a:spLocks/>
              </p:cNvSpPr>
              <p:nvPr/>
            </p:nvSpPr>
            <p:spPr bwMode="auto">
              <a:xfrm>
                <a:off x="4984750" y="3744913"/>
                <a:ext cx="88900" cy="76200"/>
              </a:xfrm>
              <a:custGeom>
                <a:avLst/>
                <a:gdLst/>
                <a:ahLst/>
                <a:cxnLst>
                  <a:cxn ang="0">
                    <a:pos x="0" y="0"/>
                  </a:cxn>
                  <a:cxn ang="0">
                    <a:pos x="25" y="24"/>
                  </a:cxn>
                  <a:cxn ang="0">
                    <a:pos x="0" y="48"/>
                  </a:cxn>
                  <a:cxn ang="0">
                    <a:pos x="56" y="24"/>
                  </a:cxn>
                  <a:cxn ang="0">
                    <a:pos x="0" y="0"/>
                  </a:cxn>
                </a:cxnLst>
                <a:rect l="0" t="0" r="r" b="b"/>
                <a:pathLst>
                  <a:path w="56" h="48">
                    <a:moveTo>
                      <a:pt x="0" y="0"/>
                    </a:moveTo>
                    <a:lnTo>
                      <a:pt x="25" y="24"/>
                    </a:lnTo>
                    <a:lnTo>
                      <a:pt x="0" y="48"/>
                    </a:lnTo>
                    <a:lnTo>
                      <a:pt x="56" y="24"/>
                    </a:lnTo>
                    <a:lnTo>
                      <a:pt x="0" y="0"/>
                    </a:lnTo>
                    <a:close/>
                  </a:path>
                </a:pathLst>
              </a:custGeom>
              <a:solidFill>
                <a:srgbClr val="A00000"/>
              </a:solidFill>
              <a:ln w="0">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46" name="Freeform 49"/>
              <p:cNvSpPr>
                <a:spLocks/>
              </p:cNvSpPr>
              <p:nvPr/>
            </p:nvSpPr>
            <p:spPr bwMode="auto">
              <a:xfrm>
                <a:off x="4832350" y="3844925"/>
                <a:ext cx="76200" cy="88900"/>
              </a:xfrm>
              <a:custGeom>
                <a:avLst/>
                <a:gdLst/>
                <a:ahLst/>
                <a:cxnLst>
                  <a:cxn ang="0">
                    <a:pos x="0" y="56"/>
                  </a:cxn>
                  <a:cxn ang="0">
                    <a:pos x="24" y="31"/>
                  </a:cxn>
                  <a:cxn ang="0">
                    <a:pos x="48" y="56"/>
                  </a:cxn>
                  <a:cxn ang="0">
                    <a:pos x="24" y="0"/>
                  </a:cxn>
                  <a:cxn ang="0">
                    <a:pos x="0" y="56"/>
                  </a:cxn>
                </a:cxnLst>
                <a:rect l="0" t="0" r="r" b="b"/>
                <a:pathLst>
                  <a:path w="48" h="56">
                    <a:moveTo>
                      <a:pt x="0" y="56"/>
                    </a:moveTo>
                    <a:lnTo>
                      <a:pt x="24" y="31"/>
                    </a:lnTo>
                    <a:lnTo>
                      <a:pt x="48" y="56"/>
                    </a:lnTo>
                    <a:lnTo>
                      <a:pt x="24" y="0"/>
                    </a:lnTo>
                    <a:lnTo>
                      <a:pt x="0" y="56"/>
                    </a:lnTo>
                    <a:close/>
                  </a:path>
                </a:pathLst>
              </a:custGeom>
              <a:solidFill>
                <a:srgbClr val="A00000"/>
              </a:solidFill>
              <a:ln w="0">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47" name="Freeform 50"/>
              <p:cNvSpPr>
                <a:spLocks/>
              </p:cNvSpPr>
              <p:nvPr/>
            </p:nvSpPr>
            <p:spPr bwMode="auto">
              <a:xfrm>
                <a:off x="4870450" y="3876675"/>
                <a:ext cx="1800225" cy="574675"/>
              </a:xfrm>
              <a:custGeom>
                <a:avLst/>
                <a:gdLst/>
                <a:ahLst/>
                <a:cxnLst>
                  <a:cxn ang="0">
                    <a:pos x="189" y="362"/>
                  </a:cxn>
                  <a:cxn ang="0">
                    <a:pos x="185" y="362"/>
                  </a:cxn>
                  <a:cxn ang="0">
                    <a:pos x="177" y="362"/>
                  </a:cxn>
                  <a:cxn ang="0">
                    <a:pos x="170" y="361"/>
                  </a:cxn>
                  <a:cxn ang="0">
                    <a:pos x="163" y="360"/>
                  </a:cxn>
                  <a:cxn ang="0">
                    <a:pos x="156" y="359"/>
                  </a:cxn>
                  <a:cxn ang="0">
                    <a:pos x="149" y="357"/>
                  </a:cxn>
                  <a:cxn ang="0">
                    <a:pos x="143" y="355"/>
                  </a:cxn>
                  <a:cxn ang="0">
                    <a:pos x="136" y="354"/>
                  </a:cxn>
                  <a:cxn ang="0">
                    <a:pos x="130" y="352"/>
                  </a:cxn>
                  <a:cxn ang="0">
                    <a:pos x="124" y="349"/>
                  </a:cxn>
                  <a:cxn ang="0">
                    <a:pos x="118" y="347"/>
                  </a:cxn>
                  <a:cxn ang="0">
                    <a:pos x="113" y="345"/>
                  </a:cxn>
                  <a:cxn ang="0">
                    <a:pos x="107" y="342"/>
                  </a:cxn>
                  <a:cxn ang="0">
                    <a:pos x="102" y="339"/>
                  </a:cxn>
                  <a:cxn ang="0">
                    <a:pos x="97" y="337"/>
                  </a:cxn>
                  <a:cxn ang="0">
                    <a:pos x="92" y="334"/>
                  </a:cxn>
                  <a:cxn ang="0">
                    <a:pos x="86" y="330"/>
                  </a:cxn>
                  <a:cxn ang="0">
                    <a:pos x="82" y="327"/>
                  </a:cxn>
                  <a:cxn ang="0">
                    <a:pos x="77" y="324"/>
                  </a:cxn>
                  <a:cxn ang="0">
                    <a:pos x="73" y="320"/>
                  </a:cxn>
                  <a:cxn ang="0">
                    <a:pos x="68" y="317"/>
                  </a:cxn>
                  <a:cxn ang="0">
                    <a:pos x="64" y="313"/>
                  </a:cxn>
                  <a:cxn ang="0">
                    <a:pos x="60" y="309"/>
                  </a:cxn>
                  <a:cxn ang="0">
                    <a:pos x="56" y="305"/>
                  </a:cxn>
                  <a:cxn ang="0">
                    <a:pos x="52" y="301"/>
                  </a:cxn>
                  <a:cxn ang="0">
                    <a:pos x="48" y="297"/>
                  </a:cxn>
                  <a:cxn ang="0">
                    <a:pos x="45" y="293"/>
                  </a:cxn>
                  <a:cxn ang="0">
                    <a:pos x="41" y="289"/>
                  </a:cxn>
                  <a:cxn ang="0">
                    <a:pos x="38" y="284"/>
                  </a:cxn>
                  <a:cxn ang="0">
                    <a:pos x="34" y="279"/>
                  </a:cxn>
                  <a:cxn ang="0">
                    <a:pos x="31" y="274"/>
                  </a:cxn>
                  <a:cxn ang="0">
                    <a:pos x="28" y="270"/>
                  </a:cxn>
                  <a:cxn ang="0">
                    <a:pos x="25" y="265"/>
                  </a:cxn>
                  <a:cxn ang="0">
                    <a:pos x="22" y="260"/>
                  </a:cxn>
                  <a:cxn ang="0">
                    <a:pos x="20" y="255"/>
                  </a:cxn>
                  <a:cxn ang="0">
                    <a:pos x="17" y="249"/>
                  </a:cxn>
                  <a:cxn ang="0">
                    <a:pos x="15" y="244"/>
                  </a:cxn>
                  <a:cxn ang="0">
                    <a:pos x="12" y="238"/>
                  </a:cxn>
                  <a:cxn ang="0">
                    <a:pos x="10" y="232"/>
                  </a:cxn>
                  <a:cxn ang="0">
                    <a:pos x="8" y="226"/>
                  </a:cxn>
                  <a:cxn ang="0">
                    <a:pos x="7" y="220"/>
                  </a:cxn>
                  <a:cxn ang="0">
                    <a:pos x="5" y="214"/>
                  </a:cxn>
                  <a:cxn ang="0">
                    <a:pos x="3" y="208"/>
                  </a:cxn>
                  <a:cxn ang="0">
                    <a:pos x="2" y="201"/>
                  </a:cxn>
                  <a:cxn ang="0">
                    <a:pos x="1" y="195"/>
                  </a:cxn>
                  <a:cxn ang="0">
                    <a:pos x="1" y="188"/>
                  </a:cxn>
                  <a:cxn ang="0">
                    <a:pos x="0" y="181"/>
                  </a:cxn>
                  <a:cxn ang="0">
                    <a:pos x="0" y="173"/>
                  </a:cxn>
                  <a:cxn ang="0">
                    <a:pos x="0" y="166"/>
                  </a:cxn>
                  <a:cxn ang="0">
                    <a:pos x="0" y="157"/>
                  </a:cxn>
                  <a:cxn ang="0">
                    <a:pos x="0" y="0"/>
                  </a:cxn>
                </a:cxnLst>
                <a:rect l="0" t="0" r="r" b="b"/>
                <a:pathLst>
                  <a:path w="1134" h="362">
                    <a:moveTo>
                      <a:pt x="1134" y="362"/>
                    </a:moveTo>
                    <a:lnTo>
                      <a:pt x="189" y="362"/>
                    </a:lnTo>
                    <a:lnTo>
                      <a:pt x="189" y="362"/>
                    </a:lnTo>
                    <a:lnTo>
                      <a:pt x="185" y="362"/>
                    </a:lnTo>
                    <a:lnTo>
                      <a:pt x="181" y="362"/>
                    </a:lnTo>
                    <a:lnTo>
                      <a:pt x="177" y="362"/>
                    </a:lnTo>
                    <a:lnTo>
                      <a:pt x="174" y="361"/>
                    </a:lnTo>
                    <a:lnTo>
                      <a:pt x="170" y="361"/>
                    </a:lnTo>
                    <a:lnTo>
                      <a:pt x="166" y="360"/>
                    </a:lnTo>
                    <a:lnTo>
                      <a:pt x="163" y="360"/>
                    </a:lnTo>
                    <a:lnTo>
                      <a:pt x="159" y="359"/>
                    </a:lnTo>
                    <a:lnTo>
                      <a:pt x="156" y="359"/>
                    </a:lnTo>
                    <a:lnTo>
                      <a:pt x="152" y="358"/>
                    </a:lnTo>
                    <a:lnTo>
                      <a:pt x="149" y="357"/>
                    </a:lnTo>
                    <a:lnTo>
                      <a:pt x="146" y="356"/>
                    </a:lnTo>
                    <a:lnTo>
                      <a:pt x="143" y="355"/>
                    </a:lnTo>
                    <a:lnTo>
                      <a:pt x="139" y="355"/>
                    </a:lnTo>
                    <a:lnTo>
                      <a:pt x="136" y="354"/>
                    </a:lnTo>
                    <a:lnTo>
                      <a:pt x="133" y="353"/>
                    </a:lnTo>
                    <a:lnTo>
                      <a:pt x="130" y="352"/>
                    </a:lnTo>
                    <a:lnTo>
                      <a:pt x="127" y="351"/>
                    </a:lnTo>
                    <a:lnTo>
                      <a:pt x="124" y="349"/>
                    </a:lnTo>
                    <a:lnTo>
                      <a:pt x="121" y="348"/>
                    </a:lnTo>
                    <a:lnTo>
                      <a:pt x="118" y="347"/>
                    </a:lnTo>
                    <a:lnTo>
                      <a:pt x="116" y="346"/>
                    </a:lnTo>
                    <a:lnTo>
                      <a:pt x="113" y="345"/>
                    </a:lnTo>
                    <a:lnTo>
                      <a:pt x="110" y="343"/>
                    </a:lnTo>
                    <a:lnTo>
                      <a:pt x="107" y="342"/>
                    </a:lnTo>
                    <a:lnTo>
                      <a:pt x="105" y="341"/>
                    </a:lnTo>
                    <a:lnTo>
                      <a:pt x="102" y="339"/>
                    </a:lnTo>
                    <a:lnTo>
                      <a:pt x="99" y="338"/>
                    </a:lnTo>
                    <a:lnTo>
                      <a:pt x="97" y="337"/>
                    </a:lnTo>
                    <a:lnTo>
                      <a:pt x="94" y="335"/>
                    </a:lnTo>
                    <a:lnTo>
                      <a:pt x="92" y="334"/>
                    </a:lnTo>
                    <a:lnTo>
                      <a:pt x="89" y="332"/>
                    </a:lnTo>
                    <a:lnTo>
                      <a:pt x="86" y="330"/>
                    </a:lnTo>
                    <a:lnTo>
                      <a:pt x="84" y="329"/>
                    </a:lnTo>
                    <a:lnTo>
                      <a:pt x="82" y="327"/>
                    </a:lnTo>
                    <a:lnTo>
                      <a:pt x="80" y="326"/>
                    </a:lnTo>
                    <a:lnTo>
                      <a:pt x="77" y="324"/>
                    </a:lnTo>
                    <a:lnTo>
                      <a:pt x="75" y="322"/>
                    </a:lnTo>
                    <a:lnTo>
                      <a:pt x="73" y="320"/>
                    </a:lnTo>
                    <a:lnTo>
                      <a:pt x="70" y="318"/>
                    </a:lnTo>
                    <a:lnTo>
                      <a:pt x="68" y="317"/>
                    </a:lnTo>
                    <a:lnTo>
                      <a:pt x="66" y="315"/>
                    </a:lnTo>
                    <a:lnTo>
                      <a:pt x="64" y="313"/>
                    </a:lnTo>
                    <a:lnTo>
                      <a:pt x="62" y="311"/>
                    </a:lnTo>
                    <a:lnTo>
                      <a:pt x="60" y="309"/>
                    </a:lnTo>
                    <a:lnTo>
                      <a:pt x="58" y="307"/>
                    </a:lnTo>
                    <a:lnTo>
                      <a:pt x="56" y="305"/>
                    </a:lnTo>
                    <a:lnTo>
                      <a:pt x="54" y="303"/>
                    </a:lnTo>
                    <a:lnTo>
                      <a:pt x="52" y="301"/>
                    </a:lnTo>
                    <a:lnTo>
                      <a:pt x="50" y="299"/>
                    </a:lnTo>
                    <a:lnTo>
                      <a:pt x="48" y="297"/>
                    </a:lnTo>
                    <a:lnTo>
                      <a:pt x="46" y="295"/>
                    </a:lnTo>
                    <a:lnTo>
                      <a:pt x="45" y="293"/>
                    </a:lnTo>
                    <a:lnTo>
                      <a:pt x="43" y="291"/>
                    </a:lnTo>
                    <a:lnTo>
                      <a:pt x="41" y="289"/>
                    </a:lnTo>
                    <a:lnTo>
                      <a:pt x="39" y="286"/>
                    </a:lnTo>
                    <a:lnTo>
                      <a:pt x="38" y="284"/>
                    </a:lnTo>
                    <a:lnTo>
                      <a:pt x="36" y="282"/>
                    </a:lnTo>
                    <a:lnTo>
                      <a:pt x="34" y="279"/>
                    </a:lnTo>
                    <a:lnTo>
                      <a:pt x="32" y="277"/>
                    </a:lnTo>
                    <a:lnTo>
                      <a:pt x="31" y="274"/>
                    </a:lnTo>
                    <a:lnTo>
                      <a:pt x="30" y="272"/>
                    </a:lnTo>
                    <a:lnTo>
                      <a:pt x="28" y="270"/>
                    </a:lnTo>
                    <a:lnTo>
                      <a:pt x="26" y="267"/>
                    </a:lnTo>
                    <a:lnTo>
                      <a:pt x="25" y="265"/>
                    </a:lnTo>
                    <a:lnTo>
                      <a:pt x="24" y="262"/>
                    </a:lnTo>
                    <a:lnTo>
                      <a:pt x="22" y="260"/>
                    </a:lnTo>
                    <a:lnTo>
                      <a:pt x="21" y="257"/>
                    </a:lnTo>
                    <a:lnTo>
                      <a:pt x="20" y="255"/>
                    </a:lnTo>
                    <a:lnTo>
                      <a:pt x="18" y="252"/>
                    </a:lnTo>
                    <a:lnTo>
                      <a:pt x="17" y="249"/>
                    </a:lnTo>
                    <a:lnTo>
                      <a:pt x="16" y="247"/>
                    </a:lnTo>
                    <a:lnTo>
                      <a:pt x="15" y="244"/>
                    </a:lnTo>
                    <a:lnTo>
                      <a:pt x="13" y="241"/>
                    </a:lnTo>
                    <a:lnTo>
                      <a:pt x="12" y="238"/>
                    </a:lnTo>
                    <a:lnTo>
                      <a:pt x="11" y="235"/>
                    </a:lnTo>
                    <a:lnTo>
                      <a:pt x="10" y="232"/>
                    </a:lnTo>
                    <a:lnTo>
                      <a:pt x="9" y="230"/>
                    </a:lnTo>
                    <a:lnTo>
                      <a:pt x="8" y="226"/>
                    </a:lnTo>
                    <a:lnTo>
                      <a:pt x="7" y="224"/>
                    </a:lnTo>
                    <a:lnTo>
                      <a:pt x="7" y="220"/>
                    </a:lnTo>
                    <a:lnTo>
                      <a:pt x="6" y="218"/>
                    </a:lnTo>
                    <a:lnTo>
                      <a:pt x="5" y="214"/>
                    </a:lnTo>
                    <a:lnTo>
                      <a:pt x="4" y="211"/>
                    </a:lnTo>
                    <a:lnTo>
                      <a:pt x="3" y="208"/>
                    </a:lnTo>
                    <a:lnTo>
                      <a:pt x="3" y="205"/>
                    </a:lnTo>
                    <a:lnTo>
                      <a:pt x="2" y="201"/>
                    </a:lnTo>
                    <a:lnTo>
                      <a:pt x="2" y="198"/>
                    </a:lnTo>
                    <a:lnTo>
                      <a:pt x="1" y="195"/>
                    </a:lnTo>
                    <a:lnTo>
                      <a:pt x="1" y="191"/>
                    </a:lnTo>
                    <a:lnTo>
                      <a:pt x="1" y="188"/>
                    </a:lnTo>
                    <a:lnTo>
                      <a:pt x="0" y="184"/>
                    </a:lnTo>
                    <a:lnTo>
                      <a:pt x="0" y="181"/>
                    </a:lnTo>
                    <a:lnTo>
                      <a:pt x="0" y="177"/>
                    </a:lnTo>
                    <a:lnTo>
                      <a:pt x="0" y="173"/>
                    </a:lnTo>
                    <a:lnTo>
                      <a:pt x="0" y="170"/>
                    </a:lnTo>
                    <a:lnTo>
                      <a:pt x="0" y="166"/>
                    </a:lnTo>
                    <a:lnTo>
                      <a:pt x="0" y="161"/>
                    </a:lnTo>
                    <a:lnTo>
                      <a:pt x="0" y="157"/>
                    </a:lnTo>
                    <a:lnTo>
                      <a:pt x="0" y="158"/>
                    </a:lnTo>
                    <a:lnTo>
                      <a:pt x="0" y="0"/>
                    </a:lnTo>
                  </a:path>
                </a:pathLst>
              </a:custGeom>
              <a:noFill/>
              <a:ln w="9">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48" name="Freeform 51"/>
              <p:cNvSpPr>
                <a:spLocks/>
              </p:cNvSpPr>
              <p:nvPr/>
            </p:nvSpPr>
            <p:spPr bwMode="auto">
              <a:xfrm>
                <a:off x="6670675" y="4398963"/>
                <a:ext cx="93662" cy="74612"/>
              </a:xfrm>
              <a:custGeom>
                <a:avLst/>
                <a:gdLst/>
                <a:ahLst/>
                <a:cxnLst>
                  <a:cxn ang="0">
                    <a:pos x="59" y="47"/>
                  </a:cxn>
                  <a:cxn ang="0">
                    <a:pos x="30" y="28"/>
                  </a:cxn>
                  <a:cxn ang="0">
                    <a:pos x="50" y="0"/>
                  </a:cxn>
                  <a:cxn ang="0">
                    <a:pos x="0" y="33"/>
                  </a:cxn>
                  <a:cxn ang="0">
                    <a:pos x="59" y="47"/>
                  </a:cxn>
                </a:cxnLst>
                <a:rect l="0" t="0" r="r" b="b"/>
                <a:pathLst>
                  <a:path w="59" h="47">
                    <a:moveTo>
                      <a:pt x="59" y="47"/>
                    </a:moveTo>
                    <a:lnTo>
                      <a:pt x="30" y="28"/>
                    </a:lnTo>
                    <a:lnTo>
                      <a:pt x="50" y="0"/>
                    </a:lnTo>
                    <a:lnTo>
                      <a:pt x="0" y="33"/>
                    </a:lnTo>
                    <a:lnTo>
                      <a:pt x="59" y="47"/>
                    </a:lnTo>
                    <a:close/>
                  </a:path>
                </a:pathLst>
              </a:custGeom>
              <a:solidFill>
                <a:srgbClr val="A00000"/>
              </a:solidFill>
              <a:ln w="0">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49" name="Freeform 52"/>
              <p:cNvSpPr>
                <a:spLocks/>
              </p:cNvSpPr>
              <p:nvPr/>
            </p:nvSpPr>
            <p:spPr bwMode="auto">
              <a:xfrm>
                <a:off x="6696075" y="3802063"/>
                <a:ext cx="265112" cy="647700"/>
              </a:xfrm>
              <a:custGeom>
                <a:avLst/>
                <a:gdLst/>
                <a:ahLst/>
                <a:cxnLst>
                  <a:cxn ang="0">
                    <a:pos x="3" y="408"/>
                  </a:cxn>
                  <a:cxn ang="0">
                    <a:pos x="10" y="406"/>
                  </a:cxn>
                  <a:cxn ang="0">
                    <a:pos x="17" y="405"/>
                  </a:cxn>
                  <a:cxn ang="0">
                    <a:pos x="24" y="404"/>
                  </a:cxn>
                  <a:cxn ang="0">
                    <a:pos x="30" y="402"/>
                  </a:cxn>
                  <a:cxn ang="0">
                    <a:pos x="36" y="400"/>
                  </a:cxn>
                  <a:cxn ang="0">
                    <a:pos x="42" y="398"/>
                  </a:cxn>
                  <a:cxn ang="0">
                    <a:pos x="48" y="396"/>
                  </a:cxn>
                  <a:cxn ang="0">
                    <a:pos x="54" y="394"/>
                  </a:cxn>
                  <a:cxn ang="0">
                    <a:pos x="59" y="392"/>
                  </a:cxn>
                  <a:cxn ang="0">
                    <a:pos x="65" y="389"/>
                  </a:cxn>
                  <a:cxn ang="0">
                    <a:pos x="70" y="386"/>
                  </a:cxn>
                  <a:cxn ang="0">
                    <a:pos x="75" y="383"/>
                  </a:cxn>
                  <a:cxn ang="0">
                    <a:pos x="80" y="380"/>
                  </a:cxn>
                  <a:cxn ang="0">
                    <a:pos x="85" y="377"/>
                  </a:cxn>
                  <a:cxn ang="0">
                    <a:pos x="89" y="374"/>
                  </a:cxn>
                  <a:cxn ang="0">
                    <a:pos x="94" y="371"/>
                  </a:cxn>
                  <a:cxn ang="0">
                    <a:pos x="98" y="367"/>
                  </a:cxn>
                  <a:cxn ang="0">
                    <a:pos x="102" y="363"/>
                  </a:cxn>
                  <a:cxn ang="0">
                    <a:pos x="107" y="360"/>
                  </a:cxn>
                  <a:cxn ang="0">
                    <a:pos x="111" y="356"/>
                  </a:cxn>
                  <a:cxn ang="0">
                    <a:pos x="115" y="352"/>
                  </a:cxn>
                  <a:cxn ang="0">
                    <a:pos x="118" y="348"/>
                  </a:cxn>
                  <a:cxn ang="0">
                    <a:pos x="122" y="344"/>
                  </a:cxn>
                  <a:cxn ang="0">
                    <a:pos x="125" y="340"/>
                  </a:cxn>
                  <a:cxn ang="0">
                    <a:pos x="129" y="336"/>
                  </a:cxn>
                  <a:cxn ang="0">
                    <a:pos x="132" y="331"/>
                  </a:cxn>
                  <a:cxn ang="0">
                    <a:pos x="135" y="326"/>
                  </a:cxn>
                  <a:cxn ang="0">
                    <a:pos x="138" y="322"/>
                  </a:cxn>
                  <a:cxn ang="0">
                    <a:pos x="141" y="317"/>
                  </a:cxn>
                  <a:cxn ang="0">
                    <a:pos x="144" y="312"/>
                  </a:cxn>
                  <a:cxn ang="0">
                    <a:pos x="147" y="307"/>
                  </a:cxn>
                  <a:cxn ang="0">
                    <a:pos x="149" y="302"/>
                  </a:cxn>
                  <a:cxn ang="0">
                    <a:pos x="152" y="297"/>
                  </a:cxn>
                  <a:cxn ang="0">
                    <a:pos x="154" y="291"/>
                  </a:cxn>
                  <a:cxn ang="0">
                    <a:pos x="156" y="286"/>
                  </a:cxn>
                  <a:cxn ang="0">
                    <a:pos x="158" y="280"/>
                  </a:cxn>
                  <a:cxn ang="0">
                    <a:pos x="160" y="274"/>
                  </a:cxn>
                  <a:cxn ang="0">
                    <a:pos x="161" y="268"/>
                  </a:cxn>
                  <a:cxn ang="0">
                    <a:pos x="163" y="262"/>
                  </a:cxn>
                  <a:cxn ang="0">
                    <a:pos x="164" y="256"/>
                  </a:cxn>
                  <a:cxn ang="0">
                    <a:pos x="165" y="250"/>
                  </a:cxn>
                  <a:cxn ang="0">
                    <a:pos x="166" y="243"/>
                  </a:cxn>
                  <a:cxn ang="0">
                    <a:pos x="167" y="236"/>
                  </a:cxn>
                  <a:cxn ang="0">
                    <a:pos x="167" y="229"/>
                  </a:cxn>
                  <a:cxn ang="0">
                    <a:pos x="167" y="222"/>
                  </a:cxn>
                  <a:cxn ang="0">
                    <a:pos x="167" y="214"/>
                  </a:cxn>
                  <a:cxn ang="0">
                    <a:pos x="167" y="206"/>
                  </a:cxn>
                  <a:cxn ang="0">
                    <a:pos x="167" y="0"/>
                  </a:cxn>
                </a:cxnLst>
                <a:rect l="0" t="0" r="r" b="b"/>
                <a:pathLst>
                  <a:path w="167" h="408">
                    <a:moveTo>
                      <a:pt x="0" y="408"/>
                    </a:moveTo>
                    <a:lnTo>
                      <a:pt x="3" y="408"/>
                    </a:lnTo>
                    <a:lnTo>
                      <a:pt x="7" y="407"/>
                    </a:lnTo>
                    <a:lnTo>
                      <a:pt x="10" y="406"/>
                    </a:lnTo>
                    <a:lnTo>
                      <a:pt x="14" y="406"/>
                    </a:lnTo>
                    <a:lnTo>
                      <a:pt x="17" y="405"/>
                    </a:lnTo>
                    <a:lnTo>
                      <a:pt x="21" y="405"/>
                    </a:lnTo>
                    <a:lnTo>
                      <a:pt x="24" y="404"/>
                    </a:lnTo>
                    <a:lnTo>
                      <a:pt x="27" y="403"/>
                    </a:lnTo>
                    <a:lnTo>
                      <a:pt x="30" y="402"/>
                    </a:lnTo>
                    <a:lnTo>
                      <a:pt x="33" y="401"/>
                    </a:lnTo>
                    <a:lnTo>
                      <a:pt x="36" y="400"/>
                    </a:lnTo>
                    <a:lnTo>
                      <a:pt x="39" y="400"/>
                    </a:lnTo>
                    <a:lnTo>
                      <a:pt x="42" y="398"/>
                    </a:lnTo>
                    <a:lnTo>
                      <a:pt x="45" y="397"/>
                    </a:lnTo>
                    <a:lnTo>
                      <a:pt x="48" y="396"/>
                    </a:lnTo>
                    <a:lnTo>
                      <a:pt x="51" y="395"/>
                    </a:lnTo>
                    <a:lnTo>
                      <a:pt x="54" y="394"/>
                    </a:lnTo>
                    <a:lnTo>
                      <a:pt x="57" y="393"/>
                    </a:lnTo>
                    <a:lnTo>
                      <a:pt x="59" y="392"/>
                    </a:lnTo>
                    <a:lnTo>
                      <a:pt x="62" y="390"/>
                    </a:lnTo>
                    <a:lnTo>
                      <a:pt x="65" y="389"/>
                    </a:lnTo>
                    <a:lnTo>
                      <a:pt x="67" y="388"/>
                    </a:lnTo>
                    <a:lnTo>
                      <a:pt x="70" y="386"/>
                    </a:lnTo>
                    <a:lnTo>
                      <a:pt x="72" y="385"/>
                    </a:lnTo>
                    <a:lnTo>
                      <a:pt x="75" y="383"/>
                    </a:lnTo>
                    <a:lnTo>
                      <a:pt x="77" y="382"/>
                    </a:lnTo>
                    <a:lnTo>
                      <a:pt x="80" y="380"/>
                    </a:lnTo>
                    <a:lnTo>
                      <a:pt x="82" y="379"/>
                    </a:lnTo>
                    <a:lnTo>
                      <a:pt x="85" y="377"/>
                    </a:lnTo>
                    <a:lnTo>
                      <a:pt x="87" y="375"/>
                    </a:lnTo>
                    <a:lnTo>
                      <a:pt x="89" y="374"/>
                    </a:lnTo>
                    <a:lnTo>
                      <a:pt x="92" y="372"/>
                    </a:lnTo>
                    <a:lnTo>
                      <a:pt x="94" y="371"/>
                    </a:lnTo>
                    <a:lnTo>
                      <a:pt x="96" y="369"/>
                    </a:lnTo>
                    <a:lnTo>
                      <a:pt x="98" y="367"/>
                    </a:lnTo>
                    <a:lnTo>
                      <a:pt x="100" y="365"/>
                    </a:lnTo>
                    <a:lnTo>
                      <a:pt x="102" y="363"/>
                    </a:lnTo>
                    <a:lnTo>
                      <a:pt x="105" y="362"/>
                    </a:lnTo>
                    <a:lnTo>
                      <a:pt x="107" y="360"/>
                    </a:lnTo>
                    <a:lnTo>
                      <a:pt x="109" y="358"/>
                    </a:lnTo>
                    <a:lnTo>
                      <a:pt x="111" y="356"/>
                    </a:lnTo>
                    <a:lnTo>
                      <a:pt x="113" y="354"/>
                    </a:lnTo>
                    <a:lnTo>
                      <a:pt x="115" y="352"/>
                    </a:lnTo>
                    <a:lnTo>
                      <a:pt x="116" y="350"/>
                    </a:lnTo>
                    <a:lnTo>
                      <a:pt x="118" y="348"/>
                    </a:lnTo>
                    <a:lnTo>
                      <a:pt x="120" y="346"/>
                    </a:lnTo>
                    <a:lnTo>
                      <a:pt x="122" y="344"/>
                    </a:lnTo>
                    <a:lnTo>
                      <a:pt x="123" y="342"/>
                    </a:lnTo>
                    <a:lnTo>
                      <a:pt x="125" y="340"/>
                    </a:lnTo>
                    <a:lnTo>
                      <a:pt x="127" y="338"/>
                    </a:lnTo>
                    <a:lnTo>
                      <a:pt x="129" y="336"/>
                    </a:lnTo>
                    <a:lnTo>
                      <a:pt x="130" y="333"/>
                    </a:lnTo>
                    <a:lnTo>
                      <a:pt x="132" y="331"/>
                    </a:lnTo>
                    <a:lnTo>
                      <a:pt x="134" y="329"/>
                    </a:lnTo>
                    <a:lnTo>
                      <a:pt x="135" y="326"/>
                    </a:lnTo>
                    <a:lnTo>
                      <a:pt x="137" y="324"/>
                    </a:lnTo>
                    <a:lnTo>
                      <a:pt x="138" y="322"/>
                    </a:lnTo>
                    <a:lnTo>
                      <a:pt x="140" y="319"/>
                    </a:lnTo>
                    <a:lnTo>
                      <a:pt x="141" y="317"/>
                    </a:lnTo>
                    <a:lnTo>
                      <a:pt x="143" y="315"/>
                    </a:lnTo>
                    <a:lnTo>
                      <a:pt x="144" y="312"/>
                    </a:lnTo>
                    <a:lnTo>
                      <a:pt x="145" y="310"/>
                    </a:lnTo>
                    <a:lnTo>
                      <a:pt x="147" y="307"/>
                    </a:lnTo>
                    <a:lnTo>
                      <a:pt x="148" y="304"/>
                    </a:lnTo>
                    <a:lnTo>
                      <a:pt x="149" y="302"/>
                    </a:lnTo>
                    <a:lnTo>
                      <a:pt x="150" y="299"/>
                    </a:lnTo>
                    <a:lnTo>
                      <a:pt x="152" y="297"/>
                    </a:lnTo>
                    <a:lnTo>
                      <a:pt x="153" y="294"/>
                    </a:lnTo>
                    <a:lnTo>
                      <a:pt x="154" y="291"/>
                    </a:lnTo>
                    <a:lnTo>
                      <a:pt x="155" y="288"/>
                    </a:lnTo>
                    <a:lnTo>
                      <a:pt x="156" y="286"/>
                    </a:lnTo>
                    <a:lnTo>
                      <a:pt x="157" y="283"/>
                    </a:lnTo>
                    <a:lnTo>
                      <a:pt x="158" y="280"/>
                    </a:lnTo>
                    <a:lnTo>
                      <a:pt x="159" y="277"/>
                    </a:lnTo>
                    <a:lnTo>
                      <a:pt x="160" y="274"/>
                    </a:lnTo>
                    <a:lnTo>
                      <a:pt x="161" y="271"/>
                    </a:lnTo>
                    <a:lnTo>
                      <a:pt x="161" y="268"/>
                    </a:lnTo>
                    <a:lnTo>
                      <a:pt x="162" y="265"/>
                    </a:lnTo>
                    <a:lnTo>
                      <a:pt x="163" y="262"/>
                    </a:lnTo>
                    <a:lnTo>
                      <a:pt x="163" y="259"/>
                    </a:lnTo>
                    <a:lnTo>
                      <a:pt x="164" y="256"/>
                    </a:lnTo>
                    <a:lnTo>
                      <a:pt x="165" y="253"/>
                    </a:lnTo>
                    <a:lnTo>
                      <a:pt x="165" y="250"/>
                    </a:lnTo>
                    <a:lnTo>
                      <a:pt x="165" y="246"/>
                    </a:lnTo>
                    <a:lnTo>
                      <a:pt x="166" y="243"/>
                    </a:lnTo>
                    <a:lnTo>
                      <a:pt x="166" y="240"/>
                    </a:lnTo>
                    <a:lnTo>
                      <a:pt x="167" y="236"/>
                    </a:lnTo>
                    <a:lnTo>
                      <a:pt x="167" y="233"/>
                    </a:lnTo>
                    <a:lnTo>
                      <a:pt x="167" y="229"/>
                    </a:lnTo>
                    <a:lnTo>
                      <a:pt x="167" y="225"/>
                    </a:lnTo>
                    <a:lnTo>
                      <a:pt x="167" y="222"/>
                    </a:lnTo>
                    <a:lnTo>
                      <a:pt x="167" y="218"/>
                    </a:lnTo>
                    <a:lnTo>
                      <a:pt x="167" y="214"/>
                    </a:lnTo>
                    <a:lnTo>
                      <a:pt x="167" y="210"/>
                    </a:lnTo>
                    <a:lnTo>
                      <a:pt x="167" y="206"/>
                    </a:lnTo>
                    <a:lnTo>
                      <a:pt x="167" y="206"/>
                    </a:lnTo>
                    <a:lnTo>
                      <a:pt x="167" y="0"/>
                    </a:lnTo>
                  </a:path>
                </a:pathLst>
              </a:custGeom>
              <a:noFill/>
              <a:ln w="9">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50" name="Freeform 53"/>
              <p:cNvSpPr>
                <a:spLocks/>
              </p:cNvSpPr>
              <p:nvPr/>
            </p:nvSpPr>
            <p:spPr bwMode="auto">
              <a:xfrm>
                <a:off x="6853238" y="3738563"/>
                <a:ext cx="211137" cy="87312"/>
              </a:xfrm>
              <a:custGeom>
                <a:avLst/>
                <a:gdLst/>
                <a:ahLst/>
                <a:cxnLst>
                  <a:cxn ang="0">
                    <a:pos x="66" y="0"/>
                  </a:cxn>
                  <a:cxn ang="0">
                    <a:pos x="0" y="27"/>
                  </a:cxn>
                  <a:cxn ang="0">
                    <a:pos x="66" y="55"/>
                  </a:cxn>
                  <a:cxn ang="0">
                    <a:pos x="133" y="27"/>
                  </a:cxn>
                  <a:cxn ang="0">
                    <a:pos x="66" y="0"/>
                  </a:cxn>
                </a:cxnLst>
                <a:rect l="0" t="0" r="r" b="b"/>
                <a:pathLst>
                  <a:path w="133" h="55">
                    <a:moveTo>
                      <a:pt x="66" y="0"/>
                    </a:moveTo>
                    <a:lnTo>
                      <a:pt x="0" y="27"/>
                    </a:lnTo>
                    <a:lnTo>
                      <a:pt x="66" y="55"/>
                    </a:lnTo>
                    <a:lnTo>
                      <a:pt x="133" y="27"/>
                    </a:lnTo>
                    <a:lnTo>
                      <a:pt x="66"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51" name="Freeform 54"/>
              <p:cNvSpPr>
                <a:spLocks/>
              </p:cNvSpPr>
              <p:nvPr/>
            </p:nvSpPr>
            <p:spPr bwMode="auto">
              <a:xfrm>
                <a:off x="6853238" y="3738563"/>
                <a:ext cx="211137" cy="88900"/>
              </a:xfrm>
              <a:custGeom>
                <a:avLst/>
                <a:gdLst/>
                <a:ahLst/>
                <a:cxnLst>
                  <a:cxn ang="0">
                    <a:pos x="67" y="0"/>
                  </a:cxn>
                  <a:cxn ang="0">
                    <a:pos x="0" y="28"/>
                  </a:cxn>
                  <a:cxn ang="0">
                    <a:pos x="67" y="56"/>
                  </a:cxn>
                  <a:cxn ang="0">
                    <a:pos x="133" y="28"/>
                  </a:cxn>
                  <a:cxn ang="0">
                    <a:pos x="67" y="0"/>
                  </a:cxn>
                  <a:cxn ang="0">
                    <a:pos x="67" y="5"/>
                  </a:cxn>
                  <a:cxn ang="0">
                    <a:pos x="121" y="28"/>
                  </a:cxn>
                  <a:cxn ang="0">
                    <a:pos x="67" y="50"/>
                  </a:cxn>
                  <a:cxn ang="0">
                    <a:pos x="13" y="28"/>
                  </a:cxn>
                  <a:cxn ang="0">
                    <a:pos x="67" y="5"/>
                  </a:cxn>
                  <a:cxn ang="0">
                    <a:pos x="67" y="0"/>
                  </a:cxn>
                </a:cxnLst>
                <a:rect l="0" t="0" r="r" b="b"/>
                <a:pathLst>
                  <a:path w="133" h="56">
                    <a:moveTo>
                      <a:pt x="67" y="0"/>
                    </a:moveTo>
                    <a:lnTo>
                      <a:pt x="0" y="28"/>
                    </a:lnTo>
                    <a:lnTo>
                      <a:pt x="67" y="56"/>
                    </a:lnTo>
                    <a:lnTo>
                      <a:pt x="133" y="28"/>
                    </a:lnTo>
                    <a:lnTo>
                      <a:pt x="67" y="0"/>
                    </a:lnTo>
                    <a:lnTo>
                      <a:pt x="67" y="5"/>
                    </a:lnTo>
                    <a:lnTo>
                      <a:pt x="121" y="28"/>
                    </a:lnTo>
                    <a:lnTo>
                      <a:pt x="67" y="50"/>
                    </a:lnTo>
                    <a:lnTo>
                      <a:pt x="13" y="28"/>
                    </a:lnTo>
                    <a:lnTo>
                      <a:pt x="67" y="5"/>
                    </a:lnTo>
                    <a:lnTo>
                      <a:pt x="67"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52" name="Oval 55"/>
              <p:cNvSpPr>
                <a:spLocks noChangeArrowheads="1"/>
              </p:cNvSpPr>
              <p:nvPr/>
            </p:nvSpPr>
            <p:spPr bwMode="auto">
              <a:xfrm>
                <a:off x="4810125" y="3722688"/>
                <a:ext cx="114300" cy="114300"/>
              </a:xfrm>
              <a:prstGeom prst="ellipse">
                <a:avLst/>
              </a:prstGeom>
              <a:solidFill>
                <a:srgbClr val="FFFFFF"/>
              </a:solid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53" name="Line 56"/>
              <p:cNvSpPr>
                <a:spLocks noChangeShapeType="1"/>
              </p:cNvSpPr>
              <p:nvPr/>
            </p:nvSpPr>
            <p:spPr bwMode="auto">
              <a:xfrm>
                <a:off x="4838700" y="3752850"/>
                <a:ext cx="61912" cy="60325"/>
              </a:xfrm>
              <a:prstGeom prst="line">
                <a:avLst/>
              </a:pr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54" name="Line 57"/>
              <p:cNvSpPr>
                <a:spLocks noChangeShapeType="1"/>
              </p:cNvSpPr>
              <p:nvPr/>
            </p:nvSpPr>
            <p:spPr bwMode="auto">
              <a:xfrm flipV="1">
                <a:off x="4838700" y="3752850"/>
                <a:ext cx="61912" cy="60325"/>
              </a:xfrm>
              <a:prstGeom prst="line">
                <a:avLst/>
              </a:pr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55" name="Rectangle 58"/>
              <p:cNvSpPr>
                <a:spLocks noChangeArrowheads="1"/>
              </p:cNvSpPr>
              <p:nvPr/>
            </p:nvSpPr>
            <p:spPr bwMode="auto">
              <a:xfrm>
                <a:off x="4835525" y="3748088"/>
                <a:ext cx="63500" cy="650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56" name="Rectangle 59"/>
              <p:cNvSpPr>
                <a:spLocks noChangeArrowheads="1"/>
              </p:cNvSpPr>
              <p:nvPr/>
            </p:nvSpPr>
            <p:spPr bwMode="auto">
              <a:xfrm>
                <a:off x="4810125" y="3722688"/>
                <a:ext cx="114300" cy="1158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grpSp>
      </p:grpSp>
      <p:grpSp>
        <p:nvGrpSpPr>
          <p:cNvPr id="7" name="Group 259"/>
          <p:cNvGrpSpPr/>
          <p:nvPr/>
        </p:nvGrpSpPr>
        <p:grpSpPr>
          <a:xfrm>
            <a:off x="3522663" y="3144838"/>
            <a:ext cx="4826000" cy="1470024"/>
            <a:chOff x="3522663" y="3144838"/>
            <a:chExt cx="4826000" cy="1470024"/>
          </a:xfrm>
        </p:grpSpPr>
        <p:grpSp>
          <p:nvGrpSpPr>
            <p:cNvPr id="8" name="Group 63"/>
            <p:cNvGrpSpPr/>
            <p:nvPr/>
          </p:nvGrpSpPr>
          <p:grpSpPr>
            <a:xfrm>
              <a:off x="3522663" y="3144838"/>
              <a:ext cx="4826000" cy="1470024"/>
              <a:chOff x="3522663" y="3144838"/>
              <a:chExt cx="4826000" cy="1470024"/>
            </a:xfrm>
          </p:grpSpPr>
          <p:sp>
            <p:nvSpPr>
              <p:cNvPr id="298" name="Rectangle 22"/>
              <p:cNvSpPr>
                <a:spLocks noChangeArrowheads="1"/>
              </p:cNvSpPr>
              <p:nvPr/>
            </p:nvSpPr>
            <p:spPr bwMode="auto">
              <a:xfrm>
                <a:off x="7205663" y="3146425"/>
                <a:ext cx="1138237" cy="1463675"/>
              </a:xfrm>
              <a:prstGeom prst="rect">
                <a:avLst/>
              </a:prstGeom>
              <a:solidFill>
                <a:srgbClr val="E0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99" name="Freeform 23"/>
              <p:cNvSpPr>
                <a:spLocks/>
              </p:cNvSpPr>
              <p:nvPr/>
            </p:nvSpPr>
            <p:spPr bwMode="auto">
              <a:xfrm>
                <a:off x="7205663" y="3146425"/>
                <a:ext cx="1143000" cy="1468437"/>
              </a:xfrm>
              <a:custGeom>
                <a:avLst/>
                <a:gdLst/>
                <a:ahLst/>
                <a:cxnLst>
                  <a:cxn ang="0">
                    <a:pos x="720" y="0"/>
                  </a:cxn>
                  <a:cxn ang="0">
                    <a:pos x="0" y="0"/>
                  </a:cxn>
                  <a:cxn ang="0">
                    <a:pos x="0" y="0"/>
                  </a:cxn>
                  <a:cxn ang="0">
                    <a:pos x="0" y="925"/>
                  </a:cxn>
                  <a:cxn ang="0">
                    <a:pos x="0" y="925"/>
                  </a:cxn>
                  <a:cxn ang="0">
                    <a:pos x="720" y="925"/>
                  </a:cxn>
                </a:cxnLst>
                <a:rect l="0" t="0" r="r" b="b"/>
                <a:pathLst>
                  <a:path w="720" h="925">
                    <a:moveTo>
                      <a:pt x="720" y="0"/>
                    </a:moveTo>
                    <a:lnTo>
                      <a:pt x="0" y="0"/>
                    </a:lnTo>
                    <a:lnTo>
                      <a:pt x="0" y="0"/>
                    </a:lnTo>
                    <a:lnTo>
                      <a:pt x="0" y="925"/>
                    </a:lnTo>
                    <a:lnTo>
                      <a:pt x="0" y="925"/>
                    </a:lnTo>
                    <a:lnTo>
                      <a:pt x="720" y="925"/>
                    </a:lnTo>
                  </a:path>
                </a:pathLst>
              </a:cu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00" name="Rectangle 24"/>
              <p:cNvSpPr>
                <a:spLocks noChangeArrowheads="1"/>
              </p:cNvSpPr>
              <p:nvPr/>
            </p:nvSpPr>
            <p:spPr bwMode="auto">
              <a:xfrm>
                <a:off x="7202488" y="3144838"/>
                <a:ext cx="1143000" cy="1468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01" name="Rectangle 25"/>
              <p:cNvSpPr>
                <a:spLocks noChangeArrowheads="1"/>
              </p:cNvSpPr>
              <p:nvPr/>
            </p:nvSpPr>
            <p:spPr bwMode="auto">
              <a:xfrm>
                <a:off x="3524250" y="3146425"/>
                <a:ext cx="1138237" cy="1463675"/>
              </a:xfrm>
              <a:prstGeom prst="rect">
                <a:avLst/>
              </a:prstGeom>
              <a:solidFill>
                <a:srgbClr val="E0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02" name="Freeform 26"/>
              <p:cNvSpPr>
                <a:spLocks/>
              </p:cNvSpPr>
              <p:nvPr/>
            </p:nvSpPr>
            <p:spPr bwMode="auto">
              <a:xfrm>
                <a:off x="3524250" y="3146425"/>
                <a:ext cx="1143000" cy="1468437"/>
              </a:xfrm>
              <a:custGeom>
                <a:avLst/>
                <a:gdLst/>
                <a:ahLst/>
                <a:cxnLst>
                  <a:cxn ang="0">
                    <a:pos x="0" y="0"/>
                  </a:cxn>
                  <a:cxn ang="0">
                    <a:pos x="720" y="0"/>
                  </a:cxn>
                  <a:cxn ang="0">
                    <a:pos x="720" y="0"/>
                  </a:cxn>
                  <a:cxn ang="0">
                    <a:pos x="720" y="925"/>
                  </a:cxn>
                  <a:cxn ang="0">
                    <a:pos x="720" y="925"/>
                  </a:cxn>
                  <a:cxn ang="0">
                    <a:pos x="0" y="925"/>
                  </a:cxn>
                </a:cxnLst>
                <a:rect l="0" t="0" r="r" b="b"/>
                <a:pathLst>
                  <a:path w="720" h="925">
                    <a:moveTo>
                      <a:pt x="0" y="0"/>
                    </a:moveTo>
                    <a:lnTo>
                      <a:pt x="720" y="0"/>
                    </a:lnTo>
                    <a:lnTo>
                      <a:pt x="720" y="0"/>
                    </a:lnTo>
                    <a:lnTo>
                      <a:pt x="720" y="925"/>
                    </a:lnTo>
                    <a:lnTo>
                      <a:pt x="720" y="925"/>
                    </a:lnTo>
                    <a:lnTo>
                      <a:pt x="0" y="925"/>
                    </a:lnTo>
                  </a:path>
                </a:pathLst>
              </a:cu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03" name="Rectangle 27"/>
              <p:cNvSpPr>
                <a:spLocks noChangeArrowheads="1"/>
              </p:cNvSpPr>
              <p:nvPr/>
            </p:nvSpPr>
            <p:spPr bwMode="auto">
              <a:xfrm>
                <a:off x="3522663" y="3144838"/>
                <a:ext cx="1143000" cy="1468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grpSp>
        <p:grpSp>
          <p:nvGrpSpPr>
            <p:cNvPr id="9" name="Group 64"/>
            <p:cNvGrpSpPr/>
            <p:nvPr/>
          </p:nvGrpSpPr>
          <p:grpSpPr>
            <a:xfrm>
              <a:off x="4730750" y="3146425"/>
              <a:ext cx="2403475" cy="1463675"/>
              <a:chOff x="4730750" y="3146425"/>
              <a:chExt cx="2403475" cy="1463675"/>
            </a:xfrm>
          </p:grpSpPr>
          <p:sp>
            <p:nvSpPr>
              <p:cNvPr id="281" name="Rectangle 28"/>
              <p:cNvSpPr>
                <a:spLocks noChangeArrowheads="1"/>
              </p:cNvSpPr>
              <p:nvPr/>
            </p:nvSpPr>
            <p:spPr bwMode="auto">
              <a:xfrm>
                <a:off x="4730750" y="3146425"/>
                <a:ext cx="2403475" cy="1463675"/>
              </a:xfrm>
              <a:prstGeom prst="rect">
                <a:avLst/>
              </a:prstGeom>
              <a:solidFill>
                <a:srgbClr val="E8E8E8"/>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82" name="Line 29"/>
              <p:cNvSpPr>
                <a:spLocks noChangeShapeType="1"/>
              </p:cNvSpPr>
              <p:nvPr/>
            </p:nvSpPr>
            <p:spPr bwMode="auto">
              <a:xfrm>
                <a:off x="5322888" y="3629025"/>
                <a:ext cx="1301750" cy="1587"/>
              </a:xfrm>
              <a:prstGeom prst="line">
                <a:avLst/>
              </a:pr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83" name="Line 30"/>
              <p:cNvSpPr>
                <a:spLocks noChangeShapeType="1"/>
              </p:cNvSpPr>
              <p:nvPr/>
            </p:nvSpPr>
            <p:spPr bwMode="auto">
              <a:xfrm>
                <a:off x="5322888" y="3852863"/>
                <a:ext cx="1301750" cy="1587"/>
              </a:xfrm>
              <a:prstGeom prst="line">
                <a:avLst/>
              </a:pr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84" name="Freeform 31"/>
              <p:cNvSpPr>
                <a:spLocks/>
              </p:cNvSpPr>
              <p:nvPr/>
            </p:nvSpPr>
            <p:spPr bwMode="auto">
              <a:xfrm>
                <a:off x="5437188" y="3425825"/>
                <a:ext cx="1173162" cy="204787"/>
              </a:xfrm>
              <a:custGeom>
                <a:avLst/>
                <a:gdLst/>
                <a:ahLst/>
                <a:cxnLst>
                  <a:cxn ang="0">
                    <a:pos x="739" y="0"/>
                  </a:cxn>
                  <a:cxn ang="0">
                    <a:pos x="109" y="0"/>
                  </a:cxn>
                  <a:cxn ang="0">
                    <a:pos x="109" y="0"/>
                  </a:cxn>
                  <a:cxn ang="0">
                    <a:pos x="0" y="129"/>
                  </a:cxn>
                </a:cxnLst>
                <a:rect l="0" t="0" r="r" b="b"/>
                <a:pathLst>
                  <a:path w="739" h="129">
                    <a:moveTo>
                      <a:pt x="739" y="0"/>
                    </a:moveTo>
                    <a:lnTo>
                      <a:pt x="109" y="0"/>
                    </a:lnTo>
                    <a:lnTo>
                      <a:pt x="109" y="0"/>
                    </a:lnTo>
                    <a:lnTo>
                      <a:pt x="0" y="129"/>
                    </a:lnTo>
                  </a:path>
                </a:pathLst>
              </a:cu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85" name="Freeform 32"/>
              <p:cNvSpPr>
                <a:spLocks/>
              </p:cNvSpPr>
              <p:nvPr/>
            </p:nvSpPr>
            <p:spPr bwMode="auto">
              <a:xfrm>
                <a:off x="5437188" y="3857625"/>
                <a:ext cx="1203325" cy="293687"/>
              </a:xfrm>
              <a:custGeom>
                <a:avLst/>
                <a:gdLst/>
                <a:ahLst/>
                <a:cxnLst>
                  <a:cxn ang="0">
                    <a:pos x="0" y="0"/>
                  </a:cxn>
                  <a:cxn ang="0">
                    <a:pos x="113" y="185"/>
                  </a:cxn>
                  <a:cxn ang="0">
                    <a:pos x="113" y="185"/>
                  </a:cxn>
                  <a:cxn ang="0">
                    <a:pos x="758" y="185"/>
                  </a:cxn>
                </a:cxnLst>
                <a:rect l="0" t="0" r="r" b="b"/>
                <a:pathLst>
                  <a:path w="758" h="185">
                    <a:moveTo>
                      <a:pt x="0" y="0"/>
                    </a:moveTo>
                    <a:lnTo>
                      <a:pt x="113" y="185"/>
                    </a:lnTo>
                    <a:lnTo>
                      <a:pt x="113" y="185"/>
                    </a:lnTo>
                    <a:lnTo>
                      <a:pt x="758" y="185"/>
                    </a:lnTo>
                  </a:path>
                </a:pathLst>
              </a:cu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86" name="Freeform 33"/>
              <p:cNvSpPr>
                <a:spLocks/>
              </p:cNvSpPr>
              <p:nvPr/>
            </p:nvSpPr>
            <p:spPr bwMode="auto">
              <a:xfrm>
                <a:off x="6010275" y="4000500"/>
                <a:ext cx="604837" cy="150812"/>
              </a:xfrm>
              <a:custGeom>
                <a:avLst/>
                <a:gdLst/>
                <a:ahLst/>
                <a:cxnLst>
                  <a:cxn ang="0">
                    <a:pos x="0" y="95"/>
                  </a:cxn>
                  <a:cxn ang="0">
                    <a:pos x="50" y="0"/>
                  </a:cxn>
                  <a:cxn ang="0">
                    <a:pos x="50" y="0"/>
                  </a:cxn>
                  <a:cxn ang="0">
                    <a:pos x="381" y="0"/>
                  </a:cxn>
                </a:cxnLst>
                <a:rect l="0" t="0" r="r" b="b"/>
                <a:pathLst>
                  <a:path w="381" h="95">
                    <a:moveTo>
                      <a:pt x="0" y="95"/>
                    </a:moveTo>
                    <a:lnTo>
                      <a:pt x="50" y="0"/>
                    </a:lnTo>
                    <a:lnTo>
                      <a:pt x="50" y="0"/>
                    </a:lnTo>
                    <a:lnTo>
                      <a:pt x="381" y="0"/>
                    </a:lnTo>
                  </a:path>
                </a:pathLst>
              </a:cu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87" name="Line 34"/>
              <p:cNvSpPr>
                <a:spLocks noChangeShapeType="1"/>
              </p:cNvSpPr>
              <p:nvPr/>
            </p:nvSpPr>
            <p:spPr bwMode="auto">
              <a:xfrm>
                <a:off x="5994400" y="3857625"/>
                <a:ext cx="95250" cy="141287"/>
              </a:xfrm>
              <a:prstGeom prst="line">
                <a:avLst/>
              </a:pr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88" name="Rectangle 37"/>
              <p:cNvSpPr>
                <a:spLocks noChangeArrowheads="1"/>
              </p:cNvSpPr>
              <p:nvPr/>
            </p:nvSpPr>
            <p:spPr bwMode="auto">
              <a:xfrm>
                <a:off x="5541963" y="3581400"/>
                <a:ext cx="279400" cy="92075"/>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89" name="Rectangle 38"/>
              <p:cNvSpPr>
                <a:spLocks noChangeArrowheads="1"/>
              </p:cNvSpPr>
              <p:nvPr/>
            </p:nvSpPr>
            <p:spPr bwMode="auto">
              <a:xfrm>
                <a:off x="6010275" y="3581400"/>
                <a:ext cx="277812" cy="92075"/>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90" name="Rectangle 39"/>
              <p:cNvSpPr>
                <a:spLocks noChangeArrowheads="1"/>
              </p:cNvSpPr>
              <p:nvPr/>
            </p:nvSpPr>
            <p:spPr bwMode="auto">
              <a:xfrm>
                <a:off x="5673725" y="3378200"/>
                <a:ext cx="277812"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91" name="Rectangle 40"/>
              <p:cNvSpPr>
                <a:spLocks noChangeArrowheads="1"/>
              </p:cNvSpPr>
              <p:nvPr/>
            </p:nvSpPr>
            <p:spPr bwMode="auto">
              <a:xfrm>
                <a:off x="5541963" y="3805238"/>
                <a:ext cx="279400"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92" name="Rectangle 41"/>
              <p:cNvSpPr>
                <a:spLocks noChangeArrowheads="1"/>
              </p:cNvSpPr>
              <p:nvPr/>
            </p:nvSpPr>
            <p:spPr bwMode="auto">
              <a:xfrm>
                <a:off x="6121400" y="3378200"/>
                <a:ext cx="277812"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93" name="Rectangle 42"/>
              <p:cNvSpPr>
                <a:spLocks noChangeArrowheads="1"/>
              </p:cNvSpPr>
              <p:nvPr/>
            </p:nvSpPr>
            <p:spPr bwMode="auto">
              <a:xfrm>
                <a:off x="6121400" y="3805238"/>
                <a:ext cx="277812"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94" name="Rectangle 43"/>
              <p:cNvSpPr>
                <a:spLocks noChangeArrowheads="1"/>
              </p:cNvSpPr>
              <p:nvPr/>
            </p:nvSpPr>
            <p:spPr bwMode="auto">
              <a:xfrm>
                <a:off x="5694363" y="4105275"/>
                <a:ext cx="273050"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95" name="Rectangle 44"/>
              <p:cNvSpPr>
                <a:spLocks noChangeArrowheads="1"/>
              </p:cNvSpPr>
              <p:nvPr/>
            </p:nvSpPr>
            <p:spPr bwMode="auto">
              <a:xfrm>
                <a:off x="6121400" y="3952875"/>
                <a:ext cx="277812" cy="93662"/>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96" name="Rectangle 45"/>
              <p:cNvSpPr>
                <a:spLocks noChangeArrowheads="1"/>
              </p:cNvSpPr>
              <p:nvPr/>
            </p:nvSpPr>
            <p:spPr bwMode="auto">
              <a:xfrm>
                <a:off x="6572250" y="3397250"/>
                <a:ext cx="203200" cy="790575"/>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97" name="Rectangle 48"/>
              <p:cNvSpPr>
                <a:spLocks noChangeArrowheads="1"/>
              </p:cNvSpPr>
              <p:nvPr/>
            </p:nvSpPr>
            <p:spPr bwMode="auto">
              <a:xfrm>
                <a:off x="5078413" y="3552825"/>
                <a:ext cx="277812" cy="398462"/>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grpSp>
        <p:grpSp>
          <p:nvGrpSpPr>
            <p:cNvPr id="10" name="Group 62"/>
            <p:cNvGrpSpPr/>
            <p:nvPr/>
          </p:nvGrpSpPr>
          <p:grpSpPr>
            <a:xfrm>
              <a:off x="4637088" y="3722688"/>
              <a:ext cx="2625724" cy="750887"/>
              <a:chOff x="4637088" y="3722688"/>
              <a:chExt cx="2625724" cy="750887"/>
            </a:xfrm>
          </p:grpSpPr>
          <p:sp>
            <p:nvSpPr>
              <p:cNvPr id="266" name="Line 35"/>
              <p:cNvSpPr>
                <a:spLocks noChangeShapeType="1"/>
              </p:cNvSpPr>
              <p:nvPr/>
            </p:nvSpPr>
            <p:spPr bwMode="auto">
              <a:xfrm>
                <a:off x="6732588" y="3784600"/>
                <a:ext cx="498475" cy="1587"/>
              </a:xfrm>
              <a:prstGeom prst="line">
                <a:avLst/>
              </a:prstGeom>
              <a:noFill/>
              <a:ln w="9">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67" name="Freeform 36"/>
              <p:cNvSpPr>
                <a:spLocks/>
              </p:cNvSpPr>
              <p:nvPr/>
            </p:nvSpPr>
            <p:spPr bwMode="auto">
              <a:xfrm>
                <a:off x="7175500" y="3746500"/>
                <a:ext cx="87312" cy="74612"/>
              </a:xfrm>
              <a:custGeom>
                <a:avLst/>
                <a:gdLst/>
                <a:ahLst/>
                <a:cxnLst>
                  <a:cxn ang="0">
                    <a:pos x="0" y="0"/>
                  </a:cxn>
                  <a:cxn ang="0">
                    <a:pos x="25" y="24"/>
                  </a:cxn>
                  <a:cxn ang="0">
                    <a:pos x="0" y="47"/>
                  </a:cxn>
                  <a:cxn ang="0">
                    <a:pos x="55" y="24"/>
                  </a:cxn>
                  <a:cxn ang="0">
                    <a:pos x="0" y="0"/>
                  </a:cxn>
                </a:cxnLst>
                <a:rect l="0" t="0" r="r" b="b"/>
                <a:pathLst>
                  <a:path w="55" h="47">
                    <a:moveTo>
                      <a:pt x="0" y="0"/>
                    </a:moveTo>
                    <a:lnTo>
                      <a:pt x="25" y="24"/>
                    </a:lnTo>
                    <a:lnTo>
                      <a:pt x="0" y="47"/>
                    </a:lnTo>
                    <a:lnTo>
                      <a:pt x="55" y="24"/>
                    </a:lnTo>
                    <a:lnTo>
                      <a:pt x="0" y="0"/>
                    </a:lnTo>
                    <a:close/>
                  </a:path>
                </a:pathLst>
              </a:custGeom>
              <a:solidFill>
                <a:srgbClr val="A00000"/>
              </a:solidFill>
              <a:ln w="0">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68" name="Line 46"/>
              <p:cNvSpPr>
                <a:spLocks noChangeShapeType="1"/>
              </p:cNvSpPr>
              <p:nvPr/>
            </p:nvSpPr>
            <p:spPr bwMode="auto">
              <a:xfrm>
                <a:off x="4637088" y="3783013"/>
                <a:ext cx="403225" cy="1587"/>
              </a:xfrm>
              <a:prstGeom prst="line">
                <a:avLst/>
              </a:prstGeom>
              <a:noFill/>
              <a:ln w="9">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69" name="Freeform 47"/>
              <p:cNvSpPr>
                <a:spLocks/>
              </p:cNvSpPr>
              <p:nvPr/>
            </p:nvSpPr>
            <p:spPr bwMode="auto">
              <a:xfrm>
                <a:off x="4984750" y="3744913"/>
                <a:ext cx="88900" cy="76200"/>
              </a:xfrm>
              <a:custGeom>
                <a:avLst/>
                <a:gdLst/>
                <a:ahLst/>
                <a:cxnLst>
                  <a:cxn ang="0">
                    <a:pos x="0" y="0"/>
                  </a:cxn>
                  <a:cxn ang="0">
                    <a:pos x="25" y="24"/>
                  </a:cxn>
                  <a:cxn ang="0">
                    <a:pos x="0" y="48"/>
                  </a:cxn>
                  <a:cxn ang="0">
                    <a:pos x="56" y="24"/>
                  </a:cxn>
                  <a:cxn ang="0">
                    <a:pos x="0" y="0"/>
                  </a:cxn>
                </a:cxnLst>
                <a:rect l="0" t="0" r="r" b="b"/>
                <a:pathLst>
                  <a:path w="56" h="48">
                    <a:moveTo>
                      <a:pt x="0" y="0"/>
                    </a:moveTo>
                    <a:lnTo>
                      <a:pt x="25" y="24"/>
                    </a:lnTo>
                    <a:lnTo>
                      <a:pt x="0" y="48"/>
                    </a:lnTo>
                    <a:lnTo>
                      <a:pt x="56" y="24"/>
                    </a:lnTo>
                    <a:lnTo>
                      <a:pt x="0" y="0"/>
                    </a:lnTo>
                    <a:close/>
                  </a:path>
                </a:pathLst>
              </a:custGeom>
              <a:solidFill>
                <a:srgbClr val="A00000"/>
              </a:solidFill>
              <a:ln w="0">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70" name="Freeform 49"/>
              <p:cNvSpPr>
                <a:spLocks/>
              </p:cNvSpPr>
              <p:nvPr/>
            </p:nvSpPr>
            <p:spPr bwMode="auto">
              <a:xfrm>
                <a:off x="4832350" y="3844925"/>
                <a:ext cx="76200" cy="88900"/>
              </a:xfrm>
              <a:custGeom>
                <a:avLst/>
                <a:gdLst/>
                <a:ahLst/>
                <a:cxnLst>
                  <a:cxn ang="0">
                    <a:pos x="0" y="56"/>
                  </a:cxn>
                  <a:cxn ang="0">
                    <a:pos x="24" y="31"/>
                  </a:cxn>
                  <a:cxn ang="0">
                    <a:pos x="48" y="56"/>
                  </a:cxn>
                  <a:cxn ang="0">
                    <a:pos x="24" y="0"/>
                  </a:cxn>
                  <a:cxn ang="0">
                    <a:pos x="0" y="56"/>
                  </a:cxn>
                </a:cxnLst>
                <a:rect l="0" t="0" r="r" b="b"/>
                <a:pathLst>
                  <a:path w="48" h="56">
                    <a:moveTo>
                      <a:pt x="0" y="56"/>
                    </a:moveTo>
                    <a:lnTo>
                      <a:pt x="24" y="31"/>
                    </a:lnTo>
                    <a:lnTo>
                      <a:pt x="48" y="56"/>
                    </a:lnTo>
                    <a:lnTo>
                      <a:pt x="24" y="0"/>
                    </a:lnTo>
                    <a:lnTo>
                      <a:pt x="0" y="56"/>
                    </a:lnTo>
                    <a:close/>
                  </a:path>
                </a:pathLst>
              </a:custGeom>
              <a:solidFill>
                <a:srgbClr val="A00000"/>
              </a:solidFill>
              <a:ln w="0">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71" name="Freeform 50"/>
              <p:cNvSpPr>
                <a:spLocks/>
              </p:cNvSpPr>
              <p:nvPr/>
            </p:nvSpPr>
            <p:spPr bwMode="auto">
              <a:xfrm>
                <a:off x="4870450" y="3876675"/>
                <a:ext cx="1800225" cy="574675"/>
              </a:xfrm>
              <a:custGeom>
                <a:avLst/>
                <a:gdLst/>
                <a:ahLst/>
                <a:cxnLst>
                  <a:cxn ang="0">
                    <a:pos x="189" y="362"/>
                  </a:cxn>
                  <a:cxn ang="0">
                    <a:pos x="185" y="362"/>
                  </a:cxn>
                  <a:cxn ang="0">
                    <a:pos x="177" y="362"/>
                  </a:cxn>
                  <a:cxn ang="0">
                    <a:pos x="170" y="361"/>
                  </a:cxn>
                  <a:cxn ang="0">
                    <a:pos x="163" y="360"/>
                  </a:cxn>
                  <a:cxn ang="0">
                    <a:pos x="156" y="359"/>
                  </a:cxn>
                  <a:cxn ang="0">
                    <a:pos x="149" y="357"/>
                  </a:cxn>
                  <a:cxn ang="0">
                    <a:pos x="143" y="355"/>
                  </a:cxn>
                  <a:cxn ang="0">
                    <a:pos x="136" y="354"/>
                  </a:cxn>
                  <a:cxn ang="0">
                    <a:pos x="130" y="352"/>
                  </a:cxn>
                  <a:cxn ang="0">
                    <a:pos x="124" y="349"/>
                  </a:cxn>
                  <a:cxn ang="0">
                    <a:pos x="118" y="347"/>
                  </a:cxn>
                  <a:cxn ang="0">
                    <a:pos x="113" y="345"/>
                  </a:cxn>
                  <a:cxn ang="0">
                    <a:pos x="107" y="342"/>
                  </a:cxn>
                  <a:cxn ang="0">
                    <a:pos x="102" y="339"/>
                  </a:cxn>
                  <a:cxn ang="0">
                    <a:pos x="97" y="337"/>
                  </a:cxn>
                  <a:cxn ang="0">
                    <a:pos x="92" y="334"/>
                  </a:cxn>
                  <a:cxn ang="0">
                    <a:pos x="86" y="330"/>
                  </a:cxn>
                  <a:cxn ang="0">
                    <a:pos x="82" y="327"/>
                  </a:cxn>
                  <a:cxn ang="0">
                    <a:pos x="77" y="324"/>
                  </a:cxn>
                  <a:cxn ang="0">
                    <a:pos x="73" y="320"/>
                  </a:cxn>
                  <a:cxn ang="0">
                    <a:pos x="68" y="317"/>
                  </a:cxn>
                  <a:cxn ang="0">
                    <a:pos x="64" y="313"/>
                  </a:cxn>
                  <a:cxn ang="0">
                    <a:pos x="60" y="309"/>
                  </a:cxn>
                  <a:cxn ang="0">
                    <a:pos x="56" y="305"/>
                  </a:cxn>
                  <a:cxn ang="0">
                    <a:pos x="52" y="301"/>
                  </a:cxn>
                  <a:cxn ang="0">
                    <a:pos x="48" y="297"/>
                  </a:cxn>
                  <a:cxn ang="0">
                    <a:pos x="45" y="293"/>
                  </a:cxn>
                  <a:cxn ang="0">
                    <a:pos x="41" y="289"/>
                  </a:cxn>
                  <a:cxn ang="0">
                    <a:pos x="38" y="284"/>
                  </a:cxn>
                  <a:cxn ang="0">
                    <a:pos x="34" y="279"/>
                  </a:cxn>
                  <a:cxn ang="0">
                    <a:pos x="31" y="274"/>
                  </a:cxn>
                  <a:cxn ang="0">
                    <a:pos x="28" y="270"/>
                  </a:cxn>
                  <a:cxn ang="0">
                    <a:pos x="25" y="265"/>
                  </a:cxn>
                  <a:cxn ang="0">
                    <a:pos x="22" y="260"/>
                  </a:cxn>
                  <a:cxn ang="0">
                    <a:pos x="20" y="255"/>
                  </a:cxn>
                  <a:cxn ang="0">
                    <a:pos x="17" y="249"/>
                  </a:cxn>
                  <a:cxn ang="0">
                    <a:pos x="15" y="244"/>
                  </a:cxn>
                  <a:cxn ang="0">
                    <a:pos x="12" y="238"/>
                  </a:cxn>
                  <a:cxn ang="0">
                    <a:pos x="10" y="232"/>
                  </a:cxn>
                  <a:cxn ang="0">
                    <a:pos x="8" y="226"/>
                  </a:cxn>
                  <a:cxn ang="0">
                    <a:pos x="7" y="220"/>
                  </a:cxn>
                  <a:cxn ang="0">
                    <a:pos x="5" y="214"/>
                  </a:cxn>
                  <a:cxn ang="0">
                    <a:pos x="3" y="208"/>
                  </a:cxn>
                  <a:cxn ang="0">
                    <a:pos x="2" y="201"/>
                  </a:cxn>
                  <a:cxn ang="0">
                    <a:pos x="1" y="195"/>
                  </a:cxn>
                  <a:cxn ang="0">
                    <a:pos x="1" y="188"/>
                  </a:cxn>
                  <a:cxn ang="0">
                    <a:pos x="0" y="181"/>
                  </a:cxn>
                  <a:cxn ang="0">
                    <a:pos x="0" y="173"/>
                  </a:cxn>
                  <a:cxn ang="0">
                    <a:pos x="0" y="166"/>
                  </a:cxn>
                  <a:cxn ang="0">
                    <a:pos x="0" y="157"/>
                  </a:cxn>
                  <a:cxn ang="0">
                    <a:pos x="0" y="0"/>
                  </a:cxn>
                </a:cxnLst>
                <a:rect l="0" t="0" r="r" b="b"/>
                <a:pathLst>
                  <a:path w="1134" h="362">
                    <a:moveTo>
                      <a:pt x="1134" y="362"/>
                    </a:moveTo>
                    <a:lnTo>
                      <a:pt x="189" y="362"/>
                    </a:lnTo>
                    <a:lnTo>
                      <a:pt x="189" y="362"/>
                    </a:lnTo>
                    <a:lnTo>
                      <a:pt x="185" y="362"/>
                    </a:lnTo>
                    <a:lnTo>
                      <a:pt x="181" y="362"/>
                    </a:lnTo>
                    <a:lnTo>
                      <a:pt x="177" y="362"/>
                    </a:lnTo>
                    <a:lnTo>
                      <a:pt x="174" y="361"/>
                    </a:lnTo>
                    <a:lnTo>
                      <a:pt x="170" y="361"/>
                    </a:lnTo>
                    <a:lnTo>
                      <a:pt x="166" y="360"/>
                    </a:lnTo>
                    <a:lnTo>
                      <a:pt x="163" y="360"/>
                    </a:lnTo>
                    <a:lnTo>
                      <a:pt x="159" y="359"/>
                    </a:lnTo>
                    <a:lnTo>
                      <a:pt x="156" y="359"/>
                    </a:lnTo>
                    <a:lnTo>
                      <a:pt x="152" y="358"/>
                    </a:lnTo>
                    <a:lnTo>
                      <a:pt x="149" y="357"/>
                    </a:lnTo>
                    <a:lnTo>
                      <a:pt x="146" y="356"/>
                    </a:lnTo>
                    <a:lnTo>
                      <a:pt x="143" y="355"/>
                    </a:lnTo>
                    <a:lnTo>
                      <a:pt x="139" y="355"/>
                    </a:lnTo>
                    <a:lnTo>
                      <a:pt x="136" y="354"/>
                    </a:lnTo>
                    <a:lnTo>
                      <a:pt x="133" y="353"/>
                    </a:lnTo>
                    <a:lnTo>
                      <a:pt x="130" y="352"/>
                    </a:lnTo>
                    <a:lnTo>
                      <a:pt x="127" y="351"/>
                    </a:lnTo>
                    <a:lnTo>
                      <a:pt x="124" y="349"/>
                    </a:lnTo>
                    <a:lnTo>
                      <a:pt x="121" y="348"/>
                    </a:lnTo>
                    <a:lnTo>
                      <a:pt x="118" y="347"/>
                    </a:lnTo>
                    <a:lnTo>
                      <a:pt x="116" y="346"/>
                    </a:lnTo>
                    <a:lnTo>
                      <a:pt x="113" y="345"/>
                    </a:lnTo>
                    <a:lnTo>
                      <a:pt x="110" y="343"/>
                    </a:lnTo>
                    <a:lnTo>
                      <a:pt x="107" y="342"/>
                    </a:lnTo>
                    <a:lnTo>
                      <a:pt x="105" y="341"/>
                    </a:lnTo>
                    <a:lnTo>
                      <a:pt x="102" y="339"/>
                    </a:lnTo>
                    <a:lnTo>
                      <a:pt x="99" y="338"/>
                    </a:lnTo>
                    <a:lnTo>
                      <a:pt x="97" y="337"/>
                    </a:lnTo>
                    <a:lnTo>
                      <a:pt x="94" y="335"/>
                    </a:lnTo>
                    <a:lnTo>
                      <a:pt x="92" y="334"/>
                    </a:lnTo>
                    <a:lnTo>
                      <a:pt x="89" y="332"/>
                    </a:lnTo>
                    <a:lnTo>
                      <a:pt x="86" y="330"/>
                    </a:lnTo>
                    <a:lnTo>
                      <a:pt x="84" y="329"/>
                    </a:lnTo>
                    <a:lnTo>
                      <a:pt x="82" y="327"/>
                    </a:lnTo>
                    <a:lnTo>
                      <a:pt x="80" y="326"/>
                    </a:lnTo>
                    <a:lnTo>
                      <a:pt x="77" y="324"/>
                    </a:lnTo>
                    <a:lnTo>
                      <a:pt x="75" y="322"/>
                    </a:lnTo>
                    <a:lnTo>
                      <a:pt x="73" y="320"/>
                    </a:lnTo>
                    <a:lnTo>
                      <a:pt x="70" y="318"/>
                    </a:lnTo>
                    <a:lnTo>
                      <a:pt x="68" y="317"/>
                    </a:lnTo>
                    <a:lnTo>
                      <a:pt x="66" y="315"/>
                    </a:lnTo>
                    <a:lnTo>
                      <a:pt x="64" y="313"/>
                    </a:lnTo>
                    <a:lnTo>
                      <a:pt x="62" y="311"/>
                    </a:lnTo>
                    <a:lnTo>
                      <a:pt x="60" y="309"/>
                    </a:lnTo>
                    <a:lnTo>
                      <a:pt x="58" y="307"/>
                    </a:lnTo>
                    <a:lnTo>
                      <a:pt x="56" y="305"/>
                    </a:lnTo>
                    <a:lnTo>
                      <a:pt x="54" y="303"/>
                    </a:lnTo>
                    <a:lnTo>
                      <a:pt x="52" y="301"/>
                    </a:lnTo>
                    <a:lnTo>
                      <a:pt x="50" y="299"/>
                    </a:lnTo>
                    <a:lnTo>
                      <a:pt x="48" y="297"/>
                    </a:lnTo>
                    <a:lnTo>
                      <a:pt x="46" y="295"/>
                    </a:lnTo>
                    <a:lnTo>
                      <a:pt x="45" y="293"/>
                    </a:lnTo>
                    <a:lnTo>
                      <a:pt x="43" y="291"/>
                    </a:lnTo>
                    <a:lnTo>
                      <a:pt x="41" y="289"/>
                    </a:lnTo>
                    <a:lnTo>
                      <a:pt x="39" y="286"/>
                    </a:lnTo>
                    <a:lnTo>
                      <a:pt x="38" y="284"/>
                    </a:lnTo>
                    <a:lnTo>
                      <a:pt x="36" y="282"/>
                    </a:lnTo>
                    <a:lnTo>
                      <a:pt x="34" y="279"/>
                    </a:lnTo>
                    <a:lnTo>
                      <a:pt x="32" y="277"/>
                    </a:lnTo>
                    <a:lnTo>
                      <a:pt x="31" y="274"/>
                    </a:lnTo>
                    <a:lnTo>
                      <a:pt x="30" y="272"/>
                    </a:lnTo>
                    <a:lnTo>
                      <a:pt x="28" y="270"/>
                    </a:lnTo>
                    <a:lnTo>
                      <a:pt x="26" y="267"/>
                    </a:lnTo>
                    <a:lnTo>
                      <a:pt x="25" y="265"/>
                    </a:lnTo>
                    <a:lnTo>
                      <a:pt x="24" y="262"/>
                    </a:lnTo>
                    <a:lnTo>
                      <a:pt x="22" y="260"/>
                    </a:lnTo>
                    <a:lnTo>
                      <a:pt x="21" y="257"/>
                    </a:lnTo>
                    <a:lnTo>
                      <a:pt x="20" y="255"/>
                    </a:lnTo>
                    <a:lnTo>
                      <a:pt x="18" y="252"/>
                    </a:lnTo>
                    <a:lnTo>
                      <a:pt x="17" y="249"/>
                    </a:lnTo>
                    <a:lnTo>
                      <a:pt x="16" y="247"/>
                    </a:lnTo>
                    <a:lnTo>
                      <a:pt x="15" y="244"/>
                    </a:lnTo>
                    <a:lnTo>
                      <a:pt x="13" y="241"/>
                    </a:lnTo>
                    <a:lnTo>
                      <a:pt x="12" y="238"/>
                    </a:lnTo>
                    <a:lnTo>
                      <a:pt x="11" y="235"/>
                    </a:lnTo>
                    <a:lnTo>
                      <a:pt x="10" y="232"/>
                    </a:lnTo>
                    <a:lnTo>
                      <a:pt x="9" y="230"/>
                    </a:lnTo>
                    <a:lnTo>
                      <a:pt x="8" y="226"/>
                    </a:lnTo>
                    <a:lnTo>
                      <a:pt x="7" y="224"/>
                    </a:lnTo>
                    <a:lnTo>
                      <a:pt x="7" y="220"/>
                    </a:lnTo>
                    <a:lnTo>
                      <a:pt x="6" y="218"/>
                    </a:lnTo>
                    <a:lnTo>
                      <a:pt x="5" y="214"/>
                    </a:lnTo>
                    <a:lnTo>
                      <a:pt x="4" y="211"/>
                    </a:lnTo>
                    <a:lnTo>
                      <a:pt x="3" y="208"/>
                    </a:lnTo>
                    <a:lnTo>
                      <a:pt x="3" y="205"/>
                    </a:lnTo>
                    <a:lnTo>
                      <a:pt x="2" y="201"/>
                    </a:lnTo>
                    <a:lnTo>
                      <a:pt x="2" y="198"/>
                    </a:lnTo>
                    <a:lnTo>
                      <a:pt x="1" y="195"/>
                    </a:lnTo>
                    <a:lnTo>
                      <a:pt x="1" y="191"/>
                    </a:lnTo>
                    <a:lnTo>
                      <a:pt x="1" y="188"/>
                    </a:lnTo>
                    <a:lnTo>
                      <a:pt x="0" y="184"/>
                    </a:lnTo>
                    <a:lnTo>
                      <a:pt x="0" y="181"/>
                    </a:lnTo>
                    <a:lnTo>
                      <a:pt x="0" y="177"/>
                    </a:lnTo>
                    <a:lnTo>
                      <a:pt x="0" y="173"/>
                    </a:lnTo>
                    <a:lnTo>
                      <a:pt x="0" y="170"/>
                    </a:lnTo>
                    <a:lnTo>
                      <a:pt x="0" y="166"/>
                    </a:lnTo>
                    <a:lnTo>
                      <a:pt x="0" y="161"/>
                    </a:lnTo>
                    <a:lnTo>
                      <a:pt x="0" y="157"/>
                    </a:lnTo>
                    <a:lnTo>
                      <a:pt x="0" y="158"/>
                    </a:lnTo>
                    <a:lnTo>
                      <a:pt x="0" y="0"/>
                    </a:lnTo>
                  </a:path>
                </a:pathLst>
              </a:custGeom>
              <a:noFill/>
              <a:ln w="9">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72" name="Freeform 51"/>
              <p:cNvSpPr>
                <a:spLocks/>
              </p:cNvSpPr>
              <p:nvPr/>
            </p:nvSpPr>
            <p:spPr bwMode="auto">
              <a:xfrm>
                <a:off x="6670675" y="4398963"/>
                <a:ext cx="93662" cy="74612"/>
              </a:xfrm>
              <a:custGeom>
                <a:avLst/>
                <a:gdLst/>
                <a:ahLst/>
                <a:cxnLst>
                  <a:cxn ang="0">
                    <a:pos x="59" y="47"/>
                  </a:cxn>
                  <a:cxn ang="0">
                    <a:pos x="30" y="28"/>
                  </a:cxn>
                  <a:cxn ang="0">
                    <a:pos x="50" y="0"/>
                  </a:cxn>
                  <a:cxn ang="0">
                    <a:pos x="0" y="33"/>
                  </a:cxn>
                  <a:cxn ang="0">
                    <a:pos x="59" y="47"/>
                  </a:cxn>
                </a:cxnLst>
                <a:rect l="0" t="0" r="r" b="b"/>
                <a:pathLst>
                  <a:path w="59" h="47">
                    <a:moveTo>
                      <a:pt x="59" y="47"/>
                    </a:moveTo>
                    <a:lnTo>
                      <a:pt x="30" y="28"/>
                    </a:lnTo>
                    <a:lnTo>
                      <a:pt x="50" y="0"/>
                    </a:lnTo>
                    <a:lnTo>
                      <a:pt x="0" y="33"/>
                    </a:lnTo>
                    <a:lnTo>
                      <a:pt x="59" y="47"/>
                    </a:lnTo>
                    <a:close/>
                  </a:path>
                </a:pathLst>
              </a:custGeom>
              <a:solidFill>
                <a:srgbClr val="A00000"/>
              </a:solidFill>
              <a:ln w="0">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73" name="Freeform 52"/>
              <p:cNvSpPr>
                <a:spLocks/>
              </p:cNvSpPr>
              <p:nvPr/>
            </p:nvSpPr>
            <p:spPr bwMode="auto">
              <a:xfrm>
                <a:off x="6696075" y="3802063"/>
                <a:ext cx="265112" cy="647700"/>
              </a:xfrm>
              <a:custGeom>
                <a:avLst/>
                <a:gdLst/>
                <a:ahLst/>
                <a:cxnLst>
                  <a:cxn ang="0">
                    <a:pos x="3" y="408"/>
                  </a:cxn>
                  <a:cxn ang="0">
                    <a:pos x="10" y="406"/>
                  </a:cxn>
                  <a:cxn ang="0">
                    <a:pos x="17" y="405"/>
                  </a:cxn>
                  <a:cxn ang="0">
                    <a:pos x="24" y="404"/>
                  </a:cxn>
                  <a:cxn ang="0">
                    <a:pos x="30" y="402"/>
                  </a:cxn>
                  <a:cxn ang="0">
                    <a:pos x="36" y="400"/>
                  </a:cxn>
                  <a:cxn ang="0">
                    <a:pos x="42" y="398"/>
                  </a:cxn>
                  <a:cxn ang="0">
                    <a:pos x="48" y="396"/>
                  </a:cxn>
                  <a:cxn ang="0">
                    <a:pos x="54" y="394"/>
                  </a:cxn>
                  <a:cxn ang="0">
                    <a:pos x="59" y="392"/>
                  </a:cxn>
                  <a:cxn ang="0">
                    <a:pos x="65" y="389"/>
                  </a:cxn>
                  <a:cxn ang="0">
                    <a:pos x="70" y="386"/>
                  </a:cxn>
                  <a:cxn ang="0">
                    <a:pos x="75" y="383"/>
                  </a:cxn>
                  <a:cxn ang="0">
                    <a:pos x="80" y="380"/>
                  </a:cxn>
                  <a:cxn ang="0">
                    <a:pos x="85" y="377"/>
                  </a:cxn>
                  <a:cxn ang="0">
                    <a:pos x="89" y="374"/>
                  </a:cxn>
                  <a:cxn ang="0">
                    <a:pos x="94" y="371"/>
                  </a:cxn>
                  <a:cxn ang="0">
                    <a:pos x="98" y="367"/>
                  </a:cxn>
                  <a:cxn ang="0">
                    <a:pos x="102" y="363"/>
                  </a:cxn>
                  <a:cxn ang="0">
                    <a:pos x="107" y="360"/>
                  </a:cxn>
                  <a:cxn ang="0">
                    <a:pos x="111" y="356"/>
                  </a:cxn>
                  <a:cxn ang="0">
                    <a:pos x="115" y="352"/>
                  </a:cxn>
                  <a:cxn ang="0">
                    <a:pos x="118" y="348"/>
                  </a:cxn>
                  <a:cxn ang="0">
                    <a:pos x="122" y="344"/>
                  </a:cxn>
                  <a:cxn ang="0">
                    <a:pos x="125" y="340"/>
                  </a:cxn>
                  <a:cxn ang="0">
                    <a:pos x="129" y="336"/>
                  </a:cxn>
                  <a:cxn ang="0">
                    <a:pos x="132" y="331"/>
                  </a:cxn>
                  <a:cxn ang="0">
                    <a:pos x="135" y="326"/>
                  </a:cxn>
                  <a:cxn ang="0">
                    <a:pos x="138" y="322"/>
                  </a:cxn>
                  <a:cxn ang="0">
                    <a:pos x="141" y="317"/>
                  </a:cxn>
                  <a:cxn ang="0">
                    <a:pos x="144" y="312"/>
                  </a:cxn>
                  <a:cxn ang="0">
                    <a:pos x="147" y="307"/>
                  </a:cxn>
                  <a:cxn ang="0">
                    <a:pos x="149" y="302"/>
                  </a:cxn>
                  <a:cxn ang="0">
                    <a:pos x="152" y="297"/>
                  </a:cxn>
                  <a:cxn ang="0">
                    <a:pos x="154" y="291"/>
                  </a:cxn>
                  <a:cxn ang="0">
                    <a:pos x="156" y="286"/>
                  </a:cxn>
                  <a:cxn ang="0">
                    <a:pos x="158" y="280"/>
                  </a:cxn>
                  <a:cxn ang="0">
                    <a:pos x="160" y="274"/>
                  </a:cxn>
                  <a:cxn ang="0">
                    <a:pos x="161" y="268"/>
                  </a:cxn>
                  <a:cxn ang="0">
                    <a:pos x="163" y="262"/>
                  </a:cxn>
                  <a:cxn ang="0">
                    <a:pos x="164" y="256"/>
                  </a:cxn>
                  <a:cxn ang="0">
                    <a:pos x="165" y="250"/>
                  </a:cxn>
                  <a:cxn ang="0">
                    <a:pos x="166" y="243"/>
                  </a:cxn>
                  <a:cxn ang="0">
                    <a:pos x="167" y="236"/>
                  </a:cxn>
                  <a:cxn ang="0">
                    <a:pos x="167" y="229"/>
                  </a:cxn>
                  <a:cxn ang="0">
                    <a:pos x="167" y="222"/>
                  </a:cxn>
                  <a:cxn ang="0">
                    <a:pos x="167" y="214"/>
                  </a:cxn>
                  <a:cxn ang="0">
                    <a:pos x="167" y="206"/>
                  </a:cxn>
                  <a:cxn ang="0">
                    <a:pos x="167" y="0"/>
                  </a:cxn>
                </a:cxnLst>
                <a:rect l="0" t="0" r="r" b="b"/>
                <a:pathLst>
                  <a:path w="167" h="408">
                    <a:moveTo>
                      <a:pt x="0" y="408"/>
                    </a:moveTo>
                    <a:lnTo>
                      <a:pt x="3" y="408"/>
                    </a:lnTo>
                    <a:lnTo>
                      <a:pt x="7" y="407"/>
                    </a:lnTo>
                    <a:lnTo>
                      <a:pt x="10" y="406"/>
                    </a:lnTo>
                    <a:lnTo>
                      <a:pt x="14" y="406"/>
                    </a:lnTo>
                    <a:lnTo>
                      <a:pt x="17" y="405"/>
                    </a:lnTo>
                    <a:lnTo>
                      <a:pt x="21" y="405"/>
                    </a:lnTo>
                    <a:lnTo>
                      <a:pt x="24" y="404"/>
                    </a:lnTo>
                    <a:lnTo>
                      <a:pt x="27" y="403"/>
                    </a:lnTo>
                    <a:lnTo>
                      <a:pt x="30" y="402"/>
                    </a:lnTo>
                    <a:lnTo>
                      <a:pt x="33" y="401"/>
                    </a:lnTo>
                    <a:lnTo>
                      <a:pt x="36" y="400"/>
                    </a:lnTo>
                    <a:lnTo>
                      <a:pt x="39" y="400"/>
                    </a:lnTo>
                    <a:lnTo>
                      <a:pt x="42" y="398"/>
                    </a:lnTo>
                    <a:lnTo>
                      <a:pt x="45" y="397"/>
                    </a:lnTo>
                    <a:lnTo>
                      <a:pt x="48" y="396"/>
                    </a:lnTo>
                    <a:lnTo>
                      <a:pt x="51" y="395"/>
                    </a:lnTo>
                    <a:lnTo>
                      <a:pt x="54" y="394"/>
                    </a:lnTo>
                    <a:lnTo>
                      <a:pt x="57" y="393"/>
                    </a:lnTo>
                    <a:lnTo>
                      <a:pt x="59" y="392"/>
                    </a:lnTo>
                    <a:lnTo>
                      <a:pt x="62" y="390"/>
                    </a:lnTo>
                    <a:lnTo>
                      <a:pt x="65" y="389"/>
                    </a:lnTo>
                    <a:lnTo>
                      <a:pt x="67" y="388"/>
                    </a:lnTo>
                    <a:lnTo>
                      <a:pt x="70" y="386"/>
                    </a:lnTo>
                    <a:lnTo>
                      <a:pt x="72" y="385"/>
                    </a:lnTo>
                    <a:lnTo>
                      <a:pt x="75" y="383"/>
                    </a:lnTo>
                    <a:lnTo>
                      <a:pt x="77" y="382"/>
                    </a:lnTo>
                    <a:lnTo>
                      <a:pt x="80" y="380"/>
                    </a:lnTo>
                    <a:lnTo>
                      <a:pt x="82" y="379"/>
                    </a:lnTo>
                    <a:lnTo>
                      <a:pt x="85" y="377"/>
                    </a:lnTo>
                    <a:lnTo>
                      <a:pt x="87" y="375"/>
                    </a:lnTo>
                    <a:lnTo>
                      <a:pt x="89" y="374"/>
                    </a:lnTo>
                    <a:lnTo>
                      <a:pt x="92" y="372"/>
                    </a:lnTo>
                    <a:lnTo>
                      <a:pt x="94" y="371"/>
                    </a:lnTo>
                    <a:lnTo>
                      <a:pt x="96" y="369"/>
                    </a:lnTo>
                    <a:lnTo>
                      <a:pt x="98" y="367"/>
                    </a:lnTo>
                    <a:lnTo>
                      <a:pt x="100" y="365"/>
                    </a:lnTo>
                    <a:lnTo>
                      <a:pt x="102" y="363"/>
                    </a:lnTo>
                    <a:lnTo>
                      <a:pt x="105" y="362"/>
                    </a:lnTo>
                    <a:lnTo>
                      <a:pt x="107" y="360"/>
                    </a:lnTo>
                    <a:lnTo>
                      <a:pt x="109" y="358"/>
                    </a:lnTo>
                    <a:lnTo>
                      <a:pt x="111" y="356"/>
                    </a:lnTo>
                    <a:lnTo>
                      <a:pt x="113" y="354"/>
                    </a:lnTo>
                    <a:lnTo>
                      <a:pt x="115" y="352"/>
                    </a:lnTo>
                    <a:lnTo>
                      <a:pt x="116" y="350"/>
                    </a:lnTo>
                    <a:lnTo>
                      <a:pt x="118" y="348"/>
                    </a:lnTo>
                    <a:lnTo>
                      <a:pt x="120" y="346"/>
                    </a:lnTo>
                    <a:lnTo>
                      <a:pt x="122" y="344"/>
                    </a:lnTo>
                    <a:lnTo>
                      <a:pt x="123" y="342"/>
                    </a:lnTo>
                    <a:lnTo>
                      <a:pt x="125" y="340"/>
                    </a:lnTo>
                    <a:lnTo>
                      <a:pt x="127" y="338"/>
                    </a:lnTo>
                    <a:lnTo>
                      <a:pt x="129" y="336"/>
                    </a:lnTo>
                    <a:lnTo>
                      <a:pt x="130" y="333"/>
                    </a:lnTo>
                    <a:lnTo>
                      <a:pt x="132" y="331"/>
                    </a:lnTo>
                    <a:lnTo>
                      <a:pt x="134" y="329"/>
                    </a:lnTo>
                    <a:lnTo>
                      <a:pt x="135" y="326"/>
                    </a:lnTo>
                    <a:lnTo>
                      <a:pt x="137" y="324"/>
                    </a:lnTo>
                    <a:lnTo>
                      <a:pt x="138" y="322"/>
                    </a:lnTo>
                    <a:lnTo>
                      <a:pt x="140" y="319"/>
                    </a:lnTo>
                    <a:lnTo>
                      <a:pt x="141" y="317"/>
                    </a:lnTo>
                    <a:lnTo>
                      <a:pt x="143" y="315"/>
                    </a:lnTo>
                    <a:lnTo>
                      <a:pt x="144" y="312"/>
                    </a:lnTo>
                    <a:lnTo>
                      <a:pt x="145" y="310"/>
                    </a:lnTo>
                    <a:lnTo>
                      <a:pt x="147" y="307"/>
                    </a:lnTo>
                    <a:lnTo>
                      <a:pt x="148" y="304"/>
                    </a:lnTo>
                    <a:lnTo>
                      <a:pt x="149" y="302"/>
                    </a:lnTo>
                    <a:lnTo>
                      <a:pt x="150" y="299"/>
                    </a:lnTo>
                    <a:lnTo>
                      <a:pt x="152" y="297"/>
                    </a:lnTo>
                    <a:lnTo>
                      <a:pt x="153" y="294"/>
                    </a:lnTo>
                    <a:lnTo>
                      <a:pt x="154" y="291"/>
                    </a:lnTo>
                    <a:lnTo>
                      <a:pt x="155" y="288"/>
                    </a:lnTo>
                    <a:lnTo>
                      <a:pt x="156" y="286"/>
                    </a:lnTo>
                    <a:lnTo>
                      <a:pt x="157" y="283"/>
                    </a:lnTo>
                    <a:lnTo>
                      <a:pt x="158" y="280"/>
                    </a:lnTo>
                    <a:lnTo>
                      <a:pt x="159" y="277"/>
                    </a:lnTo>
                    <a:lnTo>
                      <a:pt x="160" y="274"/>
                    </a:lnTo>
                    <a:lnTo>
                      <a:pt x="161" y="271"/>
                    </a:lnTo>
                    <a:lnTo>
                      <a:pt x="161" y="268"/>
                    </a:lnTo>
                    <a:lnTo>
                      <a:pt x="162" y="265"/>
                    </a:lnTo>
                    <a:lnTo>
                      <a:pt x="163" y="262"/>
                    </a:lnTo>
                    <a:lnTo>
                      <a:pt x="163" y="259"/>
                    </a:lnTo>
                    <a:lnTo>
                      <a:pt x="164" y="256"/>
                    </a:lnTo>
                    <a:lnTo>
                      <a:pt x="165" y="253"/>
                    </a:lnTo>
                    <a:lnTo>
                      <a:pt x="165" y="250"/>
                    </a:lnTo>
                    <a:lnTo>
                      <a:pt x="165" y="246"/>
                    </a:lnTo>
                    <a:lnTo>
                      <a:pt x="166" y="243"/>
                    </a:lnTo>
                    <a:lnTo>
                      <a:pt x="166" y="240"/>
                    </a:lnTo>
                    <a:lnTo>
                      <a:pt x="167" y="236"/>
                    </a:lnTo>
                    <a:lnTo>
                      <a:pt x="167" y="233"/>
                    </a:lnTo>
                    <a:lnTo>
                      <a:pt x="167" y="229"/>
                    </a:lnTo>
                    <a:lnTo>
                      <a:pt x="167" y="225"/>
                    </a:lnTo>
                    <a:lnTo>
                      <a:pt x="167" y="222"/>
                    </a:lnTo>
                    <a:lnTo>
                      <a:pt x="167" y="218"/>
                    </a:lnTo>
                    <a:lnTo>
                      <a:pt x="167" y="214"/>
                    </a:lnTo>
                    <a:lnTo>
                      <a:pt x="167" y="210"/>
                    </a:lnTo>
                    <a:lnTo>
                      <a:pt x="167" y="206"/>
                    </a:lnTo>
                    <a:lnTo>
                      <a:pt x="167" y="206"/>
                    </a:lnTo>
                    <a:lnTo>
                      <a:pt x="167" y="0"/>
                    </a:lnTo>
                  </a:path>
                </a:pathLst>
              </a:custGeom>
              <a:noFill/>
              <a:ln w="9">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74" name="Freeform 53"/>
              <p:cNvSpPr>
                <a:spLocks/>
              </p:cNvSpPr>
              <p:nvPr/>
            </p:nvSpPr>
            <p:spPr bwMode="auto">
              <a:xfrm>
                <a:off x="6853238" y="3738563"/>
                <a:ext cx="211137" cy="87312"/>
              </a:xfrm>
              <a:custGeom>
                <a:avLst/>
                <a:gdLst/>
                <a:ahLst/>
                <a:cxnLst>
                  <a:cxn ang="0">
                    <a:pos x="66" y="0"/>
                  </a:cxn>
                  <a:cxn ang="0">
                    <a:pos x="0" y="27"/>
                  </a:cxn>
                  <a:cxn ang="0">
                    <a:pos x="66" y="55"/>
                  </a:cxn>
                  <a:cxn ang="0">
                    <a:pos x="133" y="27"/>
                  </a:cxn>
                  <a:cxn ang="0">
                    <a:pos x="66" y="0"/>
                  </a:cxn>
                </a:cxnLst>
                <a:rect l="0" t="0" r="r" b="b"/>
                <a:pathLst>
                  <a:path w="133" h="55">
                    <a:moveTo>
                      <a:pt x="66" y="0"/>
                    </a:moveTo>
                    <a:lnTo>
                      <a:pt x="0" y="27"/>
                    </a:lnTo>
                    <a:lnTo>
                      <a:pt x="66" y="55"/>
                    </a:lnTo>
                    <a:lnTo>
                      <a:pt x="133" y="27"/>
                    </a:lnTo>
                    <a:lnTo>
                      <a:pt x="66"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75" name="Freeform 54"/>
              <p:cNvSpPr>
                <a:spLocks/>
              </p:cNvSpPr>
              <p:nvPr/>
            </p:nvSpPr>
            <p:spPr bwMode="auto">
              <a:xfrm>
                <a:off x="6853238" y="3738563"/>
                <a:ext cx="211137" cy="88900"/>
              </a:xfrm>
              <a:custGeom>
                <a:avLst/>
                <a:gdLst/>
                <a:ahLst/>
                <a:cxnLst>
                  <a:cxn ang="0">
                    <a:pos x="67" y="0"/>
                  </a:cxn>
                  <a:cxn ang="0">
                    <a:pos x="0" y="28"/>
                  </a:cxn>
                  <a:cxn ang="0">
                    <a:pos x="67" y="56"/>
                  </a:cxn>
                  <a:cxn ang="0">
                    <a:pos x="133" y="28"/>
                  </a:cxn>
                  <a:cxn ang="0">
                    <a:pos x="67" y="0"/>
                  </a:cxn>
                  <a:cxn ang="0">
                    <a:pos x="67" y="5"/>
                  </a:cxn>
                  <a:cxn ang="0">
                    <a:pos x="121" y="28"/>
                  </a:cxn>
                  <a:cxn ang="0">
                    <a:pos x="67" y="50"/>
                  </a:cxn>
                  <a:cxn ang="0">
                    <a:pos x="13" y="28"/>
                  </a:cxn>
                  <a:cxn ang="0">
                    <a:pos x="67" y="5"/>
                  </a:cxn>
                  <a:cxn ang="0">
                    <a:pos x="67" y="0"/>
                  </a:cxn>
                </a:cxnLst>
                <a:rect l="0" t="0" r="r" b="b"/>
                <a:pathLst>
                  <a:path w="133" h="56">
                    <a:moveTo>
                      <a:pt x="67" y="0"/>
                    </a:moveTo>
                    <a:lnTo>
                      <a:pt x="0" y="28"/>
                    </a:lnTo>
                    <a:lnTo>
                      <a:pt x="67" y="56"/>
                    </a:lnTo>
                    <a:lnTo>
                      <a:pt x="133" y="28"/>
                    </a:lnTo>
                    <a:lnTo>
                      <a:pt x="67" y="0"/>
                    </a:lnTo>
                    <a:lnTo>
                      <a:pt x="67" y="5"/>
                    </a:lnTo>
                    <a:lnTo>
                      <a:pt x="121" y="28"/>
                    </a:lnTo>
                    <a:lnTo>
                      <a:pt x="67" y="50"/>
                    </a:lnTo>
                    <a:lnTo>
                      <a:pt x="13" y="28"/>
                    </a:lnTo>
                    <a:lnTo>
                      <a:pt x="67" y="5"/>
                    </a:lnTo>
                    <a:lnTo>
                      <a:pt x="67"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76" name="Oval 55"/>
              <p:cNvSpPr>
                <a:spLocks noChangeArrowheads="1"/>
              </p:cNvSpPr>
              <p:nvPr/>
            </p:nvSpPr>
            <p:spPr bwMode="auto">
              <a:xfrm>
                <a:off x="4810125" y="3722688"/>
                <a:ext cx="114300" cy="114300"/>
              </a:xfrm>
              <a:prstGeom prst="ellipse">
                <a:avLst/>
              </a:prstGeom>
              <a:solidFill>
                <a:srgbClr val="FFFFFF"/>
              </a:solid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77" name="Line 56"/>
              <p:cNvSpPr>
                <a:spLocks noChangeShapeType="1"/>
              </p:cNvSpPr>
              <p:nvPr/>
            </p:nvSpPr>
            <p:spPr bwMode="auto">
              <a:xfrm>
                <a:off x="4838700" y="3752850"/>
                <a:ext cx="61912" cy="60325"/>
              </a:xfrm>
              <a:prstGeom prst="line">
                <a:avLst/>
              </a:pr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78" name="Line 57"/>
              <p:cNvSpPr>
                <a:spLocks noChangeShapeType="1"/>
              </p:cNvSpPr>
              <p:nvPr/>
            </p:nvSpPr>
            <p:spPr bwMode="auto">
              <a:xfrm flipV="1">
                <a:off x="4838700" y="3752850"/>
                <a:ext cx="61912" cy="60325"/>
              </a:xfrm>
              <a:prstGeom prst="line">
                <a:avLst/>
              </a:pr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79" name="Rectangle 58"/>
              <p:cNvSpPr>
                <a:spLocks noChangeArrowheads="1"/>
              </p:cNvSpPr>
              <p:nvPr/>
            </p:nvSpPr>
            <p:spPr bwMode="auto">
              <a:xfrm>
                <a:off x="4835525" y="3748088"/>
                <a:ext cx="63500" cy="650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80" name="Rectangle 59"/>
              <p:cNvSpPr>
                <a:spLocks noChangeArrowheads="1"/>
              </p:cNvSpPr>
              <p:nvPr/>
            </p:nvSpPr>
            <p:spPr bwMode="auto">
              <a:xfrm>
                <a:off x="4810125" y="3722688"/>
                <a:ext cx="114300" cy="1158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grpSp>
        <p:sp>
          <p:nvSpPr>
            <p:cNvPr id="264" name="Rectangle 60"/>
            <p:cNvSpPr>
              <a:spLocks noChangeArrowheads="1"/>
            </p:cNvSpPr>
            <p:nvPr/>
          </p:nvSpPr>
          <p:spPr bwMode="auto">
            <a:xfrm>
              <a:off x="4618038" y="3146425"/>
              <a:ext cx="2659062" cy="1463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65" name="Rectangle 61"/>
            <p:cNvSpPr>
              <a:spLocks noChangeArrowheads="1"/>
            </p:cNvSpPr>
            <p:nvPr/>
          </p:nvSpPr>
          <p:spPr bwMode="auto">
            <a:xfrm>
              <a:off x="3522663" y="3144838"/>
              <a:ext cx="4822825" cy="1468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grpSp>
      <p:grpSp>
        <p:nvGrpSpPr>
          <p:cNvPr id="11" name="Group 303"/>
          <p:cNvGrpSpPr/>
          <p:nvPr/>
        </p:nvGrpSpPr>
        <p:grpSpPr>
          <a:xfrm>
            <a:off x="3105150" y="2011363"/>
            <a:ext cx="5662612" cy="3738562"/>
            <a:chOff x="3105150" y="2011363"/>
            <a:chExt cx="5662612" cy="3738562"/>
          </a:xfrm>
        </p:grpSpPr>
        <p:sp>
          <p:nvSpPr>
            <p:cNvPr id="305" name="Freeform 21"/>
            <p:cNvSpPr>
              <a:spLocks/>
            </p:cNvSpPr>
            <p:nvPr/>
          </p:nvSpPr>
          <p:spPr bwMode="auto">
            <a:xfrm>
              <a:off x="3105150" y="2011363"/>
              <a:ext cx="5662612" cy="3738562"/>
            </a:xfrm>
            <a:custGeom>
              <a:avLst/>
              <a:gdLst/>
              <a:ahLst/>
              <a:cxnLst>
                <a:cxn ang="0">
                  <a:pos x="3" y="1116"/>
                </a:cxn>
                <a:cxn ang="0">
                  <a:pos x="21" y="996"/>
                </a:cxn>
                <a:cxn ang="0">
                  <a:pos x="55" y="884"/>
                </a:cxn>
                <a:cxn ang="0">
                  <a:pos x="108" y="771"/>
                </a:cxn>
                <a:cxn ang="0">
                  <a:pos x="176" y="665"/>
                </a:cxn>
                <a:cxn ang="0">
                  <a:pos x="258" y="566"/>
                </a:cxn>
                <a:cxn ang="0">
                  <a:pos x="354" y="471"/>
                </a:cxn>
                <a:cxn ang="0">
                  <a:pos x="462" y="385"/>
                </a:cxn>
                <a:cxn ang="0">
                  <a:pos x="583" y="304"/>
                </a:cxn>
                <a:cxn ang="0">
                  <a:pos x="717" y="232"/>
                </a:cxn>
                <a:cxn ang="0">
                  <a:pos x="860" y="170"/>
                </a:cxn>
                <a:cxn ang="0">
                  <a:pos x="1012" y="115"/>
                </a:cxn>
                <a:cxn ang="0">
                  <a:pos x="1170" y="71"/>
                </a:cxn>
                <a:cxn ang="0">
                  <a:pos x="1338" y="37"/>
                </a:cxn>
                <a:cxn ang="0">
                  <a:pos x="1511" y="14"/>
                </a:cxn>
                <a:cxn ang="0">
                  <a:pos x="1878" y="0"/>
                </a:cxn>
                <a:cxn ang="0">
                  <a:pos x="2055" y="14"/>
                </a:cxn>
                <a:cxn ang="0">
                  <a:pos x="2232" y="37"/>
                </a:cxn>
                <a:cxn ang="0">
                  <a:pos x="2394" y="71"/>
                </a:cxn>
                <a:cxn ang="0">
                  <a:pos x="2555" y="115"/>
                </a:cxn>
                <a:cxn ang="0">
                  <a:pos x="2707" y="170"/>
                </a:cxn>
                <a:cxn ang="0">
                  <a:pos x="2980" y="304"/>
                </a:cxn>
                <a:cxn ang="0">
                  <a:pos x="3160" y="427"/>
                </a:cxn>
                <a:cxn ang="0">
                  <a:pos x="3263" y="519"/>
                </a:cxn>
                <a:cxn ang="0">
                  <a:pos x="3350" y="614"/>
                </a:cxn>
                <a:cxn ang="0">
                  <a:pos x="3428" y="720"/>
                </a:cxn>
                <a:cxn ang="0">
                  <a:pos x="3487" y="826"/>
                </a:cxn>
                <a:cxn ang="0">
                  <a:pos x="3530" y="938"/>
                </a:cxn>
                <a:cxn ang="0">
                  <a:pos x="3558" y="1058"/>
                </a:cxn>
                <a:cxn ang="0">
                  <a:pos x="3567" y="1178"/>
                </a:cxn>
                <a:cxn ang="0">
                  <a:pos x="3558" y="1297"/>
                </a:cxn>
                <a:cxn ang="0">
                  <a:pos x="3530" y="1413"/>
                </a:cxn>
                <a:cxn ang="0">
                  <a:pos x="3487" y="1526"/>
                </a:cxn>
                <a:cxn ang="0">
                  <a:pos x="3428" y="1635"/>
                </a:cxn>
                <a:cxn ang="0">
                  <a:pos x="3350" y="1737"/>
                </a:cxn>
                <a:cxn ang="0">
                  <a:pos x="3263" y="1836"/>
                </a:cxn>
                <a:cxn ang="0">
                  <a:pos x="3160" y="1928"/>
                </a:cxn>
                <a:cxn ang="0">
                  <a:pos x="2980" y="2051"/>
                </a:cxn>
                <a:cxn ang="0">
                  <a:pos x="2707" y="2185"/>
                </a:cxn>
                <a:cxn ang="0">
                  <a:pos x="2555" y="2239"/>
                </a:cxn>
                <a:cxn ang="0">
                  <a:pos x="2394" y="2284"/>
                </a:cxn>
                <a:cxn ang="0">
                  <a:pos x="2232" y="2318"/>
                </a:cxn>
                <a:cxn ang="0">
                  <a:pos x="2055" y="2341"/>
                </a:cxn>
                <a:cxn ang="0">
                  <a:pos x="1878" y="2355"/>
                </a:cxn>
                <a:cxn ang="0">
                  <a:pos x="1511" y="2341"/>
                </a:cxn>
                <a:cxn ang="0">
                  <a:pos x="1338" y="2318"/>
                </a:cxn>
                <a:cxn ang="0">
                  <a:pos x="1170" y="2284"/>
                </a:cxn>
                <a:cxn ang="0">
                  <a:pos x="1012" y="2239"/>
                </a:cxn>
                <a:cxn ang="0">
                  <a:pos x="860" y="2185"/>
                </a:cxn>
                <a:cxn ang="0">
                  <a:pos x="717" y="2123"/>
                </a:cxn>
                <a:cxn ang="0">
                  <a:pos x="583" y="2051"/>
                </a:cxn>
                <a:cxn ang="0">
                  <a:pos x="462" y="1969"/>
                </a:cxn>
                <a:cxn ang="0">
                  <a:pos x="354" y="1884"/>
                </a:cxn>
                <a:cxn ang="0">
                  <a:pos x="258" y="1789"/>
                </a:cxn>
                <a:cxn ang="0">
                  <a:pos x="139" y="1635"/>
                </a:cxn>
                <a:cxn ang="0">
                  <a:pos x="80" y="1526"/>
                </a:cxn>
                <a:cxn ang="0">
                  <a:pos x="37" y="1413"/>
                </a:cxn>
                <a:cxn ang="0">
                  <a:pos x="9" y="1297"/>
                </a:cxn>
                <a:cxn ang="0">
                  <a:pos x="0" y="1178"/>
                </a:cxn>
              </a:cxnLst>
              <a:rect l="0" t="0" r="r" b="b"/>
              <a:pathLst>
                <a:path w="3567" h="2355">
                  <a:moveTo>
                    <a:pt x="0" y="1178"/>
                  </a:moveTo>
                  <a:lnTo>
                    <a:pt x="3" y="1116"/>
                  </a:lnTo>
                  <a:lnTo>
                    <a:pt x="9" y="1058"/>
                  </a:lnTo>
                  <a:lnTo>
                    <a:pt x="21" y="996"/>
                  </a:lnTo>
                  <a:lnTo>
                    <a:pt x="37" y="938"/>
                  </a:lnTo>
                  <a:lnTo>
                    <a:pt x="55" y="884"/>
                  </a:lnTo>
                  <a:lnTo>
                    <a:pt x="80" y="826"/>
                  </a:lnTo>
                  <a:lnTo>
                    <a:pt x="108" y="771"/>
                  </a:lnTo>
                  <a:lnTo>
                    <a:pt x="139" y="720"/>
                  </a:lnTo>
                  <a:lnTo>
                    <a:pt x="176" y="665"/>
                  </a:lnTo>
                  <a:lnTo>
                    <a:pt x="214" y="614"/>
                  </a:lnTo>
                  <a:lnTo>
                    <a:pt x="258" y="566"/>
                  </a:lnTo>
                  <a:lnTo>
                    <a:pt x="304" y="519"/>
                  </a:lnTo>
                  <a:lnTo>
                    <a:pt x="354" y="471"/>
                  </a:lnTo>
                  <a:lnTo>
                    <a:pt x="406" y="427"/>
                  </a:lnTo>
                  <a:lnTo>
                    <a:pt x="462" y="385"/>
                  </a:lnTo>
                  <a:lnTo>
                    <a:pt x="521" y="344"/>
                  </a:lnTo>
                  <a:lnTo>
                    <a:pt x="583" y="304"/>
                  </a:lnTo>
                  <a:lnTo>
                    <a:pt x="649" y="269"/>
                  </a:lnTo>
                  <a:lnTo>
                    <a:pt x="717" y="232"/>
                  </a:lnTo>
                  <a:lnTo>
                    <a:pt x="785" y="201"/>
                  </a:lnTo>
                  <a:lnTo>
                    <a:pt x="860" y="170"/>
                  </a:lnTo>
                  <a:lnTo>
                    <a:pt x="934" y="143"/>
                  </a:lnTo>
                  <a:lnTo>
                    <a:pt x="1012" y="115"/>
                  </a:lnTo>
                  <a:lnTo>
                    <a:pt x="1090" y="92"/>
                  </a:lnTo>
                  <a:lnTo>
                    <a:pt x="1170" y="71"/>
                  </a:lnTo>
                  <a:lnTo>
                    <a:pt x="1254" y="51"/>
                  </a:lnTo>
                  <a:lnTo>
                    <a:pt x="1338" y="37"/>
                  </a:lnTo>
                  <a:lnTo>
                    <a:pt x="1424" y="23"/>
                  </a:lnTo>
                  <a:lnTo>
                    <a:pt x="1511" y="14"/>
                  </a:lnTo>
                  <a:lnTo>
                    <a:pt x="1692" y="0"/>
                  </a:lnTo>
                  <a:lnTo>
                    <a:pt x="1878" y="0"/>
                  </a:lnTo>
                  <a:lnTo>
                    <a:pt x="1968" y="6"/>
                  </a:lnTo>
                  <a:lnTo>
                    <a:pt x="2055" y="14"/>
                  </a:lnTo>
                  <a:lnTo>
                    <a:pt x="2145" y="23"/>
                  </a:lnTo>
                  <a:lnTo>
                    <a:pt x="2232" y="37"/>
                  </a:lnTo>
                  <a:lnTo>
                    <a:pt x="2316" y="51"/>
                  </a:lnTo>
                  <a:lnTo>
                    <a:pt x="2394" y="71"/>
                  </a:lnTo>
                  <a:lnTo>
                    <a:pt x="2477" y="92"/>
                  </a:lnTo>
                  <a:lnTo>
                    <a:pt x="2555" y="115"/>
                  </a:lnTo>
                  <a:lnTo>
                    <a:pt x="2632" y="143"/>
                  </a:lnTo>
                  <a:lnTo>
                    <a:pt x="2707" y="170"/>
                  </a:lnTo>
                  <a:lnTo>
                    <a:pt x="2850" y="232"/>
                  </a:lnTo>
                  <a:lnTo>
                    <a:pt x="2980" y="304"/>
                  </a:lnTo>
                  <a:lnTo>
                    <a:pt x="3042" y="344"/>
                  </a:lnTo>
                  <a:lnTo>
                    <a:pt x="3160" y="427"/>
                  </a:lnTo>
                  <a:lnTo>
                    <a:pt x="3213" y="471"/>
                  </a:lnTo>
                  <a:lnTo>
                    <a:pt x="3263" y="519"/>
                  </a:lnTo>
                  <a:lnTo>
                    <a:pt x="3309" y="566"/>
                  </a:lnTo>
                  <a:lnTo>
                    <a:pt x="3350" y="614"/>
                  </a:lnTo>
                  <a:lnTo>
                    <a:pt x="3390" y="665"/>
                  </a:lnTo>
                  <a:lnTo>
                    <a:pt x="3428" y="720"/>
                  </a:lnTo>
                  <a:lnTo>
                    <a:pt x="3458" y="771"/>
                  </a:lnTo>
                  <a:lnTo>
                    <a:pt x="3487" y="826"/>
                  </a:lnTo>
                  <a:lnTo>
                    <a:pt x="3511" y="884"/>
                  </a:lnTo>
                  <a:lnTo>
                    <a:pt x="3530" y="938"/>
                  </a:lnTo>
                  <a:lnTo>
                    <a:pt x="3545" y="996"/>
                  </a:lnTo>
                  <a:lnTo>
                    <a:pt x="3558" y="1058"/>
                  </a:lnTo>
                  <a:lnTo>
                    <a:pt x="3564" y="1116"/>
                  </a:lnTo>
                  <a:lnTo>
                    <a:pt x="3567" y="1178"/>
                  </a:lnTo>
                  <a:lnTo>
                    <a:pt x="3564" y="1239"/>
                  </a:lnTo>
                  <a:lnTo>
                    <a:pt x="3558" y="1297"/>
                  </a:lnTo>
                  <a:lnTo>
                    <a:pt x="3545" y="1355"/>
                  </a:lnTo>
                  <a:lnTo>
                    <a:pt x="3530" y="1413"/>
                  </a:lnTo>
                  <a:lnTo>
                    <a:pt x="3511" y="1471"/>
                  </a:lnTo>
                  <a:lnTo>
                    <a:pt x="3487" y="1526"/>
                  </a:lnTo>
                  <a:lnTo>
                    <a:pt x="3458" y="1580"/>
                  </a:lnTo>
                  <a:lnTo>
                    <a:pt x="3428" y="1635"/>
                  </a:lnTo>
                  <a:lnTo>
                    <a:pt x="3390" y="1686"/>
                  </a:lnTo>
                  <a:lnTo>
                    <a:pt x="3350" y="1737"/>
                  </a:lnTo>
                  <a:lnTo>
                    <a:pt x="3309" y="1789"/>
                  </a:lnTo>
                  <a:lnTo>
                    <a:pt x="3263" y="1836"/>
                  </a:lnTo>
                  <a:lnTo>
                    <a:pt x="3213" y="1884"/>
                  </a:lnTo>
                  <a:lnTo>
                    <a:pt x="3160" y="1928"/>
                  </a:lnTo>
                  <a:lnTo>
                    <a:pt x="3042" y="2010"/>
                  </a:lnTo>
                  <a:lnTo>
                    <a:pt x="2980" y="2051"/>
                  </a:lnTo>
                  <a:lnTo>
                    <a:pt x="2850" y="2123"/>
                  </a:lnTo>
                  <a:lnTo>
                    <a:pt x="2707" y="2185"/>
                  </a:lnTo>
                  <a:lnTo>
                    <a:pt x="2632" y="2212"/>
                  </a:lnTo>
                  <a:lnTo>
                    <a:pt x="2555" y="2239"/>
                  </a:lnTo>
                  <a:lnTo>
                    <a:pt x="2477" y="2263"/>
                  </a:lnTo>
                  <a:lnTo>
                    <a:pt x="2394" y="2284"/>
                  </a:lnTo>
                  <a:lnTo>
                    <a:pt x="2316" y="2304"/>
                  </a:lnTo>
                  <a:lnTo>
                    <a:pt x="2232" y="2318"/>
                  </a:lnTo>
                  <a:lnTo>
                    <a:pt x="2145" y="2331"/>
                  </a:lnTo>
                  <a:lnTo>
                    <a:pt x="2055" y="2341"/>
                  </a:lnTo>
                  <a:lnTo>
                    <a:pt x="1968" y="2348"/>
                  </a:lnTo>
                  <a:lnTo>
                    <a:pt x="1878" y="2355"/>
                  </a:lnTo>
                  <a:lnTo>
                    <a:pt x="1692" y="2355"/>
                  </a:lnTo>
                  <a:lnTo>
                    <a:pt x="1511" y="2341"/>
                  </a:lnTo>
                  <a:lnTo>
                    <a:pt x="1424" y="2331"/>
                  </a:lnTo>
                  <a:lnTo>
                    <a:pt x="1338" y="2318"/>
                  </a:lnTo>
                  <a:lnTo>
                    <a:pt x="1254" y="2304"/>
                  </a:lnTo>
                  <a:lnTo>
                    <a:pt x="1170" y="2284"/>
                  </a:lnTo>
                  <a:lnTo>
                    <a:pt x="1090" y="2263"/>
                  </a:lnTo>
                  <a:lnTo>
                    <a:pt x="1012" y="2239"/>
                  </a:lnTo>
                  <a:lnTo>
                    <a:pt x="934" y="2212"/>
                  </a:lnTo>
                  <a:lnTo>
                    <a:pt x="860" y="2185"/>
                  </a:lnTo>
                  <a:lnTo>
                    <a:pt x="785" y="2154"/>
                  </a:lnTo>
                  <a:lnTo>
                    <a:pt x="717" y="2123"/>
                  </a:lnTo>
                  <a:lnTo>
                    <a:pt x="649" y="2086"/>
                  </a:lnTo>
                  <a:lnTo>
                    <a:pt x="583" y="2051"/>
                  </a:lnTo>
                  <a:lnTo>
                    <a:pt x="521" y="2010"/>
                  </a:lnTo>
                  <a:lnTo>
                    <a:pt x="462" y="1969"/>
                  </a:lnTo>
                  <a:lnTo>
                    <a:pt x="406" y="1928"/>
                  </a:lnTo>
                  <a:lnTo>
                    <a:pt x="354" y="1884"/>
                  </a:lnTo>
                  <a:lnTo>
                    <a:pt x="304" y="1836"/>
                  </a:lnTo>
                  <a:lnTo>
                    <a:pt x="258" y="1789"/>
                  </a:lnTo>
                  <a:lnTo>
                    <a:pt x="214" y="1737"/>
                  </a:lnTo>
                  <a:lnTo>
                    <a:pt x="139" y="1635"/>
                  </a:lnTo>
                  <a:lnTo>
                    <a:pt x="108" y="1580"/>
                  </a:lnTo>
                  <a:lnTo>
                    <a:pt x="80" y="1526"/>
                  </a:lnTo>
                  <a:lnTo>
                    <a:pt x="55" y="1471"/>
                  </a:lnTo>
                  <a:lnTo>
                    <a:pt x="37" y="1413"/>
                  </a:lnTo>
                  <a:lnTo>
                    <a:pt x="21" y="1355"/>
                  </a:lnTo>
                  <a:lnTo>
                    <a:pt x="9" y="1297"/>
                  </a:lnTo>
                  <a:lnTo>
                    <a:pt x="3" y="1239"/>
                  </a:lnTo>
                  <a:lnTo>
                    <a:pt x="0" y="1178"/>
                  </a:lnTo>
                  <a:close/>
                </a:path>
              </a:pathLst>
            </a:custGeom>
            <a:solidFill>
              <a:srgbClr val="FFE0C0"/>
            </a:solidFill>
            <a:ln w="6">
              <a:solidFill>
                <a:srgbClr val="FF8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nvGrpSpPr>
            <p:cNvPr id="12" name="Group 59"/>
            <p:cNvGrpSpPr/>
            <p:nvPr/>
          </p:nvGrpSpPr>
          <p:grpSpPr>
            <a:xfrm>
              <a:off x="3522663" y="3144838"/>
              <a:ext cx="4826000" cy="1470024"/>
              <a:chOff x="3522663" y="3144838"/>
              <a:chExt cx="4826000" cy="1470024"/>
            </a:xfrm>
          </p:grpSpPr>
          <p:grpSp>
            <p:nvGrpSpPr>
              <p:cNvPr id="13" name="Group 63"/>
              <p:cNvGrpSpPr/>
              <p:nvPr/>
            </p:nvGrpSpPr>
            <p:grpSpPr>
              <a:xfrm>
                <a:off x="3522663" y="3144838"/>
                <a:ext cx="4826000" cy="1470024"/>
                <a:chOff x="3522663" y="3144838"/>
                <a:chExt cx="4826000" cy="1470024"/>
              </a:xfrm>
            </p:grpSpPr>
            <p:sp>
              <p:nvSpPr>
                <p:cNvPr id="344" name="Rectangle 22"/>
                <p:cNvSpPr>
                  <a:spLocks noChangeArrowheads="1"/>
                </p:cNvSpPr>
                <p:nvPr/>
              </p:nvSpPr>
              <p:spPr bwMode="auto">
                <a:xfrm>
                  <a:off x="7205663" y="3146425"/>
                  <a:ext cx="1138237" cy="1463675"/>
                </a:xfrm>
                <a:prstGeom prst="rect">
                  <a:avLst/>
                </a:prstGeom>
                <a:solidFill>
                  <a:srgbClr val="E0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45" name="Freeform 23"/>
                <p:cNvSpPr>
                  <a:spLocks/>
                </p:cNvSpPr>
                <p:nvPr/>
              </p:nvSpPr>
              <p:spPr bwMode="auto">
                <a:xfrm>
                  <a:off x="7205663" y="3146425"/>
                  <a:ext cx="1143000" cy="1468437"/>
                </a:xfrm>
                <a:custGeom>
                  <a:avLst/>
                  <a:gdLst/>
                  <a:ahLst/>
                  <a:cxnLst>
                    <a:cxn ang="0">
                      <a:pos x="720" y="0"/>
                    </a:cxn>
                    <a:cxn ang="0">
                      <a:pos x="0" y="0"/>
                    </a:cxn>
                    <a:cxn ang="0">
                      <a:pos x="0" y="0"/>
                    </a:cxn>
                    <a:cxn ang="0">
                      <a:pos x="0" y="925"/>
                    </a:cxn>
                    <a:cxn ang="0">
                      <a:pos x="0" y="925"/>
                    </a:cxn>
                    <a:cxn ang="0">
                      <a:pos x="720" y="925"/>
                    </a:cxn>
                  </a:cxnLst>
                  <a:rect l="0" t="0" r="r" b="b"/>
                  <a:pathLst>
                    <a:path w="720" h="925">
                      <a:moveTo>
                        <a:pt x="720" y="0"/>
                      </a:moveTo>
                      <a:lnTo>
                        <a:pt x="0" y="0"/>
                      </a:lnTo>
                      <a:lnTo>
                        <a:pt x="0" y="0"/>
                      </a:lnTo>
                      <a:lnTo>
                        <a:pt x="0" y="925"/>
                      </a:lnTo>
                      <a:lnTo>
                        <a:pt x="0" y="925"/>
                      </a:lnTo>
                      <a:lnTo>
                        <a:pt x="720" y="925"/>
                      </a:lnTo>
                    </a:path>
                  </a:pathLst>
                </a:cu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46" name="Rectangle 24"/>
                <p:cNvSpPr>
                  <a:spLocks noChangeArrowheads="1"/>
                </p:cNvSpPr>
                <p:nvPr/>
              </p:nvSpPr>
              <p:spPr bwMode="auto">
                <a:xfrm>
                  <a:off x="7202488" y="3144838"/>
                  <a:ext cx="1143000" cy="1468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47" name="Rectangle 25"/>
                <p:cNvSpPr>
                  <a:spLocks noChangeArrowheads="1"/>
                </p:cNvSpPr>
                <p:nvPr/>
              </p:nvSpPr>
              <p:spPr bwMode="auto">
                <a:xfrm>
                  <a:off x="3524250" y="3146425"/>
                  <a:ext cx="1138237" cy="1463675"/>
                </a:xfrm>
                <a:prstGeom prst="rect">
                  <a:avLst/>
                </a:prstGeom>
                <a:solidFill>
                  <a:srgbClr val="E0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48" name="Freeform 26"/>
                <p:cNvSpPr>
                  <a:spLocks/>
                </p:cNvSpPr>
                <p:nvPr/>
              </p:nvSpPr>
              <p:spPr bwMode="auto">
                <a:xfrm>
                  <a:off x="3524250" y="3146425"/>
                  <a:ext cx="1143000" cy="1468437"/>
                </a:xfrm>
                <a:custGeom>
                  <a:avLst/>
                  <a:gdLst/>
                  <a:ahLst/>
                  <a:cxnLst>
                    <a:cxn ang="0">
                      <a:pos x="0" y="0"/>
                    </a:cxn>
                    <a:cxn ang="0">
                      <a:pos x="720" y="0"/>
                    </a:cxn>
                    <a:cxn ang="0">
                      <a:pos x="720" y="0"/>
                    </a:cxn>
                    <a:cxn ang="0">
                      <a:pos x="720" y="925"/>
                    </a:cxn>
                    <a:cxn ang="0">
                      <a:pos x="720" y="925"/>
                    </a:cxn>
                    <a:cxn ang="0">
                      <a:pos x="0" y="925"/>
                    </a:cxn>
                  </a:cxnLst>
                  <a:rect l="0" t="0" r="r" b="b"/>
                  <a:pathLst>
                    <a:path w="720" h="925">
                      <a:moveTo>
                        <a:pt x="0" y="0"/>
                      </a:moveTo>
                      <a:lnTo>
                        <a:pt x="720" y="0"/>
                      </a:lnTo>
                      <a:lnTo>
                        <a:pt x="720" y="0"/>
                      </a:lnTo>
                      <a:lnTo>
                        <a:pt x="720" y="925"/>
                      </a:lnTo>
                      <a:lnTo>
                        <a:pt x="720" y="925"/>
                      </a:lnTo>
                      <a:lnTo>
                        <a:pt x="0" y="925"/>
                      </a:lnTo>
                    </a:path>
                  </a:pathLst>
                </a:cu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49" name="Rectangle 27"/>
                <p:cNvSpPr>
                  <a:spLocks noChangeArrowheads="1"/>
                </p:cNvSpPr>
                <p:nvPr/>
              </p:nvSpPr>
              <p:spPr bwMode="auto">
                <a:xfrm>
                  <a:off x="3522663" y="3144838"/>
                  <a:ext cx="1143000" cy="1468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grpSp>
          <p:grpSp>
            <p:nvGrpSpPr>
              <p:cNvPr id="14" name="Group 64"/>
              <p:cNvGrpSpPr/>
              <p:nvPr/>
            </p:nvGrpSpPr>
            <p:grpSpPr>
              <a:xfrm>
                <a:off x="4730750" y="3146425"/>
                <a:ext cx="2403475" cy="1463675"/>
                <a:chOff x="4730750" y="3146425"/>
                <a:chExt cx="2403475" cy="1463675"/>
              </a:xfrm>
            </p:grpSpPr>
            <p:sp>
              <p:nvSpPr>
                <p:cNvPr id="327" name="Rectangle 28"/>
                <p:cNvSpPr>
                  <a:spLocks noChangeArrowheads="1"/>
                </p:cNvSpPr>
                <p:nvPr/>
              </p:nvSpPr>
              <p:spPr bwMode="auto">
                <a:xfrm>
                  <a:off x="4730750" y="3146425"/>
                  <a:ext cx="2403475" cy="1463675"/>
                </a:xfrm>
                <a:prstGeom prst="rect">
                  <a:avLst/>
                </a:prstGeom>
                <a:solidFill>
                  <a:srgbClr val="E8E8E8"/>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28" name="Line 29"/>
                <p:cNvSpPr>
                  <a:spLocks noChangeShapeType="1"/>
                </p:cNvSpPr>
                <p:nvPr/>
              </p:nvSpPr>
              <p:spPr bwMode="auto">
                <a:xfrm>
                  <a:off x="5322888" y="3629025"/>
                  <a:ext cx="1301750" cy="1587"/>
                </a:xfrm>
                <a:prstGeom prst="line">
                  <a:avLst/>
                </a:pr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29" name="Line 30"/>
                <p:cNvSpPr>
                  <a:spLocks noChangeShapeType="1"/>
                </p:cNvSpPr>
                <p:nvPr/>
              </p:nvSpPr>
              <p:spPr bwMode="auto">
                <a:xfrm>
                  <a:off x="5322888" y="3852863"/>
                  <a:ext cx="1301750" cy="1587"/>
                </a:xfrm>
                <a:prstGeom prst="line">
                  <a:avLst/>
                </a:pr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30" name="Freeform 31"/>
                <p:cNvSpPr>
                  <a:spLocks/>
                </p:cNvSpPr>
                <p:nvPr/>
              </p:nvSpPr>
              <p:spPr bwMode="auto">
                <a:xfrm>
                  <a:off x="5437188" y="3425825"/>
                  <a:ext cx="1173162" cy="204787"/>
                </a:xfrm>
                <a:custGeom>
                  <a:avLst/>
                  <a:gdLst/>
                  <a:ahLst/>
                  <a:cxnLst>
                    <a:cxn ang="0">
                      <a:pos x="739" y="0"/>
                    </a:cxn>
                    <a:cxn ang="0">
                      <a:pos x="109" y="0"/>
                    </a:cxn>
                    <a:cxn ang="0">
                      <a:pos x="109" y="0"/>
                    </a:cxn>
                    <a:cxn ang="0">
                      <a:pos x="0" y="129"/>
                    </a:cxn>
                  </a:cxnLst>
                  <a:rect l="0" t="0" r="r" b="b"/>
                  <a:pathLst>
                    <a:path w="739" h="129">
                      <a:moveTo>
                        <a:pt x="739" y="0"/>
                      </a:moveTo>
                      <a:lnTo>
                        <a:pt x="109" y="0"/>
                      </a:lnTo>
                      <a:lnTo>
                        <a:pt x="109" y="0"/>
                      </a:lnTo>
                      <a:lnTo>
                        <a:pt x="0" y="129"/>
                      </a:lnTo>
                    </a:path>
                  </a:pathLst>
                </a:cu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31" name="Freeform 32"/>
                <p:cNvSpPr>
                  <a:spLocks/>
                </p:cNvSpPr>
                <p:nvPr/>
              </p:nvSpPr>
              <p:spPr bwMode="auto">
                <a:xfrm>
                  <a:off x="5437188" y="3857625"/>
                  <a:ext cx="1203325" cy="293687"/>
                </a:xfrm>
                <a:custGeom>
                  <a:avLst/>
                  <a:gdLst/>
                  <a:ahLst/>
                  <a:cxnLst>
                    <a:cxn ang="0">
                      <a:pos x="0" y="0"/>
                    </a:cxn>
                    <a:cxn ang="0">
                      <a:pos x="113" y="185"/>
                    </a:cxn>
                    <a:cxn ang="0">
                      <a:pos x="113" y="185"/>
                    </a:cxn>
                    <a:cxn ang="0">
                      <a:pos x="758" y="185"/>
                    </a:cxn>
                  </a:cxnLst>
                  <a:rect l="0" t="0" r="r" b="b"/>
                  <a:pathLst>
                    <a:path w="758" h="185">
                      <a:moveTo>
                        <a:pt x="0" y="0"/>
                      </a:moveTo>
                      <a:lnTo>
                        <a:pt x="113" y="185"/>
                      </a:lnTo>
                      <a:lnTo>
                        <a:pt x="113" y="185"/>
                      </a:lnTo>
                      <a:lnTo>
                        <a:pt x="758" y="185"/>
                      </a:lnTo>
                    </a:path>
                  </a:pathLst>
                </a:cu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32" name="Freeform 33"/>
                <p:cNvSpPr>
                  <a:spLocks/>
                </p:cNvSpPr>
                <p:nvPr/>
              </p:nvSpPr>
              <p:spPr bwMode="auto">
                <a:xfrm>
                  <a:off x="6010275" y="4000500"/>
                  <a:ext cx="604837" cy="150812"/>
                </a:xfrm>
                <a:custGeom>
                  <a:avLst/>
                  <a:gdLst/>
                  <a:ahLst/>
                  <a:cxnLst>
                    <a:cxn ang="0">
                      <a:pos x="0" y="95"/>
                    </a:cxn>
                    <a:cxn ang="0">
                      <a:pos x="50" y="0"/>
                    </a:cxn>
                    <a:cxn ang="0">
                      <a:pos x="50" y="0"/>
                    </a:cxn>
                    <a:cxn ang="0">
                      <a:pos x="381" y="0"/>
                    </a:cxn>
                  </a:cxnLst>
                  <a:rect l="0" t="0" r="r" b="b"/>
                  <a:pathLst>
                    <a:path w="381" h="95">
                      <a:moveTo>
                        <a:pt x="0" y="95"/>
                      </a:moveTo>
                      <a:lnTo>
                        <a:pt x="50" y="0"/>
                      </a:lnTo>
                      <a:lnTo>
                        <a:pt x="50" y="0"/>
                      </a:lnTo>
                      <a:lnTo>
                        <a:pt x="381" y="0"/>
                      </a:lnTo>
                    </a:path>
                  </a:pathLst>
                </a:cu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33" name="Line 34"/>
                <p:cNvSpPr>
                  <a:spLocks noChangeShapeType="1"/>
                </p:cNvSpPr>
                <p:nvPr/>
              </p:nvSpPr>
              <p:spPr bwMode="auto">
                <a:xfrm>
                  <a:off x="5994400" y="3857625"/>
                  <a:ext cx="95250" cy="141287"/>
                </a:xfrm>
                <a:prstGeom prst="line">
                  <a:avLst/>
                </a:pr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34" name="Rectangle 37"/>
                <p:cNvSpPr>
                  <a:spLocks noChangeArrowheads="1"/>
                </p:cNvSpPr>
                <p:nvPr/>
              </p:nvSpPr>
              <p:spPr bwMode="auto">
                <a:xfrm>
                  <a:off x="5541963" y="3581400"/>
                  <a:ext cx="279400" cy="92075"/>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35" name="Rectangle 38"/>
                <p:cNvSpPr>
                  <a:spLocks noChangeArrowheads="1"/>
                </p:cNvSpPr>
                <p:nvPr/>
              </p:nvSpPr>
              <p:spPr bwMode="auto">
                <a:xfrm>
                  <a:off x="6010275" y="3581400"/>
                  <a:ext cx="277812" cy="92075"/>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36" name="Rectangle 39"/>
                <p:cNvSpPr>
                  <a:spLocks noChangeArrowheads="1"/>
                </p:cNvSpPr>
                <p:nvPr/>
              </p:nvSpPr>
              <p:spPr bwMode="auto">
                <a:xfrm>
                  <a:off x="5673725" y="3378200"/>
                  <a:ext cx="277812"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37" name="Rectangle 40"/>
                <p:cNvSpPr>
                  <a:spLocks noChangeArrowheads="1"/>
                </p:cNvSpPr>
                <p:nvPr/>
              </p:nvSpPr>
              <p:spPr bwMode="auto">
                <a:xfrm>
                  <a:off x="5541963" y="3805238"/>
                  <a:ext cx="279400"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38" name="Rectangle 41"/>
                <p:cNvSpPr>
                  <a:spLocks noChangeArrowheads="1"/>
                </p:cNvSpPr>
                <p:nvPr/>
              </p:nvSpPr>
              <p:spPr bwMode="auto">
                <a:xfrm>
                  <a:off x="6121400" y="3378200"/>
                  <a:ext cx="277812"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39" name="Rectangle 42"/>
                <p:cNvSpPr>
                  <a:spLocks noChangeArrowheads="1"/>
                </p:cNvSpPr>
                <p:nvPr/>
              </p:nvSpPr>
              <p:spPr bwMode="auto">
                <a:xfrm>
                  <a:off x="6121400" y="3805238"/>
                  <a:ext cx="277812"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40" name="Rectangle 43"/>
                <p:cNvSpPr>
                  <a:spLocks noChangeArrowheads="1"/>
                </p:cNvSpPr>
                <p:nvPr/>
              </p:nvSpPr>
              <p:spPr bwMode="auto">
                <a:xfrm>
                  <a:off x="5694363" y="4105275"/>
                  <a:ext cx="273050"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41" name="Rectangle 44"/>
                <p:cNvSpPr>
                  <a:spLocks noChangeArrowheads="1"/>
                </p:cNvSpPr>
                <p:nvPr/>
              </p:nvSpPr>
              <p:spPr bwMode="auto">
                <a:xfrm>
                  <a:off x="6121400" y="3952875"/>
                  <a:ext cx="277812" cy="93662"/>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42" name="Rectangle 45"/>
                <p:cNvSpPr>
                  <a:spLocks noChangeArrowheads="1"/>
                </p:cNvSpPr>
                <p:nvPr/>
              </p:nvSpPr>
              <p:spPr bwMode="auto">
                <a:xfrm>
                  <a:off x="6572250" y="3397250"/>
                  <a:ext cx="203200" cy="790575"/>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43" name="Rectangle 48"/>
                <p:cNvSpPr>
                  <a:spLocks noChangeArrowheads="1"/>
                </p:cNvSpPr>
                <p:nvPr/>
              </p:nvSpPr>
              <p:spPr bwMode="auto">
                <a:xfrm>
                  <a:off x="5078413" y="3552825"/>
                  <a:ext cx="277812" cy="398462"/>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grpSp>
          <p:grpSp>
            <p:nvGrpSpPr>
              <p:cNvPr id="15" name="Group 62"/>
              <p:cNvGrpSpPr/>
              <p:nvPr/>
            </p:nvGrpSpPr>
            <p:grpSpPr>
              <a:xfrm>
                <a:off x="4637088" y="3722688"/>
                <a:ext cx="2625724" cy="750887"/>
                <a:chOff x="4637088" y="3722688"/>
                <a:chExt cx="2625724" cy="750887"/>
              </a:xfrm>
            </p:grpSpPr>
            <p:sp>
              <p:nvSpPr>
                <p:cNvPr id="312" name="Line 35"/>
                <p:cNvSpPr>
                  <a:spLocks noChangeShapeType="1"/>
                </p:cNvSpPr>
                <p:nvPr/>
              </p:nvSpPr>
              <p:spPr bwMode="auto">
                <a:xfrm>
                  <a:off x="6732588" y="3784600"/>
                  <a:ext cx="498475" cy="1587"/>
                </a:xfrm>
                <a:prstGeom prst="line">
                  <a:avLst/>
                </a:prstGeom>
                <a:noFill/>
                <a:ln w="9">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13" name="Freeform 36"/>
                <p:cNvSpPr>
                  <a:spLocks/>
                </p:cNvSpPr>
                <p:nvPr/>
              </p:nvSpPr>
              <p:spPr bwMode="auto">
                <a:xfrm>
                  <a:off x="7175500" y="3746500"/>
                  <a:ext cx="87312" cy="74612"/>
                </a:xfrm>
                <a:custGeom>
                  <a:avLst/>
                  <a:gdLst/>
                  <a:ahLst/>
                  <a:cxnLst>
                    <a:cxn ang="0">
                      <a:pos x="0" y="0"/>
                    </a:cxn>
                    <a:cxn ang="0">
                      <a:pos x="25" y="24"/>
                    </a:cxn>
                    <a:cxn ang="0">
                      <a:pos x="0" y="47"/>
                    </a:cxn>
                    <a:cxn ang="0">
                      <a:pos x="55" y="24"/>
                    </a:cxn>
                    <a:cxn ang="0">
                      <a:pos x="0" y="0"/>
                    </a:cxn>
                  </a:cxnLst>
                  <a:rect l="0" t="0" r="r" b="b"/>
                  <a:pathLst>
                    <a:path w="55" h="47">
                      <a:moveTo>
                        <a:pt x="0" y="0"/>
                      </a:moveTo>
                      <a:lnTo>
                        <a:pt x="25" y="24"/>
                      </a:lnTo>
                      <a:lnTo>
                        <a:pt x="0" y="47"/>
                      </a:lnTo>
                      <a:lnTo>
                        <a:pt x="55" y="24"/>
                      </a:lnTo>
                      <a:lnTo>
                        <a:pt x="0" y="0"/>
                      </a:lnTo>
                      <a:close/>
                    </a:path>
                  </a:pathLst>
                </a:custGeom>
                <a:solidFill>
                  <a:srgbClr val="A00000"/>
                </a:solidFill>
                <a:ln w="0">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14" name="Line 46"/>
                <p:cNvSpPr>
                  <a:spLocks noChangeShapeType="1"/>
                </p:cNvSpPr>
                <p:nvPr/>
              </p:nvSpPr>
              <p:spPr bwMode="auto">
                <a:xfrm>
                  <a:off x="4637088" y="3783013"/>
                  <a:ext cx="403225" cy="1587"/>
                </a:xfrm>
                <a:prstGeom prst="line">
                  <a:avLst/>
                </a:prstGeom>
                <a:noFill/>
                <a:ln w="9">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15" name="Freeform 47"/>
                <p:cNvSpPr>
                  <a:spLocks/>
                </p:cNvSpPr>
                <p:nvPr/>
              </p:nvSpPr>
              <p:spPr bwMode="auto">
                <a:xfrm>
                  <a:off x="4984750" y="3744913"/>
                  <a:ext cx="88900" cy="76200"/>
                </a:xfrm>
                <a:custGeom>
                  <a:avLst/>
                  <a:gdLst/>
                  <a:ahLst/>
                  <a:cxnLst>
                    <a:cxn ang="0">
                      <a:pos x="0" y="0"/>
                    </a:cxn>
                    <a:cxn ang="0">
                      <a:pos x="25" y="24"/>
                    </a:cxn>
                    <a:cxn ang="0">
                      <a:pos x="0" y="48"/>
                    </a:cxn>
                    <a:cxn ang="0">
                      <a:pos x="56" y="24"/>
                    </a:cxn>
                    <a:cxn ang="0">
                      <a:pos x="0" y="0"/>
                    </a:cxn>
                  </a:cxnLst>
                  <a:rect l="0" t="0" r="r" b="b"/>
                  <a:pathLst>
                    <a:path w="56" h="48">
                      <a:moveTo>
                        <a:pt x="0" y="0"/>
                      </a:moveTo>
                      <a:lnTo>
                        <a:pt x="25" y="24"/>
                      </a:lnTo>
                      <a:lnTo>
                        <a:pt x="0" y="48"/>
                      </a:lnTo>
                      <a:lnTo>
                        <a:pt x="56" y="24"/>
                      </a:lnTo>
                      <a:lnTo>
                        <a:pt x="0" y="0"/>
                      </a:lnTo>
                      <a:close/>
                    </a:path>
                  </a:pathLst>
                </a:custGeom>
                <a:solidFill>
                  <a:srgbClr val="A00000"/>
                </a:solidFill>
                <a:ln w="0">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16" name="Freeform 49"/>
                <p:cNvSpPr>
                  <a:spLocks/>
                </p:cNvSpPr>
                <p:nvPr/>
              </p:nvSpPr>
              <p:spPr bwMode="auto">
                <a:xfrm>
                  <a:off x="4832350" y="3844925"/>
                  <a:ext cx="76200" cy="88900"/>
                </a:xfrm>
                <a:custGeom>
                  <a:avLst/>
                  <a:gdLst/>
                  <a:ahLst/>
                  <a:cxnLst>
                    <a:cxn ang="0">
                      <a:pos x="0" y="56"/>
                    </a:cxn>
                    <a:cxn ang="0">
                      <a:pos x="24" y="31"/>
                    </a:cxn>
                    <a:cxn ang="0">
                      <a:pos x="48" y="56"/>
                    </a:cxn>
                    <a:cxn ang="0">
                      <a:pos x="24" y="0"/>
                    </a:cxn>
                    <a:cxn ang="0">
                      <a:pos x="0" y="56"/>
                    </a:cxn>
                  </a:cxnLst>
                  <a:rect l="0" t="0" r="r" b="b"/>
                  <a:pathLst>
                    <a:path w="48" h="56">
                      <a:moveTo>
                        <a:pt x="0" y="56"/>
                      </a:moveTo>
                      <a:lnTo>
                        <a:pt x="24" y="31"/>
                      </a:lnTo>
                      <a:lnTo>
                        <a:pt x="48" y="56"/>
                      </a:lnTo>
                      <a:lnTo>
                        <a:pt x="24" y="0"/>
                      </a:lnTo>
                      <a:lnTo>
                        <a:pt x="0" y="56"/>
                      </a:lnTo>
                      <a:close/>
                    </a:path>
                  </a:pathLst>
                </a:custGeom>
                <a:solidFill>
                  <a:srgbClr val="A00000"/>
                </a:solidFill>
                <a:ln w="0">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17" name="Freeform 50"/>
                <p:cNvSpPr>
                  <a:spLocks/>
                </p:cNvSpPr>
                <p:nvPr/>
              </p:nvSpPr>
              <p:spPr bwMode="auto">
                <a:xfrm>
                  <a:off x="4870450" y="3876675"/>
                  <a:ext cx="1800225" cy="574675"/>
                </a:xfrm>
                <a:custGeom>
                  <a:avLst/>
                  <a:gdLst/>
                  <a:ahLst/>
                  <a:cxnLst>
                    <a:cxn ang="0">
                      <a:pos x="189" y="362"/>
                    </a:cxn>
                    <a:cxn ang="0">
                      <a:pos x="185" y="362"/>
                    </a:cxn>
                    <a:cxn ang="0">
                      <a:pos x="177" y="362"/>
                    </a:cxn>
                    <a:cxn ang="0">
                      <a:pos x="170" y="361"/>
                    </a:cxn>
                    <a:cxn ang="0">
                      <a:pos x="163" y="360"/>
                    </a:cxn>
                    <a:cxn ang="0">
                      <a:pos x="156" y="359"/>
                    </a:cxn>
                    <a:cxn ang="0">
                      <a:pos x="149" y="357"/>
                    </a:cxn>
                    <a:cxn ang="0">
                      <a:pos x="143" y="355"/>
                    </a:cxn>
                    <a:cxn ang="0">
                      <a:pos x="136" y="354"/>
                    </a:cxn>
                    <a:cxn ang="0">
                      <a:pos x="130" y="352"/>
                    </a:cxn>
                    <a:cxn ang="0">
                      <a:pos x="124" y="349"/>
                    </a:cxn>
                    <a:cxn ang="0">
                      <a:pos x="118" y="347"/>
                    </a:cxn>
                    <a:cxn ang="0">
                      <a:pos x="113" y="345"/>
                    </a:cxn>
                    <a:cxn ang="0">
                      <a:pos x="107" y="342"/>
                    </a:cxn>
                    <a:cxn ang="0">
                      <a:pos x="102" y="339"/>
                    </a:cxn>
                    <a:cxn ang="0">
                      <a:pos x="97" y="337"/>
                    </a:cxn>
                    <a:cxn ang="0">
                      <a:pos x="92" y="334"/>
                    </a:cxn>
                    <a:cxn ang="0">
                      <a:pos x="86" y="330"/>
                    </a:cxn>
                    <a:cxn ang="0">
                      <a:pos x="82" y="327"/>
                    </a:cxn>
                    <a:cxn ang="0">
                      <a:pos x="77" y="324"/>
                    </a:cxn>
                    <a:cxn ang="0">
                      <a:pos x="73" y="320"/>
                    </a:cxn>
                    <a:cxn ang="0">
                      <a:pos x="68" y="317"/>
                    </a:cxn>
                    <a:cxn ang="0">
                      <a:pos x="64" y="313"/>
                    </a:cxn>
                    <a:cxn ang="0">
                      <a:pos x="60" y="309"/>
                    </a:cxn>
                    <a:cxn ang="0">
                      <a:pos x="56" y="305"/>
                    </a:cxn>
                    <a:cxn ang="0">
                      <a:pos x="52" y="301"/>
                    </a:cxn>
                    <a:cxn ang="0">
                      <a:pos x="48" y="297"/>
                    </a:cxn>
                    <a:cxn ang="0">
                      <a:pos x="45" y="293"/>
                    </a:cxn>
                    <a:cxn ang="0">
                      <a:pos x="41" y="289"/>
                    </a:cxn>
                    <a:cxn ang="0">
                      <a:pos x="38" y="284"/>
                    </a:cxn>
                    <a:cxn ang="0">
                      <a:pos x="34" y="279"/>
                    </a:cxn>
                    <a:cxn ang="0">
                      <a:pos x="31" y="274"/>
                    </a:cxn>
                    <a:cxn ang="0">
                      <a:pos x="28" y="270"/>
                    </a:cxn>
                    <a:cxn ang="0">
                      <a:pos x="25" y="265"/>
                    </a:cxn>
                    <a:cxn ang="0">
                      <a:pos x="22" y="260"/>
                    </a:cxn>
                    <a:cxn ang="0">
                      <a:pos x="20" y="255"/>
                    </a:cxn>
                    <a:cxn ang="0">
                      <a:pos x="17" y="249"/>
                    </a:cxn>
                    <a:cxn ang="0">
                      <a:pos x="15" y="244"/>
                    </a:cxn>
                    <a:cxn ang="0">
                      <a:pos x="12" y="238"/>
                    </a:cxn>
                    <a:cxn ang="0">
                      <a:pos x="10" y="232"/>
                    </a:cxn>
                    <a:cxn ang="0">
                      <a:pos x="8" y="226"/>
                    </a:cxn>
                    <a:cxn ang="0">
                      <a:pos x="7" y="220"/>
                    </a:cxn>
                    <a:cxn ang="0">
                      <a:pos x="5" y="214"/>
                    </a:cxn>
                    <a:cxn ang="0">
                      <a:pos x="3" y="208"/>
                    </a:cxn>
                    <a:cxn ang="0">
                      <a:pos x="2" y="201"/>
                    </a:cxn>
                    <a:cxn ang="0">
                      <a:pos x="1" y="195"/>
                    </a:cxn>
                    <a:cxn ang="0">
                      <a:pos x="1" y="188"/>
                    </a:cxn>
                    <a:cxn ang="0">
                      <a:pos x="0" y="181"/>
                    </a:cxn>
                    <a:cxn ang="0">
                      <a:pos x="0" y="173"/>
                    </a:cxn>
                    <a:cxn ang="0">
                      <a:pos x="0" y="166"/>
                    </a:cxn>
                    <a:cxn ang="0">
                      <a:pos x="0" y="157"/>
                    </a:cxn>
                    <a:cxn ang="0">
                      <a:pos x="0" y="0"/>
                    </a:cxn>
                  </a:cxnLst>
                  <a:rect l="0" t="0" r="r" b="b"/>
                  <a:pathLst>
                    <a:path w="1134" h="362">
                      <a:moveTo>
                        <a:pt x="1134" y="362"/>
                      </a:moveTo>
                      <a:lnTo>
                        <a:pt x="189" y="362"/>
                      </a:lnTo>
                      <a:lnTo>
                        <a:pt x="189" y="362"/>
                      </a:lnTo>
                      <a:lnTo>
                        <a:pt x="185" y="362"/>
                      </a:lnTo>
                      <a:lnTo>
                        <a:pt x="181" y="362"/>
                      </a:lnTo>
                      <a:lnTo>
                        <a:pt x="177" y="362"/>
                      </a:lnTo>
                      <a:lnTo>
                        <a:pt x="174" y="361"/>
                      </a:lnTo>
                      <a:lnTo>
                        <a:pt x="170" y="361"/>
                      </a:lnTo>
                      <a:lnTo>
                        <a:pt x="166" y="360"/>
                      </a:lnTo>
                      <a:lnTo>
                        <a:pt x="163" y="360"/>
                      </a:lnTo>
                      <a:lnTo>
                        <a:pt x="159" y="359"/>
                      </a:lnTo>
                      <a:lnTo>
                        <a:pt x="156" y="359"/>
                      </a:lnTo>
                      <a:lnTo>
                        <a:pt x="152" y="358"/>
                      </a:lnTo>
                      <a:lnTo>
                        <a:pt x="149" y="357"/>
                      </a:lnTo>
                      <a:lnTo>
                        <a:pt x="146" y="356"/>
                      </a:lnTo>
                      <a:lnTo>
                        <a:pt x="143" y="355"/>
                      </a:lnTo>
                      <a:lnTo>
                        <a:pt x="139" y="355"/>
                      </a:lnTo>
                      <a:lnTo>
                        <a:pt x="136" y="354"/>
                      </a:lnTo>
                      <a:lnTo>
                        <a:pt x="133" y="353"/>
                      </a:lnTo>
                      <a:lnTo>
                        <a:pt x="130" y="352"/>
                      </a:lnTo>
                      <a:lnTo>
                        <a:pt x="127" y="351"/>
                      </a:lnTo>
                      <a:lnTo>
                        <a:pt x="124" y="349"/>
                      </a:lnTo>
                      <a:lnTo>
                        <a:pt x="121" y="348"/>
                      </a:lnTo>
                      <a:lnTo>
                        <a:pt x="118" y="347"/>
                      </a:lnTo>
                      <a:lnTo>
                        <a:pt x="116" y="346"/>
                      </a:lnTo>
                      <a:lnTo>
                        <a:pt x="113" y="345"/>
                      </a:lnTo>
                      <a:lnTo>
                        <a:pt x="110" y="343"/>
                      </a:lnTo>
                      <a:lnTo>
                        <a:pt x="107" y="342"/>
                      </a:lnTo>
                      <a:lnTo>
                        <a:pt x="105" y="341"/>
                      </a:lnTo>
                      <a:lnTo>
                        <a:pt x="102" y="339"/>
                      </a:lnTo>
                      <a:lnTo>
                        <a:pt x="99" y="338"/>
                      </a:lnTo>
                      <a:lnTo>
                        <a:pt x="97" y="337"/>
                      </a:lnTo>
                      <a:lnTo>
                        <a:pt x="94" y="335"/>
                      </a:lnTo>
                      <a:lnTo>
                        <a:pt x="92" y="334"/>
                      </a:lnTo>
                      <a:lnTo>
                        <a:pt x="89" y="332"/>
                      </a:lnTo>
                      <a:lnTo>
                        <a:pt x="86" y="330"/>
                      </a:lnTo>
                      <a:lnTo>
                        <a:pt x="84" y="329"/>
                      </a:lnTo>
                      <a:lnTo>
                        <a:pt x="82" y="327"/>
                      </a:lnTo>
                      <a:lnTo>
                        <a:pt x="80" y="326"/>
                      </a:lnTo>
                      <a:lnTo>
                        <a:pt x="77" y="324"/>
                      </a:lnTo>
                      <a:lnTo>
                        <a:pt x="75" y="322"/>
                      </a:lnTo>
                      <a:lnTo>
                        <a:pt x="73" y="320"/>
                      </a:lnTo>
                      <a:lnTo>
                        <a:pt x="70" y="318"/>
                      </a:lnTo>
                      <a:lnTo>
                        <a:pt x="68" y="317"/>
                      </a:lnTo>
                      <a:lnTo>
                        <a:pt x="66" y="315"/>
                      </a:lnTo>
                      <a:lnTo>
                        <a:pt x="64" y="313"/>
                      </a:lnTo>
                      <a:lnTo>
                        <a:pt x="62" y="311"/>
                      </a:lnTo>
                      <a:lnTo>
                        <a:pt x="60" y="309"/>
                      </a:lnTo>
                      <a:lnTo>
                        <a:pt x="58" y="307"/>
                      </a:lnTo>
                      <a:lnTo>
                        <a:pt x="56" y="305"/>
                      </a:lnTo>
                      <a:lnTo>
                        <a:pt x="54" y="303"/>
                      </a:lnTo>
                      <a:lnTo>
                        <a:pt x="52" y="301"/>
                      </a:lnTo>
                      <a:lnTo>
                        <a:pt x="50" y="299"/>
                      </a:lnTo>
                      <a:lnTo>
                        <a:pt x="48" y="297"/>
                      </a:lnTo>
                      <a:lnTo>
                        <a:pt x="46" y="295"/>
                      </a:lnTo>
                      <a:lnTo>
                        <a:pt x="45" y="293"/>
                      </a:lnTo>
                      <a:lnTo>
                        <a:pt x="43" y="291"/>
                      </a:lnTo>
                      <a:lnTo>
                        <a:pt x="41" y="289"/>
                      </a:lnTo>
                      <a:lnTo>
                        <a:pt x="39" y="286"/>
                      </a:lnTo>
                      <a:lnTo>
                        <a:pt x="38" y="284"/>
                      </a:lnTo>
                      <a:lnTo>
                        <a:pt x="36" y="282"/>
                      </a:lnTo>
                      <a:lnTo>
                        <a:pt x="34" y="279"/>
                      </a:lnTo>
                      <a:lnTo>
                        <a:pt x="32" y="277"/>
                      </a:lnTo>
                      <a:lnTo>
                        <a:pt x="31" y="274"/>
                      </a:lnTo>
                      <a:lnTo>
                        <a:pt x="30" y="272"/>
                      </a:lnTo>
                      <a:lnTo>
                        <a:pt x="28" y="270"/>
                      </a:lnTo>
                      <a:lnTo>
                        <a:pt x="26" y="267"/>
                      </a:lnTo>
                      <a:lnTo>
                        <a:pt x="25" y="265"/>
                      </a:lnTo>
                      <a:lnTo>
                        <a:pt x="24" y="262"/>
                      </a:lnTo>
                      <a:lnTo>
                        <a:pt x="22" y="260"/>
                      </a:lnTo>
                      <a:lnTo>
                        <a:pt x="21" y="257"/>
                      </a:lnTo>
                      <a:lnTo>
                        <a:pt x="20" y="255"/>
                      </a:lnTo>
                      <a:lnTo>
                        <a:pt x="18" y="252"/>
                      </a:lnTo>
                      <a:lnTo>
                        <a:pt x="17" y="249"/>
                      </a:lnTo>
                      <a:lnTo>
                        <a:pt x="16" y="247"/>
                      </a:lnTo>
                      <a:lnTo>
                        <a:pt x="15" y="244"/>
                      </a:lnTo>
                      <a:lnTo>
                        <a:pt x="13" y="241"/>
                      </a:lnTo>
                      <a:lnTo>
                        <a:pt x="12" y="238"/>
                      </a:lnTo>
                      <a:lnTo>
                        <a:pt x="11" y="235"/>
                      </a:lnTo>
                      <a:lnTo>
                        <a:pt x="10" y="232"/>
                      </a:lnTo>
                      <a:lnTo>
                        <a:pt x="9" y="230"/>
                      </a:lnTo>
                      <a:lnTo>
                        <a:pt x="8" y="226"/>
                      </a:lnTo>
                      <a:lnTo>
                        <a:pt x="7" y="224"/>
                      </a:lnTo>
                      <a:lnTo>
                        <a:pt x="7" y="220"/>
                      </a:lnTo>
                      <a:lnTo>
                        <a:pt x="6" y="218"/>
                      </a:lnTo>
                      <a:lnTo>
                        <a:pt x="5" y="214"/>
                      </a:lnTo>
                      <a:lnTo>
                        <a:pt x="4" y="211"/>
                      </a:lnTo>
                      <a:lnTo>
                        <a:pt x="3" y="208"/>
                      </a:lnTo>
                      <a:lnTo>
                        <a:pt x="3" y="205"/>
                      </a:lnTo>
                      <a:lnTo>
                        <a:pt x="2" y="201"/>
                      </a:lnTo>
                      <a:lnTo>
                        <a:pt x="2" y="198"/>
                      </a:lnTo>
                      <a:lnTo>
                        <a:pt x="1" y="195"/>
                      </a:lnTo>
                      <a:lnTo>
                        <a:pt x="1" y="191"/>
                      </a:lnTo>
                      <a:lnTo>
                        <a:pt x="1" y="188"/>
                      </a:lnTo>
                      <a:lnTo>
                        <a:pt x="0" y="184"/>
                      </a:lnTo>
                      <a:lnTo>
                        <a:pt x="0" y="181"/>
                      </a:lnTo>
                      <a:lnTo>
                        <a:pt x="0" y="177"/>
                      </a:lnTo>
                      <a:lnTo>
                        <a:pt x="0" y="173"/>
                      </a:lnTo>
                      <a:lnTo>
                        <a:pt x="0" y="170"/>
                      </a:lnTo>
                      <a:lnTo>
                        <a:pt x="0" y="166"/>
                      </a:lnTo>
                      <a:lnTo>
                        <a:pt x="0" y="161"/>
                      </a:lnTo>
                      <a:lnTo>
                        <a:pt x="0" y="157"/>
                      </a:lnTo>
                      <a:lnTo>
                        <a:pt x="0" y="158"/>
                      </a:lnTo>
                      <a:lnTo>
                        <a:pt x="0" y="0"/>
                      </a:lnTo>
                    </a:path>
                  </a:pathLst>
                </a:custGeom>
                <a:noFill/>
                <a:ln w="9">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18" name="Freeform 51"/>
                <p:cNvSpPr>
                  <a:spLocks/>
                </p:cNvSpPr>
                <p:nvPr/>
              </p:nvSpPr>
              <p:spPr bwMode="auto">
                <a:xfrm>
                  <a:off x="6670675" y="4398963"/>
                  <a:ext cx="93662" cy="74612"/>
                </a:xfrm>
                <a:custGeom>
                  <a:avLst/>
                  <a:gdLst/>
                  <a:ahLst/>
                  <a:cxnLst>
                    <a:cxn ang="0">
                      <a:pos x="59" y="47"/>
                    </a:cxn>
                    <a:cxn ang="0">
                      <a:pos x="30" y="28"/>
                    </a:cxn>
                    <a:cxn ang="0">
                      <a:pos x="50" y="0"/>
                    </a:cxn>
                    <a:cxn ang="0">
                      <a:pos x="0" y="33"/>
                    </a:cxn>
                    <a:cxn ang="0">
                      <a:pos x="59" y="47"/>
                    </a:cxn>
                  </a:cxnLst>
                  <a:rect l="0" t="0" r="r" b="b"/>
                  <a:pathLst>
                    <a:path w="59" h="47">
                      <a:moveTo>
                        <a:pt x="59" y="47"/>
                      </a:moveTo>
                      <a:lnTo>
                        <a:pt x="30" y="28"/>
                      </a:lnTo>
                      <a:lnTo>
                        <a:pt x="50" y="0"/>
                      </a:lnTo>
                      <a:lnTo>
                        <a:pt x="0" y="33"/>
                      </a:lnTo>
                      <a:lnTo>
                        <a:pt x="59" y="47"/>
                      </a:lnTo>
                      <a:close/>
                    </a:path>
                  </a:pathLst>
                </a:custGeom>
                <a:solidFill>
                  <a:srgbClr val="A00000"/>
                </a:solidFill>
                <a:ln w="0">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19" name="Freeform 52"/>
                <p:cNvSpPr>
                  <a:spLocks/>
                </p:cNvSpPr>
                <p:nvPr/>
              </p:nvSpPr>
              <p:spPr bwMode="auto">
                <a:xfrm>
                  <a:off x="6696075" y="3802063"/>
                  <a:ext cx="265112" cy="647700"/>
                </a:xfrm>
                <a:custGeom>
                  <a:avLst/>
                  <a:gdLst/>
                  <a:ahLst/>
                  <a:cxnLst>
                    <a:cxn ang="0">
                      <a:pos x="3" y="408"/>
                    </a:cxn>
                    <a:cxn ang="0">
                      <a:pos x="10" y="406"/>
                    </a:cxn>
                    <a:cxn ang="0">
                      <a:pos x="17" y="405"/>
                    </a:cxn>
                    <a:cxn ang="0">
                      <a:pos x="24" y="404"/>
                    </a:cxn>
                    <a:cxn ang="0">
                      <a:pos x="30" y="402"/>
                    </a:cxn>
                    <a:cxn ang="0">
                      <a:pos x="36" y="400"/>
                    </a:cxn>
                    <a:cxn ang="0">
                      <a:pos x="42" y="398"/>
                    </a:cxn>
                    <a:cxn ang="0">
                      <a:pos x="48" y="396"/>
                    </a:cxn>
                    <a:cxn ang="0">
                      <a:pos x="54" y="394"/>
                    </a:cxn>
                    <a:cxn ang="0">
                      <a:pos x="59" y="392"/>
                    </a:cxn>
                    <a:cxn ang="0">
                      <a:pos x="65" y="389"/>
                    </a:cxn>
                    <a:cxn ang="0">
                      <a:pos x="70" y="386"/>
                    </a:cxn>
                    <a:cxn ang="0">
                      <a:pos x="75" y="383"/>
                    </a:cxn>
                    <a:cxn ang="0">
                      <a:pos x="80" y="380"/>
                    </a:cxn>
                    <a:cxn ang="0">
                      <a:pos x="85" y="377"/>
                    </a:cxn>
                    <a:cxn ang="0">
                      <a:pos x="89" y="374"/>
                    </a:cxn>
                    <a:cxn ang="0">
                      <a:pos x="94" y="371"/>
                    </a:cxn>
                    <a:cxn ang="0">
                      <a:pos x="98" y="367"/>
                    </a:cxn>
                    <a:cxn ang="0">
                      <a:pos x="102" y="363"/>
                    </a:cxn>
                    <a:cxn ang="0">
                      <a:pos x="107" y="360"/>
                    </a:cxn>
                    <a:cxn ang="0">
                      <a:pos x="111" y="356"/>
                    </a:cxn>
                    <a:cxn ang="0">
                      <a:pos x="115" y="352"/>
                    </a:cxn>
                    <a:cxn ang="0">
                      <a:pos x="118" y="348"/>
                    </a:cxn>
                    <a:cxn ang="0">
                      <a:pos x="122" y="344"/>
                    </a:cxn>
                    <a:cxn ang="0">
                      <a:pos x="125" y="340"/>
                    </a:cxn>
                    <a:cxn ang="0">
                      <a:pos x="129" y="336"/>
                    </a:cxn>
                    <a:cxn ang="0">
                      <a:pos x="132" y="331"/>
                    </a:cxn>
                    <a:cxn ang="0">
                      <a:pos x="135" y="326"/>
                    </a:cxn>
                    <a:cxn ang="0">
                      <a:pos x="138" y="322"/>
                    </a:cxn>
                    <a:cxn ang="0">
                      <a:pos x="141" y="317"/>
                    </a:cxn>
                    <a:cxn ang="0">
                      <a:pos x="144" y="312"/>
                    </a:cxn>
                    <a:cxn ang="0">
                      <a:pos x="147" y="307"/>
                    </a:cxn>
                    <a:cxn ang="0">
                      <a:pos x="149" y="302"/>
                    </a:cxn>
                    <a:cxn ang="0">
                      <a:pos x="152" y="297"/>
                    </a:cxn>
                    <a:cxn ang="0">
                      <a:pos x="154" y="291"/>
                    </a:cxn>
                    <a:cxn ang="0">
                      <a:pos x="156" y="286"/>
                    </a:cxn>
                    <a:cxn ang="0">
                      <a:pos x="158" y="280"/>
                    </a:cxn>
                    <a:cxn ang="0">
                      <a:pos x="160" y="274"/>
                    </a:cxn>
                    <a:cxn ang="0">
                      <a:pos x="161" y="268"/>
                    </a:cxn>
                    <a:cxn ang="0">
                      <a:pos x="163" y="262"/>
                    </a:cxn>
                    <a:cxn ang="0">
                      <a:pos x="164" y="256"/>
                    </a:cxn>
                    <a:cxn ang="0">
                      <a:pos x="165" y="250"/>
                    </a:cxn>
                    <a:cxn ang="0">
                      <a:pos x="166" y="243"/>
                    </a:cxn>
                    <a:cxn ang="0">
                      <a:pos x="167" y="236"/>
                    </a:cxn>
                    <a:cxn ang="0">
                      <a:pos x="167" y="229"/>
                    </a:cxn>
                    <a:cxn ang="0">
                      <a:pos x="167" y="222"/>
                    </a:cxn>
                    <a:cxn ang="0">
                      <a:pos x="167" y="214"/>
                    </a:cxn>
                    <a:cxn ang="0">
                      <a:pos x="167" y="206"/>
                    </a:cxn>
                    <a:cxn ang="0">
                      <a:pos x="167" y="0"/>
                    </a:cxn>
                  </a:cxnLst>
                  <a:rect l="0" t="0" r="r" b="b"/>
                  <a:pathLst>
                    <a:path w="167" h="408">
                      <a:moveTo>
                        <a:pt x="0" y="408"/>
                      </a:moveTo>
                      <a:lnTo>
                        <a:pt x="3" y="408"/>
                      </a:lnTo>
                      <a:lnTo>
                        <a:pt x="7" y="407"/>
                      </a:lnTo>
                      <a:lnTo>
                        <a:pt x="10" y="406"/>
                      </a:lnTo>
                      <a:lnTo>
                        <a:pt x="14" y="406"/>
                      </a:lnTo>
                      <a:lnTo>
                        <a:pt x="17" y="405"/>
                      </a:lnTo>
                      <a:lnTo>
                        <a:pt x="21" y="405"/>
                      </a:lnTo>
                      <a:lnTo>
                        <a:pt x="24" y="404"/>
                      </a:lnTo>
                      <a:lnTo>
                        <a:pt x="27" y="403"/>
                      </a:lnTo>
                      <a:lnTo>
                        <a:pt x="30" y="402"/>
                      </a:lnTo>
                      <a:lnTo>
                        <a:pt x="33" y="401"/>
                      </a:lnTo>
                      <a:lnTo>
                        <a:pt x="36" y="400"/>
                      </a:lnTo>
                      <a:lnTo>
                        <a:pt x="39" y="400"/>
                      </a:lnTo>
                      <a:lnTo>
                        <a:pt x="42" y="398"/>
                      </a:lnTo>
                      <a:lnTo>
                        <a:pt x="45" y="397"/>
                      </a:lnTo>
                      <a:lnTo>
                        <a:pt x="48" y="396"/>
                      </a:lnTo>
                      <a:lnTo>
                        <a:pt x="51" y="395"/>
                      </a:lnTo>
                      <a:lnTo>
                        <a:pt x="54" y="394"/>
                      </a:lnTo>
                      <a:lnTo>
                        <a:pt x="57" y="393"/>
                      </a:lnTo>
                      <a:lnTo>
                        <a:pt x="59" y="392"/>
                      </a:lnTo>
                      <a:lnTo>
                        <a:pt x="62" y="390"/>
                      </a:lnTo>
                      <a:lnTo>
                        <a:pt x="65" y="389"/>
                      </a:lnTo>
                      <a:lnTo>
                        <a:pt x="67" y="388"/>
                      </a:lnTo>
                      <a:lnTo>
                        <a:pt x="70" y="386"/>
                      </a:lnTo>
                      <a:lnTo>
                        <a:pt x="72" y="385"/>
                      </a:lnTo>
                      <a:lnTo>
                        <a:pt x="75" y="383"/>
                      </a:lnTo>
                      <a:lnTo>
                        <a:pt x="77" y="382"/>
                      </a:lnTo>
                      <a:lnTo>
                        <a:pt x="80" y="380"/>
                      </a:lnTo>
                      <a:lnTo>
                        <a:pt x="82" y="379"/>
                      </a:lnTo>
                      <a:lnTo>
                        <a:pt x="85" y="377"/>
                      </a:lnTo>
                      <a:lnTo>
                        <a:pt x="87" y="375"/>
                      </a:lnTo>
                      <a:lnTo>
                        <a:pt x="89" y="374"/>
                      </a:lnTo>
                      <a:lnTo>
                        <a:pt x="92" y="372"/>
                      </a:lnTo>
                      <a:lnTo>
                        <a:pt x="94" y="371"/>
                      </a:lnTo>
                      <a:lnTo>
                        <a:pt x="96" y="369"/>
                      </a:lnTo>
                      <a:lnTo>
                        <a:pt x="98" y="367"/>
                      </a:lnTo>
                      <a:lnTo>
                        <a:pt x="100" y="365"/>
                      </a:lnTo>
                      <a:lnTo>
                        <a:pt x="102" y="363"/>
                      </a:lnTo>
                      <a:lnTo>
                        <a:pt x="105" y="362"/>
                      </a:lnTo>
                      <a:lnTo>
                        <a:pt x="107" y="360"/>
                      </a:lnTo>
                      <a:lnTo>
                        <a:pt x="109" y="358"/>
                      </a:lnTo>
                      <a:lnTo>
                        <a:pt x="111" y="356"/>
                      </a:lnTo>
                      <a:lnTo>
                        <a:pt x="113" y="354"/>
                      </a:lnTo>
                      <a:lnTo>
                        <a:pt x="115" y="352"/>
                      </a:lnTo>
                      <a:lnTo>
                        <a:pt x="116" y="350"/>
                      </a:lnTo>
                      <a:lnTo>
                        <a:pt x="118" y="348"/>
                      </a:lnTo>
                      <a:lnTo>
                        <a:pt x="120" y="346"/>
                      </a:lnTo>
                      <a:lnTo>
                        <a:pt x="122" y="344"/>
                      </a:lnTo>
                      <a:lnTo>
                        <a:pt x="123" y="342"/>
                      </a:lnTo>
                      <a:lnTo>
                        <a:pt x="125" y="340"/>
                      </a:lnTo>
                      <a:lnTo>
                        <a:pt x="127" y="338"/>
                      </a:lnTo>
                      <a:lnTo>
                        <a:pt x="129" y="336"/>
                      </a:lnTo>
                      <a:lnTo>
                        <a:pt x="130" y="333"/>
                      </a:lnTo>
                      <a:lnTo>
                        <a:pt x="132" y="331"/>
                      </a:lnTo>
                      <a:lnTo>
                        <a:pt x="134" y="329"/>
                      </a:lnTo>
                      <a:lnTo>
                        <a:pt x="135" y="326"/>
                      </a:lnTo>
                      <a:lnTo>
                        <a:pt x="137" y="324"/>
                      </a:lnTo>
                      <a:lnTo>
                        <a:pt x="138" y="322"/>
                      </a:lnTo>
                      <a:lnTo>
                        <a:pt x="140" y="319"/>
                      </a:lnTo>
                      <a:lnTo>
                        <a:pt x="141" y="317"/>
                      </a:lnTo>
                      <a:lnTo>
                        <a:pt x="143" y="315"/>
                      </a:lnTo>
                      <a:lnTo>
                        <a:pt x="144" y="312"/>
                      </a:lnTo>
                      <a:lnTo>
                        <a:pt x="145" y="310"/>
                      </a:lnTo>
                      <a:lnTo>
                        <a:pt x="147" y="307"/>
                      </a:lnTo>
                      <a:lnTo>
                        <a:pt x="148" y="304"/>
                      </a:lnTo>
                      <a:lnTo>
                        <a:pt x="149" y="302"/>
                      </a:lnTo>
                      <a:lnTo>
                        <a:pt x="150" y="299"/>
                      </a:lnTo>
                      <a:lnTo>
                        <a:pt x="152" y="297"/>
                      </a:lnTo>
                      <a:lnTo>
                        <a:pt x="153" y="294"/>
                      </a:lnTo>
                      <a:lnTo>
                        <a:pt x="154" y="291"/>
                      </a:lnTo>
                      <a:lnTo>
                        <a:pt x="155" y="288"/>
                      </a:lnTo>
                      <a:lnTo>
                        <a:pt x="156" y="286"/>
                      </a:lnTo>
                      <a:lnTo>
                        <a:pt x="157" y="283"/>
                      </a:lnTo>
                      <a:lnTo>
                        <a:pt x="158" y="280"/>
                      </a:lnTo>
                      <a:lnTo>
                        <a:pt x="159" y="277"/>
                      </a:lnTo>
                      <a:lnTo>
                        <a:pt x="160" y="274"/>
                      </a:lnTo>
                      <a:lnTo>
                        <a:pt x="161" y="271"/>
                      </a:lnTo>
                      <a:lnTo>
                        <a:pt x="161" y="268"/>
                      </a:lnTo>
                      <a:lnTo>
                        <a:pt x="162" y="265"/>
                      </a:lnTo>
                      <a:lnTo>
                        <a:pt x="163" y="262"/>
                      </a:lnTo>
                      <a:lnTo>
                        <a:pt x="163" y="259"/>
                      </a:lnTo>
                      <a:lnTo>
                        <a:pt x="164" y="256"/>
                      </a:lnTo>
                      <a:lnTo>
                        <a:pt x="165" y="253"/>
                      </a:lnTo>
                      <a:lnTo>
                        <a:pt x="165" y="250"/>
                      </a:lnTo>
                      <a:lnTo>
                        <a:pt x="165" y="246"/>
                      </a:lnTo>
                      <a:lnTo>
                        <a:pt x="166" y="243"/>
                      </a:lnTo>
                      <a:lnTo>
                        <a:pt x="166" y="240"/>
                      </a:lnTo>
                      <a:lnTo>
                        <a:pt x="167" y="236"/>
                      </a:lnTo>
                      <a:lnTo>
                        <a:pt x="167" y="233"/>
                      </a:lnTo>
                      <a:lnTo>
                        <a:pt x="167" y="229"/>
                      </a:lnTo>
                      <a:lnTo>
                        <a:pt x="167" y="225"/>
                      </a:lnTo>
                      <a:lnTo>
                        <a:pt x="167" y="222"/>
                      </a:lnTo>
                      <a:lnTo>
                        <a:pt x="167" y="218"/>
                      </a:lnTo>
                      <a:lnTo>
                        <a:pt x="167" y="214"/>
                      </a:lnTo>
                      <a:lnTo>
                        <a:pt x="167" y="210"/>
                      </a:lnTo>
                      <a:lnTo>
                        <a:pt x="167" y="206"/>
                      </a:lnTo>
                      <a:lnTo>
                        <a:pt x="167" y="206"/>
                      </a:lnTo>
                      <a:lnTo>
                        <a:pt x="167" y="0"/>
                      </a:lnTo>
                    </a:path>
                  </a:pathLst>
                </a:custGeom>
                <a:noFill/>
                <a:ln w="9">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20" name="Freeform 53"/>
                <p:cNvSpPr>
                  <a:spLocks/>
                </p:cNvSpPr>
                <p:nvPr/>
              </p:nvSpPr>
              <p:spPr bwMode="auto">
                <a:xfrm>
                  <a:off x="6853238" y="3738563"/>
                  <a:ext cx="211137" cy="87312"/>
                </a:xfrm>
                <a:custGeom>
                  <a:avLst/>
                  <a:gdLst/>
                  <a:ahLst/>
                  <a:cxnLst>
                    <a:cxn ang="0">
                      <a:pos x="66" y="0"/>
                    </a:cxn>
                    <a:cxn ang="0">
                      <a:pos x="0" y="27"/>
                    </a:cxn>
                    <a:cxn ang="0">
                      <a:pos x="66" y="55"/>
                    </a:cxn>
                    <a:cxn ang="0">
                      <a:pos x="133" y="27"/>
                    </a:cxn>
                    <a:cxn ang="0">
                      <a:pos x="66" y="0"/>
                    </a:cxn>
                  </a:cxnLst>
                  <a:rect l="0" t="0" r="r" b="b"/>
                  <a:pathLst>
                    <a:path w="133" h="55">
                      <a:moveTo>
                        <a:pt x="66" y="0"/>
                      </a:moveTo>
                      <a:lnTo>
                        <a:pt x="0" y="27"/>
                      </a:lnTo>
                      <a:lnTo>
                        <a:pt x="66" y="55"/>
                      </a:lnTo>
                      <a:lnTo>
                        <a:pt x="133" y="27"/>
                      </a:lnTo>
                      <a:lnTo>
                        <a:pt x="66"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21" name="Freeform 54"/>
                <p:cNvSpPr>
                  <a:spLocks/>
                </p:cNvSpPr>
                <p:nvPr/>
              </p:nvSpPr>
              <p:spPr bwMode="auto">
                <a:xfrm>
                  <a:off x="6853238" y="3738563"/>
                  <a:ext cx="211137" cy="88900"/>
                </a:xfrm>
                <a:custGeom>
                  <a:avLst/>
                  <a:gdLst/>
                  <a:ahLst/>
                  <a:cxnLst>
                    <a:cxn ang="0">
                      <a:pos x="67" y="0"/>
                    </a:cxn>
                    <a:cxn ang="0">
                      <a:pos x="0" y="28"/>
                    </a:cxn>
                    <a:cxn ang="0">
                      <a:pos x="67" y="56"/>
                    </a:cxn>
                    <a:cxn ang="0">
                      <a:pos x="133" y="28"/>
                    </a:cxn>
                    <a:cxn ang="0">
                      <a:pos x="67" y="0"/>
                    </a:cxn>
                    <a:cxn ang="0">
                      <a:pos x="67" y="5"/>
                    </a:cxn>
                    <a:cxn ang="0">
                      <a:pos x="121" y="28"/>
                    </a:cxn>
                    <a:cxn ang="0">
                      <a:pos x="67" y="50"/>
                    </a:cxn>
                    <a:cxn ang="0">
                      <a:pos x="13" y="28"/>
                    </a:cxn>
                    <a:cxn ang="0">
                      <a:pos x="67" y="5"/>
                    </a:cxn>
                    <a:cxn ang="0">
                      <a:pos x="67" y="0"/>
                    </a:cxn>
                  </a:cxnLst>
                  <a:rect l="0" t="0" r="r" b="b"/>
                  <a:pathLst>
                    <a:path w="133" h="56">
                      <a:moveTo>
                        <a:pt x="67" y="0"/>
                      </a:moveTo>
                      <a:lnTo>
                        <a:pt x="0" y="28"/>
                      </a:lnTo>
                      <a:lnTo>
                        <a:pt x="67" y="56"/>
                      </a:lnTo>
                      <a:lnTo>
                        <a:pt x="133" y="28"/>
                      </a:lnTo>
                      <a:lnTo>
                        <a:pt x="67" y="0"/>
                      </a:lnTo>
                      <a:lnTo>
                        <a:pt x="67" y="5"/>
                      </a:lnTo>
                      <a:lnTo>
                        <a:pt x="121" y="28"/>
                      </a:lnTo>
                      <a:lnTo>
                        <a:pt x="67" y="50"/>
                      </a:lnTo>
                      <a:lnTo>
                        <a:pt x="13" y="28"/>
                      </a:lnTo>
                      <a:lnTo>
                        <a:pt x="67" y="5"/>
                      </a:lnTo>
                      <a:lnTo>
                        <a:pt x="67"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22" name="Oval 55"/>
                <p:cNvSpPr>
                  <a:spLocks noChangeArrowheads="1"/>
                </p:cNvSpPr>
                <p:nvPr/>
              </p:nvSpPr>
              <p:spPr bwMode="auto">
                <a:xfrm>
                  <a:off x="4810125" y="3722688"/>
                  <a:ext cx="114300" cy="114300"/>
                </a:xfrm>
                <a:prstGeom prst="ellipse">
                  <a:avLst/>
                </a:prstGeom>
                <a:solidFill>
                  <a:srgbClr val="FFFFFF"/>
                </a:solid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23" name="Line 56"/>
                <p:cNvSpPr>
                  <a:spLocks noChangeShapeType="1"/>
                </p:cNvSpPr>
                <p:nvPr/>
              </p:nvSpPr>
              <p:spPr bwMode="auto">
                <a:xfrm>
                  <a:off x="4838700" y="3752850"/>
                  <a:ext cx="61912" cy="60325"/>
                </a:xfrm>
                <a:prstGeom prst="line">
                  <a:avLst/>
                </a:pr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24" name="Line 57"/>
                <p:cNvSpPr>
                  <a:spLocks noChangeShapeType="1"/>
                </p:cNvSpPr>
                <p:nvPr/>
              </p:nvSpPr>
              <p:spPr bwMode="auto">
                <a:xfrm flipV="1">
                  <a:off x="4838700" y="3752850"/>
                  <a:ext cx="61912" cy="60325"/>
                </a:xfrm>
                <a:prstGeom prst="line">
                  <a:avLst/>
                </a:pr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25" name="Rectangle 58"/>
                <p:cNvSpPr>
                  <a:spLocks noChangeArrowheads="1"/>
                </p:cNvSpPr>
                <p:nvPr/>
              </p:nvSpPr>
              <p:spPr bwMode="auto">
                <a:xfrm>
                  <a:off x="4835525" y="3748088"/>
                  <a:ext cx="63500" cy="650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26" name="Rectangle 59"/>
                <p:cNvSpPr>
                  <a:spLocks noChangeArrowheads="1"/>
                </p:cNvSpPr>
                <p:nvPr/>
              </p:nvSpPr>
              <p:spPr bwMode="auto">
                <a:xfrm>
                  <a:off x="4810125" y="3722688"/>
                  <a:ext cx="114300" cy="1158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grpSp>
          <p:sp>
            <p:nvSpPr>
              <p:cNvPr id="310" name="Rectangle 60"/>
              <p:cNvSpPr>
                <a:spLocks noChangeArrowheads="1"/>
              </p:cNvSpPr>
              <p:nvPr/>
            </p:nvSpPr>
            <p:spPr bwMode="auto">
              <a:xfrm>
                <a:off x="4618038" y="3146425"/>
                <a:ext cx="2659062" cy="1463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11" name="Rectangle 61"/>
              <p:cNvSpPr>
                <a:spLocks noChangeArrowheads="1"/>
              </p:cNvSpPr>
              <p:nvPr/>
            </p:nvSpPr>
            <p:spPr bwMode="auto">
              <a:xfrm>
                <a:off x="3522663" y="3144838"/>
                <a:ext cx="4822825" cy="1468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grpSp>
      </p:grpSp>
      <p:grpSp>
        <p:nvGrpSpPr>
          <p:cNvPr id="16" name="Group 349"/>
          <p:cNvGrpSpPr/>
          <p:nvPr/>
        </p:nvGrpSpPr>
        <p:grpSpPr>
          <a:xfrm>
            <a:off x="2862263" y="1306513"/>
            <a:ext cx="6146800" cy="5148262"/>
            <a:chOff x="2862263" y="1306513"/>
            <a:chExt cx="6146800" cy="5148262"/>
          </a:xfrm>
        </p:grpSpPr>
        <p:sp>
          <p:nvSpPr>
            <p:cNvPr id="351" name="Freeform 20"/>
            <p:cNvSpPr>
              <a:spLocks/>
            </p:cNvSpPr>
            <p:nvPr/>
          </p:nvSpPr>
          <p:spPr bwMode="auto">
            <a:xfrm>
              <a:off x="2862263" y="1306513"/>
              <a:ext cx="6146800" cy="5148262"/>
            </a:xfrm>
            <a:custGeom>
              <a:avLst/>
              <a:gdLst/>
              <a:ahLst/>
              <a:cxnLst>
                <a:cxn ang="0">
                  <a:pos x="4" y="1537"/>
                </a:cxn>
                <a:cxn ang="0">
                  <a:pos x="23" y="1372"/>
                </a:cxn>
                <a:cxn ang="0">
                  <a:pos x="61" y="1217"/>
                </a:cxn>
                <a:cxn ang="0">
                  <a:pos x="118" y="1062"/>
                </a:cxn>
                <a:cxn ang="0">
                  <a:pos x="192" y="916"/>
                </a:cxn>
                <a:cxn ang="0">
                  <a:pos x="280" y="780"/>
                </a:cxn>
                <a:cxn ang="0">
                  <a:pos x="384" y="649"/>
                </a:cxn>
                <a:cxn ang="0">
                  <a:pos x="502" y="531"/>
                </a:cxn>
                <a:cxn ang="0">
                  <a:pos x="634" y="419"/>
                </a:cxn>
                <a:cxn ang="0">
                  <a:pos x="778" y="320"/>
                </a:cxn>
                <a:cxn ang="0">
                  <a:pos x="934" y="235"/>
                </a:cxn>
                <a:cxn ang="0">
                  <a:pos x="1099" y="160"/>
                </a:cxn>
                <a:cxn ang="0">
                  <a:pos x="1271" y="98"/>
                </a:cxn>
                <a:cxn ang="0">
                  <a:pos x="1453" y="52"/>
                </a:cxn>
                <a:cxn ang="0">
                  <a:pos x="1641" y="19"/>
                </a:cxn>
                <a:cxn ang="0">
                  <a:pos x="2039" y="0"/>
                </a:cxn>
                <a:cxn ang="0">
                  <a:pos x="2231" y="19"/>
                </a:cxn>
                <a:cxn ang="0">
                  <a:pos x="2424" y="52"/>
                </a:cxn>
                <a:cxn ang="0">
                  <a:pos x="2598" y="98"/>
                </a:cxn>
                <a:cxn ang="0">
                  <a:pos x="2773" y="160"/>
                </a:cxn>
                <a:cxn ang="0">
                  <a:pos x="2939" y="235"/>
                </a:cxn>
                <a:cxn ang="0">
                  <a:pos x="3235" y="419"/>
                </a:cxn>
                <a:cxn ang="0">
                  <a:pos x="3431" y="587"/>
                </a:cxn>
                <a:cxn ang="0">
                  <a:pos x="3542" y="715"/>
                </a:cxn>
                <a:cxn ang="0">
                  <a:pos x="3637" y="846"/>
                </a:cxn>
                <a:cxn ang="0">
                  <a:pos x="3721" y="992"/>
                </a:cxn>
                <a:cxn ang="0">
                  <a:pos x="3785" y="1138"/>
                </a:cxn>
                <a:cxn ang="0">
                  <a:pos x="3832" y="1292"/>
                </a:cxn>
                <a:cxn ang="0">
                  <a:pos x="3862" y="1457"/>
                </a:cxn>
                <a:cxn ang="0">
                  <a:pos x="3872" y="1622"/>
                </a:cxn>
                <a:cxn ang="0">
                  <a:pos x="3862" y="1786"/>
                </a:cxn>
                <a:cxn ang="0">
                  <a:pos x="3832" y="1945"/>
                </a:cxn>
                <a:cxn ang="0">
                  <a:pos x="3785" y="2101"/>
                </a:cxn>
                <a:cxn ang="0">
                  <a:pos x="3721" y="2252"/>
                </a:cxn>
                <a:cxn ang="0">
                  <a:pos x="3637" y="2393"/>
                </a:cxn>
                <a:cxn ang="0">
                  <a:pos x="3542" y="2529"/>
                </a:cxn>
                <a:cxn ang="0">
                  <a:pos x="3431" y="2656"/>
                </a:cxn>
                <a:cxn ang="0">
                  <a:pos x="3235" y="2825"/>
                </a:cxn>
                <a:cxn ang="0">
                  <a:pos x="2939" y="3008"/>
                </a:cxn>
                <a:cxn ang="0">
                  <a:pos x="2773" y="3084"/>
                </a:cxn>
                <a:cxn ang="0">
                  <a:pos x="2598" y="3145"/>
                </a:cxn>
                <a:cxn ang="0">
                  <a:pos x="2424" y="3192"/>
                </a:cxn>
                <a:cxn ang="0">
                  <a:pos x="2231" y="3224"/>
                </a:cxn>
                <a:cxn ang="0">
                  <a:pos x="2039" y="3243"/>
                </a:cxn>
                <a:cxn ang="0">
                  <a:pos x="1641" y="3224"/>
                </a:cxn>
                <a:cxn ang="0">
                  <a:pos x="1453" y="3192"/>
                </a:cxn>
                <a:cxn ang="0">
                  <a:pos x="1271" y="3145"/>
                </a:cxn>
                <a:cxn ang="0">
                  <a:pos x="1099" y="3084"/>
                </a:cxn>
                <a:cxn ang="0">
                  <a:pos x="934" y="3008"/>
                </a:cxn>
                <a:cxn ang="0">
                  <a:pos x="778" y="2923"/>
                </a:cxn>
                <a:cxn ang="0">
                  <a:pos x="634" y="2825"/>
                </a:cxn>
                <a:cxn ang="0">
                  <a:pos x="502" y="2712"/>
                </a:cxn>
                <a:cxn ang="0">
                  <a:pos x="384" y="2594"/>
                </a:cxn>
                <a:cxn ang="0">
                  <a:pos x="280" y="2463"/>
                </a:cxn>
                <a:cxn ang="0">
                  <a:pos x="152" y="2252"/>
                </a:cxn>
                <a:cxn ang="0">
                  <a:pos x="87" y="2101"/>
                </a:cxn>
                <a:cxn ang="0">
                  <a:pos x="41" y="1945"/>
                </a:cxn>
                <a:cxn ang="0">
                  <a:pos x="10" y="1786"/>
                </a:cxn>
                <a:cxn ang="0">
                  <a:pos x="0" y="1622"/>
                </a:cxn>
              </a:cxnLst>
              <a:rect l="0" t="0" r="r" b="b"/>
              <a:pathLst>
                <a:path w="3872" h="3243">
                  <a:moveTo>
                    <a:pt x="0" y="1622"/>
                  </a:moveTo>
                  <a:lnTo>
                    <a:pt x="4" y="1537"/>
                  </a:lnTo>
                  <a:lnTo>
                    <a:pt x="10" y="1457"/>
                  </a:lnTo>
                  <a:lnTo>
                    <a:pt x="23" y="1372"/>
                  </a:lnTo>
                  <a:lnTo>
                    <a:pt x="41" y="1292"/>
                  </a:lnTo>
                  <a:lnTo>
                    <a:pt x="61" y="1217"/>
                  </a:lnTo>
                  <a:lnTo>
                    <a:pt x="87" y="1138"/>
                  </a:lnTo>
                  <a:lnTo>
                    <a:pt x="118" y="1062"/>
                  </a:lnTo>
                  <a:lnTo>
                    <a:pt x="152" y="992"/>
                  </a:lnTo>
                  <a:lnTo>
                    <a:pt x="192" y="916"/>
                  </a:lnTo>
                  <a:lnTo>
                    <a:pt x="232" y="846"/>
                  </a:lnTo>
                  <a:lnTo>
                    <a:pt x="280" y="780"/>
                  </a:lnTo>
                  <a:lnTo>
                    <a:pt x="330" y="715"/>
                  </a:lnTo>
                  <a:lnTo>
                    <a:pt x="384" y="649"/>
                  </a:lnTo>
                  <a:lnTo>
                    <a:pt x="442" y="587"/>
                  </a:lnTo>
                  <a:lnTo>
                    <a:pt x="502" y="531"/>
                  </a:lnTo>
                  <a:lnTo>
                    <a:pt x="566" y="475"/>
                  </a:lnTo>
                  <a:lnTo>
                    <a:pt x="634" y="419"/>
                  </a:lnTo>
                  <a:lnTo>
                    <a:pt x="705" y="371"/>
                  </a:lnTo>
                  <a:lnTo>
                    <a:pt x="778" y="320"/>
                  </a:lnTo>
                  <a:lnTo>
                    <a:pt x="853" y="277"/>
                  </a:lnTo>
                  <a:lnTo>
                    <a:pt x="934" y="235"/>
                  </a:lnTo>
                  <a:lnTo>
                    <a:pt x="1015" y="197"/>
                  </a:lnTo>
                  <a:lnTo>
                    <a:pt x="1099" y="160"/>
                  </a:lnTo>
                  <a:lnTo>
                    <a:pt x="1183" y="127"/>
                  </a:lnTo>
                  <a:lnTo>
                    <a:pt x="1271" y="98"/>
                  </a:lnTo>
                  <a:lnTo>
                    <a:pt x="1361" y="70"/>
                  </a:lnTo>
                  <a:lnTo>
                    <a:pt x="1453" y="52"/>
                  </a:lnTo>
                  <a:lnTo>
                    <a:pt x="1547" y="33"/>
                  </a:lnTo>
                  <a:lnTo>
                    <a:pt x="1641" y="19"/>
                  </a:lnTo>
                  <a:lnTo>
                    <a:pt x="1837" y="0"/>
                  </a:lnTo>
                  <a:lnTo>
                    <a:pt x="2039" y="0"/>
                  </a:lnTo>
                  <a:lnTo>
                    <a:pt x="2136" y="9"/>
                  </a:lnTo>
                  <a:lnTo>
                    <a:pt x="2231" y="19"/>
                  </a:lnTo>
                  <a:lnTo>
                    <a:pt x="2329" y="33"/>
                  </a:lnTo>
                  <a:lnTo>
                    <a:pt x="2424" y="52"/>
                  </a:lnTo>
                  <a:lnTo>
                    <a:pt x="2514" y="70"/>
                  </a:lnTo>
                  <a:lnTo>
                    <a:pt x="2598" y="98"/>
                  </a:lnTo>
                  <a:lnTo>
                    <a:pt x="2689" y="127"/>
                  </a:lnTo>
                  <a:lnTo>
                    <a:pt x="2773" y="160"/>
                  </a:lnTo>
                  <a:lnTo>
                    <a:pt x="2857" y="197"/>
                  </a:lnTo>
                  <a:lnTo>
                    <a:pt x="2939" y="235"/>
                  </a:lnTo>
                  <a:lnTo>
                    <a:pt x="3094" y="320"/>
                  </a:lnTo>
                  <a:lnTo>
                    <a:pt x="3235" y="419"/>
                  </a:lnTo>
                  <a:lnTo>
                    <a:pt x="3303" y="475"/>
                  </a:lnTo>
                  <a:lnTo>
                    <a:pt x="3431" y="587"/>
                  </a:lnTo>
                  <a:lnTo>
                    <a:pt x="3488" y="649"/>
                  </a:lnTo>
                  <a:lnTo>
                    <a:pt x="3542" y="715"/>
                  </a:lnTo>
                  <a:lnTo>
                    <a:pt x="3592" y="780"/>
                  </a:lnTo>
                  <a:lnTo>
                    <a:pt x="3637" y="846"/>
                  </a:lnTo>
                  <a:lnTo>
                    <a:pt x="3680" y="916"/>
                  </a:lnTo>
                  <a:lnTo>
                    <a:pt x="3721" y="992"/>
                  </a:lnTo>
                  <a:lnTo>
                    <a:pt x="3754" y="1062"/>
                  </a:lnTo>
                  <a:lnTo>
                    <a:pt x="3785" y="1138"/>
                  </a:lnTo>
                  <a:lnTo>
                    <a:pt x="3812" y="1217"/>
                  </a:lnTo>
                  <a:lnTo>
                    <a:pt x="3832" y="1292"/>
                  </a:lnTo>
                  <a:lnTo>
                    <a:pt x="3849" y="1372"/>
                  </a:lnTo>
                  <a:lnTo>
                    <a:pt x="3862" y="1457"/>
                  </a:lnTo>
                  <a:lnTo>
                    <a:pt x="3869" y="1537"/>
                  </a:lnTo>
                  <a:lnTo>
                    <a:pt x="3872" y="1622"/>
                  </a:lnTo>
                  <a:lnTo>
                    <a:pt x="3869" y="1706"/>
                  </a:lnTo>
                  <a:lnTo>
                    <a:pt x="3862" y="1786"/>
                  </a:lnTo>
                  <a:lnTo>
                    <a:pt x="3849" y="1866"/>
                  </a:lnTo>
                  <a:lnTo>
                    <a:pt x="3832" y="1945"/>
                  </a:lnTo>
                  <a:lnTo>
                    <a:pt x="3812" y="2026"/>
                  </a:lnTo>
                  <a:lnTo>
                    <a:pt x="3785" y="2101"/>
                  </a:lnTo>
                  <a:lnTo>
                    <a:pt x="3754" y="2176"/>
                  </a:lnTo>
                  <a:lnTo>
                    <a:pt x="3721" y="2252"/>
                  </a:lnTo>
                  <a:lnTo>
                    <a:pt x="3680" y="2322"/>
                  </a:lnTo>
                  <a:lnTo>
                    <a:pt x="3637" y="2393"/>
                  </a:lnTo>
                  <a:lnTo>
                    <a:pt x="3592" y="2463"/>
                  </a:lnTo>
                  <a:lnTo>
                    <a:pt x="3542" y="2529"/>
                  </a:lnTo>
                  <a:lnTo>
                    <a:pt x="3488" y="2594"/>
                  </a:lnTo>
                  <a:lnTo>
                    <a:pt x="3431" y="2656"/>
                  </a:lnTo>
                  <a:lnTo>
                    <a:pt x="3303" y="2769"/>
                  </a:lnTo>
                  <a:lnTo>
                    <a:pt x="3235" y="2825"/>
                  </a:lnTo>
                  <a:lnTo>
                    <a:pt x="3094" y="2923"/>
                  </a:lnTo>
                  <a:lnTo>
                    <a:pt x="2939" y="3008"/>
                  </a:lnTo>
                  <a:lnTo>
                    <a:pt x="2857" y="3046"/>
                  </a:lnTo>
                  <a:lnTo>
                    <a:pt x="2773" y="3084"/>
                  </a:lnTo>
                  <a:lnTo>
                    <a:pt x="2689" y="3116"/>
                  </a:lnTo>
                  <a:lnTo>
                    <a:pt x="2598" y="3145"/>
                  </a:lnTo>
                  <a:lnTo>
                    <a:pt x="2514" y="3173"/>
                  </a:lnTo>
                  <a:lnTo>
                    <a:pt x="2424" y="3192"/>
                  </a:lnTo>
                  <a:lnTo>
                    <a:pt x="2329" y="3211"/>
                  </a:lnTo>
                  <a:lnTo>
                    <a:pt x="2231" y="3224"/>
                  </a:lnTo>
                  <a:lnTo>
                    <a:pt x="2136" y="3234"/>
                  </a:lnTo>
                  <a:lnTo>
                    <a:pt x="2039" y="3243"/>
                  </a:lnTo>
                  <a:lnTo>
                    <a:pt x="1837" y="3243"/>
                  </a:lnTo>
                  <a:lnTo>
                    <a:pt x="1641" y="3224"/>
                  </a:lnTo>
                  <a:lnTo>
                    <a:pt x="1547" y="3211"/>
                  </a:lnTo>
                  <a:lnTo>
                    <a:pt x="1453" y="3192"/>
                  </a:lnTo>
                  <a:lnTo>
                    <a:pt x="1361" y="3173"/>
                  </a:lnTo>
                  <a:lnTo>
                    <a:pt x="1271" y="3145"/>
                  </a:lnTo>
                  <a:lnTo>
                    <a:pt x="1183" y="3116"/>
                  </a:lnTo>
                  <a:lnTo>
                    <a:pt x="1099" y="3084"/>
                  </a:lnTo>
                  <a:lnTo>
                    <a:pt x="1015" y="3046"/>
                  </a:lnTo>
                  <a:lnTo>
                    <a:pt x="934" y="3008"/>
                  </a:lnTo>
                  <a:lnTo>
                    <a:pt x="853" y="2966"/>
                  </a:lnTo>
                  <a:lnTo>
                    <a:pt x="778" y="2923"/>
                  </a:lnTo>
                  <a:lnTo>
                    <a:pt x="705" y="2872"/>
                  </a:lnTo>
                  <a:lnTo>
                    <a:pt x="634" y="2825"/>
                  </a:lnTo>
                  <a:lnTo>
                    <a:pt x="566" y="2769"/>
                  </a:lnTo>
                  <a:lnTo>
                    <a:pt x="502" y="2712"/>
                  </a:lnTo>
                  <a:lnTo>
                    <a:pt x="442" y="2656"/>
                  </a:lnTo>
                  <a:lnTo>
                    <a:pt x="384" y="2594"/>
                  </a:lnTo>
                  <a:lnTo>
                    <a:pt x="330" y="2529"/>
                  </a:lnTo>
                  <a:lnTo>
                    <a:pt x="280" y="2463"/>
                  </a:lnTo>
                  <a:lnTo>
                    <a:pt x="232" y="2393"/>
                  </a:lnTo>
                  <a:lnTo>
                    <a:pt x="152" y="2252"/>
                  </a:lnTo>
                  <a:lnTo>
                    <a:pt x="118" y="2176"/>
                  </a:lnTo>
                  <a:lnTo>
                    <a:pt x="87" y="2101"/>
                  </a:lnTo>
                  <a:lnTo>
                    <a:pt x="61" y="2026"/>
                  </a:lnTo>
                  <a:lnTo>
                    <a:pt x="41" y="1945"/>
                  </a:lnTo>
                  <a:lnTo>
                    <a:pt x="23" y="1866"/>
                  </a:lnTo>
                  <a:lnTo>
                    <a:pt x="10" y="1786"/>
                  </a:lnTo>
                  <a:lnTo>
                    <a:pt x="4" y="1706"/>
                  </a:lnTo>
                  <a:lnTo>
                    <a:pt x="0" y="1622"/>
                  </a:lnTo>
                  <a:close/>
                </a:path>
              </a:pathLst>
            </a:custGeom>
            <a:solidFill>
              <a:srgbClr val="00C000"/>
            </a:solidFill>
            <a:ln w="6">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nvGrpSpPr>
            <p:cNvPr id="17" name="Group 60"/>
            <p:cNvGrpSpPr/>
            <p:nvPr/>
          </p:nvGrpSpPr>
          <p:grpSpPr>
            <a:xfrm>
              <a:off x="3105150" y="2011363"/>
              <a:ext cx="5662612" cy="3738562"/>
              <a:chOff x="3105150" y="2011363"/>
              <a:chExt cx="5662612" cy="3738562"/>
            </a:xfrm>
          </p:grpSpPr>
          <p:sp>
            <p:nvSpPr>
              <p:cNvPr id="353" name="Freeform 21"/>
              <p:cNvSpPr>
                <a:spLocks/>
              </p:cNvSpPr>
              <p:nvPr/>
            </p:nvSpPr>
            <p:spPr bwMode="auto">
              <a:xfrm>
                <a:off x="3105150" y="2011363"/>
                <a:ext cx="5662612" cy="3738562"/>
              </a:xfrm>
              <a:custGeom>
                <a:avLst/>
                <a:gdLst/>
                <a:ahLst/>
                <a:cxnLst>
                  <a:cxn ang="0">
                    <a:pos x="3" y="1116"/>
                  </a:cxn>
                  <a:cxn ang="0">
                    <a:pos x="21" y="996"/>
                  </a:cxn>
                  <a:cxn ang="0">
                    <a:pos x="55" y="884"/>
                  </a:cxn>
                  <a:cxn ang="0">
                    <a:pos x="108" y="771"/>
                  </a:cxn>
                  <a:cxn ang="0">
                    <a:pos x="176" y="665"/>
                  </a:cxn>
                  <a:cxn ang="0">
                    <a:pos x="258" y="566"/>
                  </a:cxn>
                  <a:cxn ang="0">
                    <a:pos x="354" y="471"/>
                  </a:cxn>
                  <a:cxn ang="0">
                    <a:pos x="462" y="385"/>
                  </a:cxn>
                  <a:cxn ang="0">
                    <a:pos x="583" y="304"/>
                  </a:cxn>
                  <a:cxn ang="0">
                    <a:pos x="717" y="232"/>
                  </a:cxn>
                  <a:cxn ang="0">
                    <a:pos x="860" y="170"/>
                  </a:cxn>
                  <a:cxn ang="0">
                    <a:pos x="1012" y="115"/>
                  </a:cxn>
                  <a:cxn ang="0">
                    <a:pos x="1170" y="71"/>
                  </a:cxn>
                  <a:cxn ang="0">
                    <a:pos x="1338" y="37"/>
                  </a:cxn>
                  <a:cxn ang="0">
                    <a:pos x="1511" y="14"/>
                  </a:cxn>
                  <a:cxn ang="0">
                    <a:pos x="1878" y="0"/>
                  </a:cxn>
                  <a:cxn ang="0">
                    <a:pos x="2055" y="14"/>
                  </a:cxn>
                  <a:cxn ang="0">
                    <a:pos x="2232" y="37"/>
                  </a:cxn>
                  <a:cxn ang="0">
                    <a:pos x="2394" y="71"/>
                  </a:cxn>
                  <a:cxn ang="0">
                    <a:pos x="2555" y="115"/>
                  </a:cxn>
                  <a:cxn ang="0">
                    <a:pos x="2707" y="170"/>
                  </a:cxn>
                  <a:cxn ang="0">
                    <a:pos x="2980" y="304"/>
                  </a:cxn>
                  <a:cxn ang="0">
                    <a:pos x="3160" y="427"/>
                  </a:cxn>
                  <a:cxn ang="0">
                    <a:pos x="3263" y="519"/>
                  </a:cxn>
                  <a:cxn ang="0">
                    <a:pos x="3350" y="614"/>
                  </a:cxn>
                  <a:cxn ang="0">
                    <a:pos x="3428" y="720"/>
                  </a:cxn>
                  <a:cxn ang="0">
                    <a:pos x="3487" y="826"/>
                  </a:cxn>
                  <a:cxn ang="0">
                    <a:pos x="3530" y="938"/>
                  </a:cxn>
                  <a:cxn ang="0">
                    <a:pos x="3558" y="1058"/>
                  </a:cxn>
                  <a:cxn ang="0">
                    <a:pos x="3567" y="1178"/>
                  </a:cxn>
                  <a:cxn ang="0">
                    <a:pos x="3558" y="1297"/>
                  </a:cxn>
                  <a:cxn ang="0">
                    <a:pos x="3530" y="1413"/>
                  </a:cxn>
                  <a:cxn ang="0">
                    <a:pos x="3487" y="1526"/>
                  </a:cxn>
                  <a:cxn ang="0">
                    <a:pos x="3428" y="1635"/>
                  </a:cxn>
                  <a:cxn ang="0">
                    <a:pos x="3350" y="1737"/>
                  </a:cxn>
                  <a:cxn ang="0">
                    <a:pos x="3263" y="1836"/>
                  </a:cxn>
                  <a:cxn ang="0">
                    <a:pos x="3160" y="1928"/>
                  </a:cxn>
                  <a:cxn ang="0">
                    <a:pos x="2980" y="2051"/>
                  </a:cxn>
                  <a:cxn ang="0">
                    <a:pos x="2707" y="2185"/>
                  </a:cxn>
                  <a:cxn ang="0">
                    <a:pos x="2555" y="2239"/>
                  </a:cxn>
                  <a:cxn ang="0">
                    <a:pos x="2394" y="2284"/>
                  </a:cxn>
                  <a:cxn ang="0">
                    <a:pos x="2232" y="2318"/>
                  </a:cxn>
                  <a:cxn ang="0">
                    <a:pos x="2055" y="2341"/>
                  </a:cxn>
                  <a:cxn ang="0">
                    <a:pos x="1878" y="2355"/>
                  </a:cxn>
                  <a:cxn ang="0">
                    <a:pos x="1511" y="2341"/>
                  </a:cxn>
                  <a:cxn ang="0">
                    <a:pos x="1338" y="2318"/>
                  </a:cxn>
                  <a:cxn ang="0">
                    <a:pos x="1170" y="2284"/>
                  </a:cxn>
                  <a:cxn ang="0">
                    <a:pos x="1012" y="2239"/>
                  </a:cxn>
                  <a:cxn ang="0">
                    <a:pos x="860" y="2185"/>
                  </a:cxn>
                  <a:cxn ang="0">
                    <a:pos x="717" y="2123"/>
                  </a:cxn>
                  <a:cxn ang="0">
                    <a:pos x="583" y="2051"/>
                  </a:cxn>
                  <a:cxn ang="0">
                    <a:pos x="462" y="1969"/>
                  </a:cxn>
                  <a:cxn ang="0">
                    <a:pos x="354" y="1884"/>
                  </a:cxn>
                  <a:cxn ang="0">
                    <a:pos x="258" y="1789"/>
                  </a:cxn>
                  <a:cxn ang="0">
                    <a:pos x="139" y="1635"/>
                  </a:cxn>
                  <a:cxn ang="0">
                    <a:pos x="80" y="1526"/>
                  </a:cxn>
                  <a:cxn ang="0">
                    <a:pos x="37" y="1413"/>
                  </a:cxn>
                  <a:cxn ang="0">
                    <a:pos x="9" y="1297"/>
                  </a:cxn>
                  <a:cxn ang="0">
                    <a:pos x="0" y="1178"/>
                  </a:cxn>
                </a:cxnLst>
                <a:rect l="0" t="0" r="r" b="b"/>
                <a:pathLst>
                  <a:path w="3567" h="2355">
                    <a:moveTo>
                      <a:pt x="0" y="1178"/>
                    </a:moveTo>
                    <a:lnTo>
                      <a:pt x="3" y="1116"/>
                    </a:lnTo>
                    <a:lnTo>
                      <a:pt x="9" y="1058"/>
                    </a:lnTo>
                    <a:lnTo>
                      <a:pt x="21" y="996"/>
                    </a:lnTo>
                    <a:lnTo>
                      <a:pt x="37" y="938"/>
                    </a:lnTo>
                    <a:lnTo>
                      <a:pt x="55" y="884"/>
                    </a:lnTo>
                    <a:lnTo>
                      <a:pt x="80" y="826"/>
                    </a:lnTo>
                    <a:lnTo>
                      <a:pt x="108" y="771"/>
                    </a:lnTo>
                    <a:lnTo>
                      <a:pt x="139" y="720"/>
                    </a:lnTo>
                    <a:lnTo>
                      <a:pt x="176" y="665"/>
                    </a:lnTo>
                    <a:lnTo>
                      <a:pt x="214" y="614"/>
                    </a:lnTo>
                    <a:lnTo>
                      <a:pt x="258" y="566"/>
                    </a:lnTo>
                    <a:lnTo>
                      <a:pt x="304" y="519"/>
                    </a:lnTo>
                    <a:lnTo>
                      <a:pt x="354" y="471"/>
                    </a:lnTo>
                    <a:lnTo>
                      <a:pt x="406" y="427"/>
                    </a:lnTo>
                    <a:lnTo>
                      <a:pt x="462" y="385"/>
                    </a:lnTo>
                    <a:lnTo>
                      <a:pt x="521" y="344"/>
                    </a:lnTo>
                    <a:lnTo>
                      <a:pt x="583" y="304"/>
                    </a:lnTo>
                    <a:lnTo>
                      <a:pt x="649" y="269"/>
                    </a:lnTo>
                    <a:lnTo>
                      <a:pt x="717" y="232"/>
                    </a:lnTo>
                    <a:lnTo>
                      <a:pt x="785" y="201"/>
                    </a:lnTo>
                    <a:lnTo>
                      <a:pt x="860" y="170"/>
                    </a:lnTo>
                    <a:lnTo>
                      <a:pt x="934" y="143"/>
                    </a:lnTo>
                    <a:lnTo>
                      <a:pt x="1012" y="115"/>
                    </a:lnTo>
                    <a:lnTo>
                      <a:pt x="1090" y="92"/>
                    </a:lnTo>
                    <a:lnTo>
                      <a:pt x="1170" y="71"/>
                    </a:lnTo>
                    <a:lnTo>
                      <a:pt x="1254" y="51"/>
                    </a:lnTo>
                    <a:lnTo>
                      <a:pt x="1338" y="37"/>
                    </a:lnTo>
                    <a:lnTo>
                      <a:pt x="1424" y="23"/>
                    </a:lnTo>
                    <a:lnTo>
                      <a:pt x="1511" y="14"/>
                    </a:lnTo>
                    <a:lnTo>
                      <a:pt x="1692" y="0"/>
                    </a:lnTo>
                    <a:lnTo>
                      <a:pt x="1878" y="0"/>
                    </a:lnTo>
                    <a:lnTo>
                      <a:pt x="1968" y="6"/>
                    </a:lnTo>
                    <a:lnTo>
                      <a:pt x="2055" y="14"/>
                    </a:lnTo>
                    <a:lnTo>
                      <a:pt x="2145" y="23"/>
                    </a:lnTo>
                    <a:lnTo>
                      <a:pt x="2232" y="37"/>
                    </a:lnTo>
                    <a:lnTo>
                      <a:pt x="2316" y="51"/>
                    </a:lnTo>
                    <a:lnTo>
                      <a:pt x="2394" y="71"/>
                    </a:lnTo>
                    <a:lnTo>
                      <a:pt x="2477" y="92"/>
                    </a:lnTo>
                    <a:lnTo>
                      <a:pt x="2555" y="115"/>
                    </a:lnTo>
                    <a:lnTo>
                      <a:pt x="2632" y="143"/>
                    </a:lnTo>
                    <a:lnTo>
                      <a:pt x="2707" y="170"/>
                    </a:lnTo>
                    <a:lnTo>
                      <a:pt x="2850" y="232"/>
                    </a:lnTo>
                    <a:lnTo>
                      <a:pt x="2980" y="304"/>
                    </a:lnTo>
                    <a:lnTo>
                      <a:pt x="3042" y="344"/>
                    </a:lnTo>
                    <a:lnTo>
                      <a:pt x="3160" y="427"/>
                    </a:lnTo>
                    <a:lnTo>
                      <a:pt x="3213" y="471"/>
                    </a:lnTo>
                    <a:lnTo>
                      <a:pt x="3263" y="519"/>
                    </a:lnTo>
                    <a:lnTo>
                      <a:pt x="3309" y="566"/>
                    </a:lnTo>
                    <a:lnTo>
                      <a:pt x="3350" y="614"/>
                    </a:lnTo>
                    <a:lnTo>
                      <a:pt x="3390" y="665"/>
                    </a:lnTo>
                    <a:lnTo>
                      <a:pt x="3428" y="720"/>
                    </a:lnTo>
                    <a:lnTo>
                      <a:pt x="3458" y="771"/>
                    </a:lnTo>
                    <a:lnTo>
                      <a:pt x="3487" y="826"/>
                    </a:lnTo>
                    <a:lnTo>
                      <a:pt x="3511" y="884"/>
                    </a:lnTo>
                    <a:lnTo>
                      <a:pt x="3530" y="938"/>
                    </a:lnTo>
                    <a:lnTo>
                      <a:pt x="3545" y="996"/>
                    </a:lnTo>
                    <a:lnTo>
                      <a:pt x="3558" y="1058"/>
                    </a:lnTo>
                    <a:lnTo>
                      <a:pt x="3564" y="1116"/>
                    </a:lnTo>
                    <a:lnTo>
                      <a:pt x="3567" y="1178"/>
                    </a:lnTo>
                    <a:lnTo>
                      <a:pt x="3564" y="1239"/>
                    </a:lnTo>
                    <a:lnTo>
                      <a:pt x="3558" y="1297"/>
                    </a:lnTo>
                    <a:lnTo>
                      <a:pt x="3545" y="1355"/>
                    </a:lnTo>
                    <a:lnTo>
                      <a:pt x="3530" y="1413"/>
                    </a:lnTo>
                    <a:lnTo>
                      <a:pt x="3511" y="1471"/>
                    </a:lnTo>
                    <a:lnTo>
                      <a:pt x="3487" y="1526"/>
                    </a:lnTo>
                    <a:lnTo>
                      <a:pt x="3458" y="1580"/>
                    </a:lnTo>
                    <a:lnTo>
                      <a:pt x="3428" y="1635"/>
                    </a:lnTo>
                    <a:lnTo>
                      <a:pt x="3390" y="1686"/>
                    </a:lnTo>
                    <a:lnTo>
                      <a:pt x="3350" y="1737"/>
                    </a:lnTo>
                    <a:lnTo>
                      <a:pt x="3309" y="1789"/>
                    </a:lnTo>
                    <a:lnTo>
                      <a:pt x="3263" y="1836"/>
                    </a:lnTo>
                    <a:lnTo>
                      <a:pt x="3213" y="1884"/>
                    </a:lnTo>
                    <a:lnTo>
                      <a:pt x="3160" y="1928"/>
                    </a:lnTo>
                    <a:lnTo>
                      <a:pt x="3042" y="2010"/>
                    </a:lnTo>
                    <a:lnTo>
                      <a:pt x="2980" y="2051"/>
                    </a:lnTo>
                    <a:lnTo>
                      <a:pt x="2850" y="2123"/>
                    </a:lnTo>
                    <a:lnTo>
                      <a:pt x="2707" y="2185"/>
                    </a:lnTo>
                    <a:lnTo>
                      <a:pt x="2632" y="2212"/>
                    </a:lnTo>
                    <a:lnTo>
                      <a:pt x="2555" y="2239"/>
                    </a:lnTo>
                    <a:lnTo>
                      <a:pt x="2477" y="2263"/>
                    </a:lnTo>
                    <a:lnTo>
                      <a:pt x="2394" y="2284"/>
                    </a:lnTo>
                    <a:lnTo>
                      <a:pt x="2316" y="2304"/>
                    </a:lnTo>
                    <a:lnTo>
                      <a:pt x="2232" y="2318"/>
                    </a:lnTo>
                    <a:lnTo>
                      <a:pt x="2145" y="2331"/>
                    </a:lnTo>
                    <a:lnTo>
                      <a:pt x="2055" y="2341"/>
                    </a:lnTo>
                    <a:lnTo>
                      <a:pt x="1968" y="2348"/>
                    </a:lnTo>
                    <a:lnTo>
                      <a:pt x="1878" y="2355"/>
                    </a:lnTo>
                    <a:lnTo>
                      <a:pt x="1692" y="2355"/>
                    </a:lnTo>
                    <a:lnTo>
                      <a:pt x="1511" y="2341"/>
                    </a:lnTo>
                    <a:lnTo>
                      <a:pt x="1424" y="2331"/>
                    </a:lnTo>
                    <a:lnTo>
                      <a:pt x="1338" y="2318"/>
                    </a:lnTo>
                    <a:lnTo>
                      <a:pt x="1254" y="2304"/>
                    </a:lnTo>
                    <a:lnTo>
                      <a:pt x="1170" y="2284"/>
                    </a:lnTo>
                    <a:lnTo>
                      <a:pt x="1090" y="2263"/>
                    </a:lnTo>
                    <a:lnTo>
                      <a:pt x="1012" y="2239"/>
                    </a:lnTo>
                    <a:lnTo>
                      <a:pt x="934" y="2212"/>
                    </a:lnTo>
                    <a:lnTo>
                      <a:pt x="860" y="2185"/>
                    </a:lnTo>
                    <a:lnTo>
                      <a:pt x="785" y="2154"/>
                    </a:lnTo>
                    <a:lnTo>
                      <a:pt x="717" y="2123"/>
                    </a:lnTo>
                    <a:lnTo>
                      <a:pt x="649" y="2086"/>
                    </a:lnTo>
                    <a:lnTo>
                      <a:pt x="583" y="2051"/>
                    </a:lnTo>
                    <a:lnTo>
                      <a:pt x="521" y="2010"/>
                    </a:lnTo>
                    <a:lnTo>
                      <a:pt x="462" y="1969"/>
                    </a:lnTo>
                    <a:lnTo>
                      <a:pt x="406" y="1928"/>
                    </a:lnTo>
                    <a:lnTo>
                      <a:pt x="354" y="1884"/>
                    </a:lnTo>
                    <a:lnTo>
                      <a:pt x="304" y="1836"/>
                    </a:lnTo>
                    <a:lnTo>
                      <a:pt x="258" y="1789"/>
                    </a:lnTo>
                    <a:lnTo>
                      <a:pt x="214" y="1737"/>
                    </a:lnTo>
                    <a:lnTo>
                      <a:pt x="139" y="1635"/>
                    </a:lnTo>
                    <a:lnTo>
                      <a:pt x="108" y="1580"/>
                    </a:lnTo>
                    <a:lnTo>
                      <a:pt x="80" y="1526"/>
                    </a:lnTo>
                    <a:lnTo>
                      <a:pt x="55" y="1471"/>
                    </a:lnTo>
                    <a:lnTo>
                      <a:pt x="37" y="1413"/>
                    </a:lnTo>
                    <a:lnTo>
                      <a:pt x="21" y="1355"/>
                    </a:lnTo>
                    <a:lnTo>
                      <a:pt x="9" y="1297"/>
                    </a:lnTo>
                    <a:lnTo>
                      <a:pt x="3" y="1239"/>
                    </a:lnTo>
                    <a:lnTo>
                      <a:pt x="0" y="1178"/>
                    </a:lnTo>
                    <a:close/>
                  </a:path>
                </a:pathLst>
              </a:custGeom>
              <a:solidFill>
                <a:srgbClr val="FFE0C0"/>
              </a:solidFill>
              <a:ln w="6">
                <a:solidFill>
                  <a:srgbClr val="FF8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nvGrpSpPr>
              <p:cNvPr id="18" name="Group 59"/>
              <p:cNvGrpSpPr/>
              <p:nvPr/>
            </p:nvGrpSpPr>
            <p:grpSpPr>
              <a:xfrm>
                <a:off x="3522663" y="3144838"/>
                <a:ext cx="4826000" cy="1470024"/>
                <a:chOff x="3522663" y="3144838"/>
                <a:chExt cx="4826000" cy="1470024"/>
              </a:xfrm>
            </p:grpSpPr>
            <p:grpSp>
              <p:nvGrpSpPr>
                <p:cNvPr id="19" name="Group 63"/>
                <p:cNvGrpSpPr/>
                <p:nvPr/>
              </p:nvGrpSpPr>
              <p:grpSpPr>
                <a:xfrm>
                  <a:off x="3522663" y="3144838"/>
                  <a:ext cx="4826000" cy="1470024"/>
                  <a:chOff x="3522663" y="3144838"/>
                  <a:chExt cx="4826000" cy="1470024"/>
                </a:xfrm>
              </p:grpSpPr>
              <p:sp>
                <p:nvSpPr>
                  <p:cNvPr id="392" name="Rectangle 22"/>
                  <p:cNvSpPr>
                    <a:spLocks noChangeArrowheads="1"/>
                  </p:cNvSpPr>
                  <p:nvPr/>
                </p:nvSpPr>
                <p:spPr bwMode="auto">
                  <a:xfrm>
                    <a:off x="7205663" y="3146425"/>
                    <a:ext cx="1138237" cy="1463675"/>
                  </a:xfrm>
                  <a:prstGeom prst="rect">
                    <a:avLst/>
                  </a:prstGeom>
                  <a:solidFill>
                    <a:srgbClr val="E0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93" name="Freeform 23"/>
                  <p:cNvSpPr>
                    <a:spLocks/>
                  </p:cNvSpPr>
                  <p:nvPr/>
                </p:nvSpPr>
                <p:spPr bwMode="auto">
                  <a:xfrm>
                    <a:off x="7205663" y="3146425"/>
                    <a:ext cx="1143000" cy="1468437"/>
                  </a:xfrm>
                  <a:custGeom>
                    <a:avLst/>
                    <a:gdLst/>
                    <a:ahLst/>
                    <a:cxnLst>
                      <a:cxn ang="0">
                        <a:pos x="720" y="0"/>
                      </a:cxn>
                      <a:cxn ang="0">
                        <a:pos x="0" y="0"/>
                      </a:cxn>
                      <a:cxn ang="0">
                        <a:pos x="0" y="0"/>
                      </a:cxn>
                      <a:cxn ang="0">
                        <a:pos x="0" y="925"/>
                      </a:cxn>
                      <a:cxn ang="0">
                        <a:pos x="0" y="925"/>
                      </a:cxn>
                      <a:cxn ang="0">
                        <a:pos x="720" y="925"/>
                      </a:cxn>
                    </a:cxnLst>
                    <a:rect l="0" t="0" r="r" b="b"/>
                    <a:pathLst>
                      <a:path w="720" h="925">
                        <a:moveTo>
                          <a:pt x="720" y="0"/>
                        </a:moveTo>
                        <a:lnTo>
                          <a:pt x="0" y="0"/>
                        </a:lnTo>
                        <a:lnTo>
                          <a:pt x="0" y="0"/>
                        </a:lnTo>
                        <a:lnTo>
                          <a:pt x="0" y="925"/>
                        </a:lnTo>
                        <a:lnTo>
                          <a:pt x="0" y="925"/>
                        </a:lnTo>
                        <a:lnTo>
                          <a:pt x="720" y="925"/>
                        </a:lnTo>
                      </a:path>
                    </a:pathLst>
                  </a:cu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94" name="Rectangle 24"/>
                  <p:cNvSpPr>
                    <a:spLocks noChangeArrowheads="1"/>
                  </p:cNvSpPr>
                  <p:nvPr/>
                </p:nvSpPr>
                <p:spPr bwMode="auto">
                  <a:xfrm>
                    <a:off x="7202488" y="3144838"/>
                    <a:ext cx="1143000" cy="1468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95" name="Rectangle 25"/>
                  <p:cNvSpPr>
                    <a:spLocks noChangeArrowheads="1"/>
                  </p:cNvSpPr>
                  <p:nvPr/>
                </p:nvSpPr>
                <p:spPr bwMode="auto">
                  <a:xfrm>
                    <a:off x="3524250" y="3146425"/>
                    <a:ext cx="1138237" cy="1463675"/>
                  </a:xfrm>
                  <a:prstGeom prst="rect">
                    <a:avLst/>
                  </a:prstGeom>
                  <a:solidFill>
                    <a:srgbClr val="E0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96" name="Freeform 26"/>
                  <p:cNvSpPr>
                    <a:spLocks/>
                  </p:cNvSpPr>
                  <p:nvPr/>
                </p:nvSpPr>
                <p:spPr bwMode="auto">
                  <a:xfrm>
                    <a:off x="3524250" y="3146425"/>
                    <a:ext cx="1143000" cy="1468437"/>
                  </a:xfrm>
                  <a:custGeom>
                    <a:avLst/>
                    <a:gdLst/>
                    <a:ahLst/>
                    <a:cxnLst>
                      <a:cxn ang="0">
                        <a:pos x="0" y="0"/>
                      </a:cxn>
                      <a:cxn ang="0">
                        <a:pos x="720" y="0"/>
                      </a:cxn>
                      <a:cxn ang="0">
                        <a:pos x="720" y="0"/>
                      </a:cxn>
                      <a:cxn ang="0">
                        <a:pos x="720" y="925"/>
                      </a:cxn>
                      <a:cxn ang="0">
                        <a:pos x="720" y="925"/>
                      </a:cxn>
                      <a:cxn ang="0">
                        <a:pos x="0" y="925"/>
                      </a:cxn>
                    </a:cxnLst>
                    <a:rect l="0" t="0" r="r" b="b"/>
                    <a:pathLst>
                      <a:path w="720" h="925">
                        <a:moveTo>
                          <a:pt x="0" y="0"/>
                        </a:moveTo>
                        <a:lnTo>
                          <a:pt x="720" y="0"/>
                        </a:lnTo>
                        <a:lnTo>
                          <a:pt x="720" y="0"/>
                        </a:lnTo>
                        <a:lnTo>
                          <a:pt x="720" y="925"/>
                        </a:lnTo>
                        <a:lnTo>
                          <a:pt x="720" y="925"/>
                        </a:lnTo>
                        <a:lnTo>
                          <a:pt x="0" y="925"/>
                        </a:lnTo>
                      </a:path>
                    </a:pathLst>
                  </a:cu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97" name="Rectangle 27"/>
                  <p:cNvSpPr>
                    <a:spLocks noChangeArrowheads="1"/>
                  </p:cNvSpPr>
                  <p:nvPr/>
                </p:nvSpPr>
                <p:spPr bwMode="auto">
                  <a:xfrm>
                    <a:off x="3522663" y="3144838"/>
                    <a:ext cx="1143000" cy="1468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grpSp>
            <p:grpSp>
              <p:nvGrpSpPr>
                <p:cNvPr id="20" name="Group 64"/>
                <p:cNvGrpSpPr/>
                <p:nvPr/>
              </p:nvGrpSpPr>
              <p:grpSpPr>
                <a:xfrm>
                  <a:off x="4730750" y="3146425"/>
                  <a:ext cx="2403475" cy="1463675"/>
                  <a:chOff x="4730750" y="3146425"/>
                  <a:chExt cx="2403475" cy="1463675"/>
                </a:xfrm>
              </p:grpSpPr>
              <p:sp>
                <p:nvSpPr>
                  <p:cNvPr id="375" name="Rectangle 28"/>
                  <p:cNvSpPr>
                    <a:spLocks noChangeArrowheads="1"/>
                  </p:cNvSpPr>
                  <p:nvPr/>
                </p:nvSpPr>
                <p:spPr bwMode="auto">
                  <a:xfrm>
                    <a:off x="4730750" y="3146425"/>
                    <a:ext cx="2403475" cy="1463675"/>
                  </a:xfrm>
                  <a:prstGeom prst="rect">
                    <a:avLst/>
                  </a:prstGeom>
                  <a:solidFill>
                    <a:srgbClr val="E8E8E8"/>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76" name="Line 29"/>
                  <p:cNvSpPr>
                    <a:spLocks noChangeShapeType="1"/>
                  </p:cNvSpPr>
                  <p:nvPr/>
                </p:nvSpPr>
                <p:spPr bwMode="auto">
                  <a:xfrm>
                    <a:off x="5322888" y="3629025"/>
                    <a:ext cx="1301750" cy="1587"/>
                  </a:xfrm>
                  <a:prstGeom prst="line">
                    <a:avLst/>
                  </a:pr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77" name="Line 30"/>
                  <p:cNvSpPr>
                    <a:spLocks noChangeShapeType="1"/>
                  </p:cNvSpPr>
                  <p:nvPr/>
                </p:nvSpPr>
                <p:spPr bwMode="auto">
                  <a:xfrm>
                    <a:off x="5322888" y="3852863"/>
                    <a:ext cx="1301750" cy="1587"/>
                  </a:xfrm>
                  <a:prstGeom prst="line">
                    <a:avLst/>
                  </a:pr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78" name="Freeform 31"/>
                  <p:cNvSpPr>
                    <a:spLocks/>
                  </p:cNvSpPr>
                  <p:nvPr/>
                </p:nvSpPr>
                <p:spPr bwMode="auto">
                  <a:xfrm>
                    <a:off x="5437188" y="3425825"/>
                    <a:ext cx="1173162" cy="204787"/>
                  </a:xfrm>
                  <a:custGeom>
                    <a:avLst/>
                    <a:gdLst/>
                    <a:ahLst/>
                    <a:cxnLst>
                      <a:cxn ang="0">
                        <a:pos x="739" y="0"/>
                      </a:cxn>
                      <a:cxn ang="0">
                        <a:pos x="109" y="0"/>
                      </a:cxn>
                      <a:cxn ang="0">
                        <a:pos x="109" y="0"/>
                      </a:cxn>
                      <a:cxn ang="0">
                        <a:pos x="0" y="129"/>
                      </a:cxn>
                    </a:cxnLst>
                    <a:rect l="0" t="0" r="r" b="b"/>
                    <a:pathLst>
                      <a:path w="739" h="129">
                        <a:moveTo>
                          <a:pt x="739" y="0"/>
                        </a:moveTo>
                        <a:lnTo>
                          <a:pt x="109" y="0"/>
                        </a:lnTo>
                        <a:lnTo>
                          <a:pt x="109" y="0"/>
                        </a:lnTo>
                        <a:lnTo>
                          <a:pt x="0" y="129"/>
                        </a:lnTo>
                      </a:path>
                    </a:pathLst>
                  </a:cu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79" name="Freeform 32"/>
                  <p:cNvSpPr>
                    <a:spLocks/>
                  </p:cNvSpPr>
                  <p:nvPr/>
                </p:nvSpPr>
                <p:spPr bwMode="auto">
                  <a:xfrm>
                    <a:off x="5437188" y="3857625"/>
                    <a:ext cx="1203325" cy="293687"/>
                  </a:xfrm>
                  <a:custGeom>
                    <a:avLst/>
                    <a:gdLst/>
                    <a:ahLst/>
                    <a:cxnLst>
                      <a:cxn ang="0">
                        <a:pos x="0" y="0"/>
                      </a:cxn>
                      <a:cxn ang="0">
                        <a:pos x="113" y="185"/>
                      </a:cxn>
                      <a:cxn ang="0">
                        <a:pos x="113" y="185"/>
                      </a:cxn>
                      <a:cxn ang="0">
                        <a:pos x="758" y="185"/>
                      </a:cxn>
                    </a:cxnLst>
                    <a:rect l="0" t="0" r="r" b="b"/>
                    <a:pathLst>
                      <a:path w="758" h="185">
                        <a:moveTo>
                          <a:pt x="0" y="0"/>
                        </a:moveTo>
                        <a:lnTo>
                          <a:pt x="113" y="185"/>
                        </a:lnTo>
                        <a:lnTo>
                          <a:pt x="113" y="185"/>
                        </a:lnTo>
                        <a:lnTo>
                          <a:pt x="758" y="185"/>
                        </a:lnTo>
                      </a:path>
                    </a:pathLst>
                  </a:cu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80" name="Freeform 33"/>
                  <p:cNvSpPr>
                    <a:spLocks/>
                  </p:cNvSpPr>
                  <p:nvPr/>
                </p:nvSpPr>
                <p:spPr bwMode="auto">
                  <a:xfrm>
                    <a:off x="6010275" y="4000500"/>
                    <a:ext cx="604837" cy="150812"/>
                  </a:xfrm>
                  <a:custGeom>
                    <a:avLst/>
                    <a:gdLst/>
                    <a:ahLst/>
                    <a:cxnLst>
                      <a:cxn ang="0">
                        <a:pos x="0" y="95"/>
                      </a:cxn>
                      <a:cxn ang="0">
                        <a:pos x="50" y="0"/>
                      </a:cxn>
                      <a:cxn ang="0">
                        <a:pos x="50" y="0"/>
                      </a:cxn>
                      <a:cxn ang="0">
                        <a:pos x="381" y="0"/>
                      </a:cxn>
                    </a:cxnLst>
                    <a:rect l="0" t="0" r="r" b="b"/>
                    <a:pathLst>
                      <a:path w="381" h="95">
                        <a:moveTo>
                          <a:pt x="0" y="95"/>
                        </a:moveTo>
                        <a:lnTo>
                          <a:pt x="50" y="0"/>
                        </a:lnTo>
                        <a:lnTo>
                          <a:pt x="50" y="0"/>
                        </a:lnTo>
                        <a:lnTo>
                          <a:pt x="381" y="0"/>
                        </a:lnTo>
                      </a:path>
                    </a:pathLst>
                  </a:cu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81" name="Line 34"/>
                  <p:cNvSpPr>
                    <a:spLocks noChangeShapeType="1"/>
                  </p:cNvSpPr>
                  <p:nvPr/>
                </p:nvSpPr>
                <p:spPr bwMode="auto">
                  <a:xfrm>
                    <a:off x="5994400" y="3857625"/>
                    <a:ext cx="95250" cy="141287"/>
                  </a:xfrm>
                  <a:prstGeom prst="line">
                    <a:avLst/>
                  </a:pr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82" name="Rectangle 37"/>
                  <p:cNvSpPr>
                    <a:spLocks noChangeArrowheads="1"/>
                  </p:cNvSpPr>
                  <p:nvPr/>
                </p:nvSpPr>
                <p:spPr bwMode="auto">
                  <a:xfrm>
                    <a:off x="5541963" y="3581400"/>
                    <a:ext cx="279400" cy="92075"/>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83" name="Rectangle 38"/>
                  <p:cNvSpPr>
                    <a:spLocks noChangeArrowheads="1"/>
                  </p:cNvSpPr>
                  <p:nvPr/>
                </p:nvSpPr>
                <p:spPr bwMode="auto">
                  <a:xfrm>
                    <a:off x="6010275" y="3581400"/>
                    <a:ext cx="277812" cy="92075"/>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84" name="Rectangle 39"/>
                  <p:cNvSpPr>
                    <a:spLocks noChangeArrowheads="1"/>
                  </p:cNvSpPr>
                  <p:nvPr/>
                </p:nvSpPr>
                <p:spPr bwMode="auto">
                  <a:xfrm>
                    <a:off x="5673725" y="3378200"/>
                    <a:ext cx="277812"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85" name="Rectangle 40"/>
                  <p:cNvSpPr>
                    <a:spLocks noChangeArrowheads="1"/>
                  </p:cNvSpPr>
                  <p:nvPr/>
                </p:nvSpPr>
                <p:spPr bwMode="auto">
                  <a:xfrm>
                    <a:off x="5541963" y="3805238"/>
                    <a:ext cx="279400"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86" name="Rectangle 41"/>
                  <p:cNvSpPr>
                    <a:spLocks noChangeArrowheads="1"/>
                  </p:cNvSpPr>
                  <p:nvPr/>
                </p:nvSpPr>
                <p:spPr bwMode="auto">
                  <a:xfrm>
                    <a:off x="6121400" y="3378200"/>
                    <a:ext cx="277812"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87" name="Rectangle 42"/>
                  <p:cNvSpPr>
                    <a:spLocks noChangeArrowheads="1"/>
                  </p:cNvSpPr>
                  <p:nvPr/>
                </p:nvSpPr>
                <p:spPr bwMode="auto">
                  <a:xfrm>
                    <a:off x="6121400" y="3805238"/>
                    <a:ext cx="277812"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88" name="Rectangle 43"/>
                  <p:cNvSpPr>
                    <a:spLocks noChangeArrowheads="1"/>
                  </p:cNvSpPr>
                  <p:nvPr/>
                </p:nvSpPr>
                <p:spPr bwMode="auto">
                  <a:xfrm>
                    <a:off x="5694363" y="4105275"/>
                    <a:ext cx="273050" cy="90487"/>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89" name="Rectangle 44"/>
                  <p:cNvSpPr>
                    <a:spLocks noChangeArrowheads="1"/>
                  </p:cNvSpPr>
                  <p:nvPr/>
                </p:nvSpPr>
                <p:spPr bwMode="auto">
                  <a:xfrm>
                    <a:off x="6121400" y="3952875"/>
                    <a:ext cx="277812" cy="93662"/>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90" name="Rectangle 45"/>
                  <p:cNvSpPr>
                    <a:spLocks noChangeArrowheads="1"/>
                  </p:cNvSpPr>
                  <p:nvPr/>
                </p:nvSpPr>
                <p:spPr bwMode="auto">
                  <a:xfrm>
                    <a:off x="6572250" y="3397250"/>
                    <a:ext cx="203200" cy="790575"/>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91" name="Rectangle 48"/>
                  <p:cNvSpPr>
                    <a:spLocks noChangeArrowheads="1"/>
                  </p:cNvSpPr>
                  <p:nvPr/>
                </p:nvSpPr>
                <p:spPr bwMode="auto">
                  <a:xfrm>
                    <a:off x="5078413" y="3552825"/>
                    <a:ext cx="277812" cy="398462"/>
                  </a:xfrm>
                  <a:prstGeom prst="rect">
                    <a:avLst/>
                  </a:prstGeom>
                  <a:solidFill>
                    <a:srgbClr val="FFFF90"/>
                  </a:solidFill>
                  <a:ln w="2">
                    <a:solidFill>
                      <a:srgbClr val="190033"/>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grpSp>
            <p:grpSp>
              <p:nvGrpSpPr>
                <p:cNvPr id="21" name="Group 62"/>
                <p:cNvGrpSpPr/>
                <p:nvPr/>
              </p:nvGrpSpPr>
              <p:grpSpPr>
                <a:xfrm>
                  <a:off x="4637088" y="3722688"/>
                  <a:ext cx="2625724" cy="750887"/>
                  <a:chOff x="4637088" y="3722688"/>
                  <a:chExt cx="2625724" cy="750887"/>
                </a:xfrm>
              </p:grpSpPr>
              <p:sp>
                <p:nvSpPr>
                  <p:cNvPr id="360" name="Line 35"/>
                  <p:cNvSpPr>
                    <a:spLocks noChangeShapeType="1"/>
                  </p:cNvSpPr>
                  <p:nvPr/>
                </p:nvSpPr>
                <p:spPr bwMode="auto">
                  <a:xfrm>
                    <a:off x="6732588" y="3784600"/>
                    <a:ext cx="498475" cy="1587"/>
                  </a:xfrm>
                  <a:prstGeom prst="line">
                    <a:avLst/>
                  </a:prstGeom>
                  <a:noFill/>
                  <a:ln w="9">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61" name="Freeform 36"/>
                  <p:cNvSpPr>
                    <a:spLocks/>
                  </p:cNvSpPr>
                  <p:nvPr/>
                </p:nvSpPr>
                <p:spPr bwMode="auto">
                  <a:xfrm>
                    <a:off x="7175500" y="3746500"/>
                    <a:ext cx="87312" cy="74612"/>
                  </a:xfrm>
                  <a:custGeom>
                    <a:avLst/>
                    <a:gdLst/>
                    <a:ahLst/>
                    <a:cxnLst>
                      <a:cxn ang="0">
                        <a:pos x="0" y="0"/>
                      </a:cxn>
                      <a:cxn ang="0">
                        <a:pos x="25" y="24"/>
                      </a:cxn>
                      <a:cxn ang="0">
                        <a:pos x="0" y="47"/>
                      </a:cxn>
                      <a:cxn ang="0">
                        <a:pos x="55" y="24"/>
                      </a:cxn>
                      <a:cxn ang="0">
                        <a:pos x="0" y="0"/>
                      </a:cxn>
                    </a:cxnLst>
                    <a:rect l="0" t="0" r="r" b="b"/>
                    <a:pathLst>
                      <a:path w="55" h="47">
                        <a:moveTo>
                          <a:pt x="0" y="0"/>
                        </a:moveTo>
                        <a:lnTo>
                          <a:pt x="25" y="24"/>
                        </a:lnTo>
                        <a:lnTo>
                          <a:pt x="0" y="47"/>
                        </a:lnTo>
                        <a:lnTo>
                          <a:pt x="55" y="24"/>
                        </a:lnTo>
                        <a:lnTo>
                          <a:pt x="0" y="0"/>
                        </a:lnTo>
                        <a:close/>
                      </a:path>
                    </a:pathLst>
                  </a:custGeom>
                  <a:solidFill>
                    <a:srgbClr val="A00000"/>
                  </a:solidFill>
                  <a:ln w="0">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62" name="Line 46"/>
                  <p:cNvSpPr>
                    <a:spLocks noChangeShapeType="1"/>
                  </p:cNvSpPr>
                  <p:nvPr/>
                </p:nvSpPr>
                <p:spPr bwMode="auto">
                  <a:xfrm>
                    <a:off x="4637088" y="3783013"/>
                    <a:ext cx="403225" cy="1587"/>
                  </a:xfrm>
                  <a:prstGeom prst="line">
                    <a:avLst/>
                  </a:prstGeom>
                  <a:noFill/>
                  <a:ln w="9">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63" name="Freeform 47"/>
                  <p:cNvSpPr>
                    <a:spLocks/>
                  </p:cNvSpPr>
                  <p:nvPr/>
                </p:nvSpPr>
                <p:spPr bwMode="auto">
                  <a:xfrm>
                    <a:off x="4984750" y="3744913"/>
                    <a:ext cx="88900" cy="76200"/>
                  </a:xfrm>
                  <a:custGeom>
                    <a:avLst/>
                    <a:gdLst/>
                    <a:ahLst/>
                    <a:cxnLst>
                      <a:cxn ang="0">
                        <a:pos x="0" y="0"/>
                      </a:cxn>
                      <a:cxn ang="0">
                        <a:pos x="25" y="24"/>
                      </a:cxn>
                      <a:cxn ang="0">
                        <a:pos x="0" y="48"/>
                      </a:cxn>
                      <a:cxn ang="0">
                        <a:pos x="56" y="24"/>
                      </a:cxn>
                      <a:cxn ang="0">
                        <a:pos x="0" y="0"/>
                      </a:cxn>
                    </a:cxnLst>
                    <a:rect l="0" t="0" r="r" b="b"/>
                    <a:pathLst>
                      <a:path w="56" h="48">
                        <a:moveTo>
                          <a:pt x="0" y="0"/>
                        </a:moveTo>
                        <a:lnTo>
                          <a:pt x="25" y="24"/>
                        </a:lnTo>
                        <a:lnTo>
                          <a:pt x="0" y="48"/>
                        </a:lnTo>
                        <a:lnTo>
                          <a:pt x="56" y="24"/>
                        </a:lnTo>
                        <a:lnTo>
                          <a:pt x="0" y="0"/>
                        </a:lnTo>
                        <a:close/>
                      </a:path>
                    </a:pathLst>
                  </a:custGeom>
                  <a:solidFill>
                    <a:srgbClr val="A00000"/>
                  </a:solidFill>
                  <a:ln w="0">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64" name="Freeform 49"/>
                  <p:cNvSpPr>
                    <a:spLocks/>
                  </p:cNvSpPr>
                  <p:nvPr/>
                </p:nvSpPr>
                <p:spPr bwMode="auto">
                  <a:xfrm>
                    <a:off x="4832350" y="3844925"/>
                    <a:ext cx="76200" cy="88900"/>
                  </a:xfrm>
                  <a:custGeom>
                    <a:avLst/>
                    <a:gdLst/>
                    <a:ahLst/>
                    <a:cxnLst>
                      <a:cxn ang="0">
                        <a:pos x="0" y="56"/>
                      </a:cxn>
                      <a:cxn ang="0">
                        <a:pos x="24" y="31"/>
                      </a:cxn>
                      <a:cxn ang="0">
                        <a:pos x="48" y="56"/>
                      </a:cxn>
                      <a:cxn ang="0">
                        <a:pos x="24" y="0"/>
                      </a:cxn>
                      <a:cxn ang="0">
                        <a:pos x="0" y="56"/>
                      </a:cxn>
                    </a:cxnLst>
                    <a:rect l="0" t="0" r="r" b="b"/>
                    <a:pathLst>
                      <a:path w="48" h="56">
                        <a:moveTo>
                          <a:pt x="0" y="56"/>
                        </a:moveTo>
                        <a:lnTo>
                          <a:pt x="24" y="31"/>
                        </a:lnTo>
                        <a:lnTo>
                          <a:pt x="48" y="56"/>
                        </a:lnTo>
                        <a:lnTo>
                          <a:pt x="24" y="0"/>
                        </a:lnTo>
                        <a:lnTo>
                          <a:pt x="0" y="56"/>
                        </a:lnTo>
                        <a:close/>
                      </a:path>
                    </a:pathLst>
                  </a:custGeom>
                  <a:solidFill>
                    <a:srgbClr val="A00000"/>
                  </a:solidFill>
                  <a:ln w="0">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65" name="Freeform 50"/>
                  <p:cNvSpPr>
                    <a:spLocks/>
                  </p:cNvSpPr>
                  <p:nvPr/>
                </p:nvSpPr>
                <p:spPr bwMode="auto">
                  <a:xfrm>
                    <a:off x="4870450" y="3876675"/>
                    <a:ext cx="1800225" cy="574675"/>
                  </a:xfrm>
                  <a:custGeom>
                    <a:avLst/>
                    <a:gdLst/>
                    <a:ahLst/>
                    <a:cxnLst>
                      <a:cxn ang="0">
                        <a:pos x="189" y="362"/>
                      </a:cxn>
                      <a:cxn ang="0">
                        <a:pos x="185" y="362"/>
                      </a:cxn>
                      <a:cxn ang="0">
                        <a:pos x="177" y="362"/>
                      </a:cxn>
                      <a:cxn ang="0">
                        <a:pos x="170" y="361"/>
                      </a:cxn>
                      <a:cxn ang="0">
                        <a:pos x="163" y="360"/>
                      </a:cxn>
                      <a:cxn ang="0">
                        <a:pos x="156" y="359"/>
                      </a:cxn>
                      <a:cxn ang="0">
                        <a:pos x="149" y="357"/>
                      </a:cxn>
                      <a:cxn ang="0">
                        <a:pos x="143" y="355"/>
                      </a:cxn>
                      <a:cxn ang="0">
                        <a:pos x="136" y="354"/>
                      </a:cxn>
                      <a:cxn ang="0">
                        <a:pos x="130" y="352"/>
                      </a:cxn>
                      <a:cxn ang="0">
                        <a:pos x="124" y="349"/>
                      </a:cxn>
                      <a:cxn ang="0">
                        <a:pos x="118" y="347"/>
                      </a:cxn>
                      <a:cxn ang="0">
                        <a:pos x="113" y="345"/>
                      </a:cxn>
                      <a:cxn ang="0">
                        <a:pos x="107" y="342"/>
                      </a:cxn>
                      <a:cxn ang="0">
                        <a:pos x="102" y="339"/>
                      </a:cxn>
                      <a:cxn ang="0">
                        <a:pos x="97" y="337"/>
                      </a:cxn>
                      <a:cxn ang="0">
                        <a:pos x="92" y="334"/>
                      </a:cxn>
                      <a:cxn ang="0">
                        <a:pos x="86" y="330"/>
                      </a:cxn>
                      <a:cxn ang="0">
                        <a:pos x="82" y="327"/>
                      </a:cxn>
                      <a:cxn ang="0">
                        <a:pos x="77" y="324"/>
                      </a:cxn>
                      <a:cxn ang="0">
                        <a:pos x="73" y="320"/>
                      </a:cxn>
                      <a:cxn ang="0">
                        <a:pos x="68" y="317"/>
                      </a:cxn>
                      <a:cxn ang="0">
                        <a:pos x="64" y="313"/>
                      </a:cxn>
                      <a:cxn ang="0">
                        <a:pos x="60" y="309"/>
                      </a:cxn>
                      <a:cxn ang="0">
                        <a:pos x="56" y="305"/>
                      </a:cxn>
                      <a:cxn ang="0">
                        <a:pos x="52" y="301"/>
                      </a:cxn>
                      <a:cxn ang="0">
                        <a:pos x="48" y="297"/>
                      </a:cxn>
                      <a:cxn ang="0">
                        <a:pos x="45" y="293"/>
                      </a:cxn>
                      <a:cxn ang="0">
                        <a:pos x="41" y="289"/>
                      </a:cxn>
                      <a:cxn ang="0">
                        <a:pos x="38" y="284"/>
                      </a:cxn>
                      <a:cxn ang="0">
                        <a:pos x="34" y="279"/>
                      </a:cxn>
                      <a:cxn ang="0">
                        <a:pos x="31" y="274"/>
                      </a:cxn>
                      <a:cxn ang="0">
                        <a:pos x="28" y="270"/>
                      </a:cxn>
                      <a:cxn ang="0">
                        <a:pos x="25" y="265"/>
                      </a:cxn>
                      <a:cxn ang="0">
                        <a:pos x="22" y="260"/>
                      </a:cxn>
                      <a:cxn ang="0">
                        <a:pos x="20" y="255"/>
                      </a:cxn>
                      <a:cxn ang="0">
                        <a:pos x="17" y="249"/>
                      </a:cxn>
                      <a:cxn ang="0">
                        <a:pos x="15" y="244"/>
                      </a:cxn>
                      <a:cxn ang="0">
                        <a:pos x="12" y="238"/>
                      </a:cxn>
                      <a:cxn ang="0">
                        <a:pos x="10" y="232"/>
                      </a:cxn>
                      <a:cxn ang="0">
                        <a:pos x="8" y="226"/>
                      </a:cxn>
                      <a:cxn ang="0">
                        <a:pos x="7" y="220"/>
                      </a:cxn>
                      <a:cxn ang="0">
                        <a:pos x="5" y="214"/>
                      </a:cxn>
                      <a:cxn ang="0">
                        <a:pos x="3" y="208"/>
                      </a:cxn>
                      <a:cxn ang="0">
                        <a:pos x="2" y="201"/>
                      </a:cxn>
                      <a:cxn ang="0">
                        <a:pos x="1" y="195"/>
                      </a:cxn>
                      <a:cxn ang="0">
                        <a:pos x="1" y="188"/>
                      </a:cxn>
                      <a:cxn ang="0">
                        <a:pos x="0" y="181"/>
                      </a:cxn>
                      <a:cxn ang="0">
                        <a:pos x="0" y="173"/>
                      </a:cxn>
                      <a:cxn ang="0">
                        <a:pos x="0" y="166"/>
                      </a:cxn>
                      <a:cxn ang="0">
                        <a:pos x="0" y="157"/>
                      </a:cxn>
                      <a:cxn ang="0">
                        <a:pos x="0" y="0"/>
                      </a:cxn>
                    </a:cxnLst>
                    <a:rect l="0" t="0" r="r" b="b"/>
                    <a:pathLst>
                      <a:path w="1134" h="362">
                        <a:moveTo>
                          <a:pt x="1134" y="362"/>
                        </a:moveTo>
                        <a:lnTo>
                          <a:pt x="189" y="362"/>
                        </a:lnTo>
                        <a:lnTo>
                          <a:pt x="189" y="362"/>
                        </a:lnTo>
                        <a:lnTo>
                          <a:pt x="185" y="362"/>
                        </a:lnTo>
                        <a:lnTo>
                          <a:pt x="181" y="362"/>
                        </a:lnTo>
                        <a:lnTo>
                          <a:pt x="177" y="362"/>
                        </a:lnTo>
                        <a:lnTo>
                          <a:pt x="174" y="361"/>
                        </a:lnTo>
                        <a:lnTo>
                          <a:pt x="170" y="361"/>
                        </a:lnTo>
                        <a:lnTo>
                          <a:pt x="166" y="360"/>
                        </a:lnTo>
                        <a:lnTo>
                          <a:pt x="163" y="360"/>
                        </a:lnTo>
                        <a:lnTo>
                          <a:pt x="159" y="359"/>
                        </a:lnTo>
                        <a:lnTo>
                          <a:pt x="156" y="359"/>
                        </a:lnTo>
                        <a:lnTo>
                          <a:pt x="152" y="358"/>
                        </a:lnTo>
                        <a:lnTo>
                          <a:pt x="149" y="357"/>
                        </a:lnTo>
                        <a:lnTo>
                          <a:pt x="146" y="356"/>
                        </a:lnTo>
                        <a:lnTo>
                          <a:pt x="143" y="355"/>
                        </a:lnTo>
                        <a:lnTo>
                          <a:pt x="139" y="355"/>
                        </a:lnTo>
                        <a:lnTo>
                          <a:pt x="136" y="354"/>
                        </a:lnTo>
                        <a:lnTo>
                          <a:pt x="133" y="353"/>
                        </a:lnTo>
                        <a:lnTo>
                          <a:pt x="130" y="352"/>
                        </a:lnTo>
                        <a:lnTo>
                          <a:pt x="127" y="351"/>
                        </a:lnTo>
                        <a:lnTo>
                          <a:pt x="124" y="349"/>
                        </a:lnTo>
                        <a:lnTo>
                          <a:pt x="121" y="348"/>
                        </a:lnTo>
                        <a:lnTo>
                          <a:pt x="118" y="347"/>
                        </a:lnTo>
                        <a:lnTo>
                          <a:pt x="116" y="346"/>
                        </a:lnTo>
                        <a:lnTo>
                          <a:pt x="113" y="345"/>
                        </a:lnTo>
                        <a:lnTo>
                          <a:pt x="110" y="343"/>
                        </a:lnTo>
                        <a:lnTo>
                          <a:pt x="107" y="342"/>
                        </a:lnTo>
                        <a:lnTo>
                          <a:pt x="105" y="341"/>
                        </a:lnTo>
                        <a:lnTo>
                          <a:pt x="102" y="339"/>
                        </a:lnTo>
                        <a:lnTo>
                          <a:pt x="99" y="338"/>
                        </a:lnTo>
                        <a:lnTo>
                          <a:pt x="97" y="337"/>
                        </a:lnTo>
                        <a:lnTo>
                          <a:pt x="94" y="335"/>
                        </a:lnTo>
                        <a:lnTo>
                          <a:pt x="92" y="334"/>
                        </a:lnTo>
                        <a:lnTo>
                          <a:pt x="89" y="332"/>
                        </a:lnTo>
                        <a:lnTo>
                          <a:pt x="86" y="330"/>
                        </a:lnTo>
                        <a:lnTo>
                          <a:pt x="84" y="329"/>
                        </a:lnTo>
                        <a:lnTo>
                          <a:pt x="82" y="327"/>
                        </a:lnTo>
                        <a:lnTo>
                          <a:pt x="80" y="326"/>
                        </a:lnTo>
                        <a:lnTo>
                          <a:pt x="77" y="324"/>
                        </a:lnTo>
                        <a:lnTo>
                          <a:pt x="75" y="322"/>
                        </a:lnTo>
                        <a:lnTo>
                          <a:pt x="73" y="320"/>
                        </a:lnTo>
                        <a:lnTo>
                          <a:pt x="70" y="318"/>
                        </a:lnTo>
                        <a:lnTo>
                          <a:pt x="68" y="317"/>
                        </a:lnTo>
                        <a:lnTo>
                          <a:pt x="66" y="315"/>
                        </a:lnTo>
                        <a:lnTo>
                          <a:pt x="64" y="313"/>
                        </a:lnTo>
                        <a:lnTo>
                          <a:pt x="62" y="311"/>
                        </a:lnTo>
                        <a:lnTo>
                          <a:pt x="60" y="309"/>
                        </a:lnTo>
                        <a:lnTo>
                          <a:pt x="58" y="307"/>
                        </a:lnTo>
                        <a:lnTo>
                          <a:pt x="56" y="305"/>
                        </a:lnTo>
                        <a:lnTo>
                          <a:pt x="54" y="303"/>
                        </a:lnTo>
                        <a:lnTo>
                          <a:pt x="52" y="301"/>
                        </a:lnTo>
                        <a:lnTo>
                          <a:pt x="50" y="299"/>
                        </a:lnTo>
                        <a:lnTo>
                          <a:pt x="48" y="297"/>
                        </a:lnTo>
                        <a:lnTo>
                          <a:pt x="46" y="295"/>
                        </a:lnTo>
                        <a:lnTo>
                          <a:pt x="45" y="293"/>
                        </a:lnTo>
                        <a:lnTo>
                          <a:pt x="43" y="291"/>
                        </a:lnTo>
                        <a:lnTo>
                          <a:pt x="41" y="289"/>
                        </a:lnTo>
                        <a:lnTo>
                          <a:pt x="39" y="286"/>
                        </a:lnTo>
                        <a:lnTo>
                          <a:pt x="38" y="284"/>
                        </a:lnTo>
                        <a:lnTo>
                          <a:pt x="36" y="282"/>
                        </a:lnTo>
                        <a:lnTo>
                          <a:pt x="34" y="279"/>
                        </a:lnTo>
                        <a:lnTo>
                          <a:pt x="32" y="277"/>
                        </a:lnTo>
                        <a:lnTo>
                          <a:pt x="31" y="274"/>
                        </a:lnTo>
                        <a:lnTo>
                          <a:pt x="30" y="272"/>
                        </a:lnTo>
                        <a:lnTo>
                          <a:pt x="28" y="270"/>
                        </a:lnTo>
                        <a:lnTo>
                          <a:pt x="26" y="267"/>
                        </a:lnTo>
                        <a:lnTo>
                          <a:pt x="25" y="265"/>
                        </a:lnTo>
                        <a:lnTo>
                          <a:pt x="24" y="262"/>
                        </a:lnTo>
                        <a:lnTo>
                          <a:pt x="22" y="260"/>
                        </a:lnTo>
                        <a:lnTo>
                          <a:pt x="21" y="257"/>
                        </a:lnTo>
                        <a:lnTo>
                          <a:pt x="20" y="255"/>
                        </a:lnTo>
                        <a:lnTo>
                          <a:pt x="18" y="252"/>
                        </a:lnTo>
                        <a:lnTo>
                          <a:pt x="17" y="249"/>
                        </a:lnTo>
                        <a:lnTo>
                          <a:pt x="16" y="247"/>
                        </a:lnTo>
                        <a:lnTo>
                          <a:pt x="15" y="244"/>
                        </a:lnTo>
                        <a:lnTo>
                          <a:pt x="13" y="241"/>
                        </a:lnTo>
                        <a:lnTo>
                          <a:pt x="12" y="238"/>
                        </a:lnTo>
                        <a:lnTo>
                          <a:pt x="11" y="235"/>
                        </a:lnTo>
                        <a:lnTo>
                          <a:pt x="10" y="232"/>
                        </a:lnTo>
                        <a:lnTo>
                          <a:pt x="9" y="230"/>
                        </a:lnTo>
                        <a:lnTo>
                          <a:pt x="8" y="226"/>
                        </a:lnTo>
                        <a:lnTo>
                          <a:pt x="7" y="224"/>
                        </a:lnTo>
                        <a:lnTo>
                          <a:pt x="7" y="220"/>
                        </a:lnTo>
                        <a:lnTo>
                          <a:pt x="6" y="218"/>
                        </a:lnTo>
                        <a:lnTo>
                          <a:pt x="5" y="214"/>
                        </a:lnTo>
                        <a:lnTo>
                          <a:pt x="4" y="211"/>
                        </a:lnTo>
                        <a:lnTo>
                          <a:pt x="3" y="208"/>
                        </a:lnTo>
                        <a:lnTo>
                          <a:pt x="3" y="205"/>
                        </a:lnTo>
                        <a:lnTo>
                          <a:pt x="2" y="201"/>
                        </a:lnTo>
                        <a:lnTo>
                          <a:pt x="2" y="198"/>
                        </a:lnTo>
                        <a:lnTo>
                          <a:pt x="1" y="195"/>
                        </a:lnTo>
                        <a:lnTo>
                          <a:pt x="1" y="191"/>
                        </a:lnTo>
                        <a:lnTo>
                          <a:pt x="1" y="188"/>
                        </a:lnTo>
                        <a:lnTo>
                          <a:pt x="0" y="184"/>
                        </a:lnTo>
                        <a:lnTo>
                          <a:pt x="0" y="181"/>
                        </a:lnTo>
                        <a:lnTo>
                          <a:pt x="0" y="177"/>
                        </a:lnTo>
                        <a:lnTo>
                          <a:pt x="0" y="173"/>
                        </a:lnTo>
                        <a:lnTo>
                          <a:pt x="0" y="170"/>
                        </a:lnTo>
                        <a:lnTo>
                          <a:pt x="0" y="166"/>
                        </a:lnTo>
                        <a:lnTo>
                          <a:pt x="0" y="161"/>
                        </a:lnTo>
                        <a:lnTo>
                          <a:pt x="0" y="157"/>
                        </a:lnTo>
                        <a:lnTo>
                          <a:pt x="0" y="158"/>
                        </a:lnTo>
                        <a:lnTo>
                          <a:pt x="0" y="0"/>
                        </a:lnTo>
                      </a:path>
                    </a:pathLst>
                  </a:custGeom>
                  <a:noFill/>
                  <a:ln w="9">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66" name="Freeform 51"/>
                  <p:cNvSpPr>
                    <a:spLocks/>
                  </p:cNvSpPr>
                  <p:nvPr/>
                </p:nvSpPr>
                <p:spPr bwMode="auto">
                  <a:xfrm>
                    <a:off x="6670675" y="4398963"/>
                    <a:ext cx="93662" cy="74612"/>
                  </a:xfrm>
                  <a:custGeom>
                    <a:avLst/>
                    <a:gdLst/>
                    <a:ahLst/>
                    <a:cxnLst>
                      <a:cxn ang="0">
                        <a:pos x="59" y="47"/>
                      </a:cxn>
                      <a:cxn ang="0">
                        <a:pos x="30" y="28"/>
                      </a:cxn>
                      <a:cxn ang="0">
                        <a:pos x="50" y="0"/>
                      </a:cxn>
                      <a:cxn ang="0">
                        <a:pos x="0" y="33"/>
                      </a:cxn>
                      <a:cxn ang="0">
                        <a:pos x="59" y="47"/>
                      </a:cxn>
                    </a:cxnLst>
                    <a:rect l="0" t="0" r="r" b="b"/>
                    <a:pathLst>
                      <a:path w="59" h="47">
                        <a:moveTo>
                          <a:pt x="59" y="47"/>
                        </a:moveTo>
                        <a:lnTo>
                          <a:pt x="30" y="28"/>
                        </a:lnTo>
                        <a:lnTo>
                          <a:pt x="50" y="0"/>
                        </a:lnTo>
                        <a:lnTo>
                          <a:pt x="0" y="33"/>
                        </a:lnTo>
                        <a:lnTo>
                          <a:pt x="59" y="47"/>
                        </a:lnTo>
                        <a:close/>
                      </a:path>
                    </a:pathLst>
                  </a:custGeom>
                  <a:solidFill>
                    <a:srgbClr val="A00000"/>
                  </a:solidFill>
                  <a:ln w="0">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67" name="Freeform 52"/>
                  <p:cNvSpPr>
                    <a:spLocks/>
                  </p:cNvSpPr>
                  <p:nvPr/>
                </p:nvSpPr>
                <p:spPr bwMode="auto">
                  <a:xfrm>
                    <a:off x="6696075" y="3802063"/>
                    <a:ext cx="265112" cy="647700"/>
                  </a:xfrm>
                  <a:custGeom>
                    <a:avLst/>
                    <a:gdLst/>
                    <a:ahLst/>
                    <a:cxnLst>
                      <a:cxn ang="0">
                        <a:pos x="3" y="408"/>
                      </a:cxn>
                      <a:cxn ang="0">
                        <a:pos x="10" y="406"/>
                      </a:cxn>
                      <a:cxn ang="0">
                        <a:pos x="17" y="405"/>
                      </a:cxn>
                      <a:cxn ang="0">
                        <a:pos x="24" y="404"/>
                      </a:cxn>
                      <a:cxn ang="0">
                        <a:pos x="30" y="402"/>
                      </a:cxn>
                      <a:cxn ang="0">
                        <a:pos x="36" y="400"/>
                      </a:cxn>
                      <a:cxn ang="0">
                        <a:pos x="42" y="398"/>
                      </a:cxn>
                      <a:cxn ang="0">
                        <a:pos x="48" y="396"/>
                      </a:cxn>
                      <a:cxn ang="0">
                        <a:pos x="54" y="394"/>
                      </a:cxn>
                      <a:cxn ang="0">
                        <a:pos x="59" y="392"/>
                      </a:cxn>
                      <a:cxn ang="0">
                        <a:pos x="65" y="389"/>
                      </a:cxn>
                      <a:cxn ang="0">
                        <a:pos x="70" y="386"/>
                      </a:cxn>
                      <a:cxn ang="0">
                        <a:pos x="75" y="383"/>
                      </a:cxn>
                      <a:cxn ang="0">
                        <a:pos x="80" y="380"/>
                      </a:cxn>
                      <a:cxn ang="0">
                        <a:pos x="85" y="377"/>
                      </a:cxn>
                      <a:cxn ang="0">
                        <a:pos x="89" y="374"/>
                      </a:cxn>
                      <a:cxn ang="0">
                        <a:pos x="94" y="371"/>
                      </a:cxn>
                      <a:cxn ang="0">
                        <a:pos x="98" y="367"/>
                      </a:cxn>
                      <a:cxn ang="0">
                        <a:pos x="102" y="363"/>
                      </a:cxn>
                      <a:cxn ang="0">
                        <a:pos x="107" y="360"/>
                      </a:cxn>
                      <a:cxn ang="0">
                        <a:pos x="111" y="356"/>
                      </a:cxn>
                      <a:cxn ang="0">
                        <a:pos x="115" y="352"/>
                      </a:cxn>
                      <a:cxn ang="0">
                        <a:pos x="118" y="348"/>
                      </a:cxn>
                      <a:cxn ang="0">
                        <a:pos x="122" y="344"/>
                      </a:cxn>
                      <a:cxn ang="0">
                        <a:pos x="125" y="340"/>
                      </a:cxn>
                      <a:cxn ang="0">
                        <a:pos x="129" y="336"/>
                      </a:cxn>
                      <a:cxn ang="0">
                        <a:pos x="132" y="331"/>
                      </a:cxn>
                      <a:cxn ang="0">
                        <a:pos x="135" y="326"/>
                      </a:cxn>
                      <a:cxn ang="0">
                        <a:pos x="138" y="322"/>
                      </a:cxn>
                      <a:cxn ang="0">
                        <a:pos x="141" y="317"/>
                      </a:cxn>
                      <a:cxn ang="0">
                        <a:pos x="144" y="312"/>
                      </a:cxn>
                      <a:cxn ang="0">
                        <a:pos x="147" y="307"/>
                      </a:cxn>
                      <a:cxn ang="0">
                        <a:pos x="149" y="302"/>
                      </a:cxn>
                      <a:cxn ang="0">
                        <a:pos x="152" y="297"/>
                      </a:cxn>
                      <a:cxn ang="0">
                        <a:pos x="154" y="291"/>
                      </a:cxn>
                      <a:cxn ang="0">
                        <a:pos x="156" y="286"/>
                      </a:cxn>
                      <a:cxn ang="0">
                        <a:pos x="158" y="280"/>
                      </a:cxn>
                      <a:cxn ang="0">
                        <a:pos x="160" y="274"/>
                      </a:cxn>
                      <a:cxn ang="0">
                        <a:pos x="161" y="268"/>
                      </a:cxn>
                      <a:cxn ang="0">
                        <a:pos x="163" y="262"/>
                      </a:cxn>
                      <a:cxn ang="0">
                        <a:pos x="164" y="256"/>
                      </a:cxn>
                      <a:cxn ang="0">
                        <a:pos x="165" y="250"/>
                      </a:cxn>
                      <a:cxn ang="0">
                        <a:pos x="166" y="243"/>
                      </a:cxn>
                      <a:cxn ang="0">
                        <a:pos x="167" y="236"/>
                      </a:cxn>
                      <a:cxn ang="0">
                        <a:pos x="167" y="229"/>
                      </a:cxn>
                      <a:cxn ang="0">
                        <a:pos x="167" y="222"/>
                      </a:cxn>
                      <a:cxn ang="0">
                        <a:pos x="167" y="214"/>
                      </a:cxn>
                      <a:cxn ang="0">
                        <a:pos x="167" y="206"/>
                      </a:cxn>
                      <a:cxn ang="0">
                        <a:pos x="167" y="0"/>
                      </a:cxn>
                    </a:cxnLst>
                    <a:rect l="0" t="0" r="r" b="b"/>
                    <a:pathLst>
                      <a:path w="167" h="408">
                        <a:moveTo>
                          <a:pt x="0" y="408"/>
                        </a:moveTo>
                        <a:lnTo>
                          <a:pt x="3" y="408"/>
                        </a:lnTo>
                        <a:lnTo>
                          <a:pt x="7" y="407"/>
                        </a:lnTo>
                        <a:lnTo>
                          <a:pt x="10" y="406"/>
                        </a:lnTo>
                        <a:lnTo>
                          <a:pt x="14" y="406"/>
                        </a:lnTo>
                        <a:lnTo>
                          <a:pt x="17" y="405"/>
                        </a:lnTo>
                        <a:lnTo>
                          <a:pt x="21" y="405"/>
                        </a:lnTo>
                        <a:lnTo>
                          <a:pt x="24" y="404"/>
                        </a:lnTo>
                        <a:lnTo>
                          <a:pt x="27" y="403"/>
                        </a:lnTo>
                        <a:lnTo>
                          <a:pt x="30" y="402"/>
                        </a:lnTo>
                        <a:lnTo>
                          <a:pt x="33" y="401"/>
                        </a:lnTo>
                        <a:lnTo>
                          <a:pt x="36" y="400"/>
                        </a:lnTo>
                        <a:lnTo>
                          <a:pt x="39" y="400"/>
                        </a:lnTo>
                        <a:lnTo>
                          <a:pt x="42" y="398"/>
                        </a:lnTo>
                        <a:lnTo>
                          <a:pt x="45" y="397"/>
                        </a:lnTo>
                        <a:lnTo>
                          <a:pt x="48" y="396"/>
                        </a:lnTo>
                        <a:lnTo>
                          <a:pt x="51" y="395"/>
                        </a:lnTo>
                        <a:lnTo>
                          <a:pt x="54" y="394"/>
                        </a:lnTo>
                        <a:lnTo>
                          <a:pt x="57" y="393"/>
                        </a:lnTo>
                        <a:lnTo>
                          <a:pt x="59" y="392"/>
                        </a:lnTo>
                        <a:lnTo>
                          <a:pt x="62" y="390"/>
                        </a:lnTo>
                        <a:lnTo>
                          <a:pt x="65" y="389"/>
                        </a:lnTo>
                        <a:lnTo>
                          <a:pt x="67" y="388"/>
                        </a:lnTo>
                        <a:lnTo>
                          <a:pt x="70" y="386"/>
                        </a:lnTo>
                        <a:lnTo>
                          <a:pt x="72" y="385"/>
                        </a:lnTo>
                        <a:lnTo>
                          <a:pt x="75" y="383"/>
                        </a:lnTo>
                        <a:lnTo>
                          <a:pt x="77" y="382"/>
                        </a:lnTo>
                        <a:lnTo>
                          <a:pt x="80" y="380"/>
                        </a:lnTo>
                        <a:lnTo>
                          <a:pt x="82" y="379"/>
                        </a:lnTo>
                        <a:lnTo>
                          <a:pt x="85" y="377"/>
                        </a:lnTo>
                        <a:lnTo>
                          <a:pt x="87" y="375"/>
                        </a:lnTo>
                        <a:lnTo>
                          <a:pt x="89" y="374"/>
                        </a:lnTo>
                        <a:lnTo>
                          <a:pt x="92" y="372"/>
                        </a:lnTo>
                        <a:lnTo>
                          <a:pt x="94" y="371"/>
                        </a:lnTo>
                        <a:lnTo>
                          <a:pt x="96" y="369"/>
                        </a:lnTo>
                        <a:lnTo>
                          <a:pt x="98" y="367"/>
                        </a:lnTo>
                        <a:lnTo>
                          <a:pt x="100" y="365"/>
                        </a:lnTo>
                        <a:lnTo>
                          <a:pt x="102" y="363"/>
                        </a:lnTo>
                        <a:lnTo>
                          <a:pt x="105" y="362"/>
                        </a:lnTo>
                        <a:lnTo>
                          <a:pt x="107" y="360"/>
                        </a:lnTo>
                        <a:lnTo>
                          <a:pt x="109" y="358"/>
                        </a:lnTo>
                        <a:lnTo>
                          <a:pt x="111" y="356"/>
                        </a:lnTo>
                        <a:lnTo>
                          <a:pt x="113" y="354"/>
                        </a:lnTo>
                        <a:lnTo>
                          <a:pt x="115" y="352"/>
                        </a:lnTo>
                        <a:lnTo>
                          <a:pt x="116" y="350"/>
                        </a:lnTo>
                        <a:lnTo>
                          <a:pt x="118" y="348"/>
                        </a:lnTo>
                        <a:lnTo>
                          <a:pt x="120" y="346"/>
                        </a:lnTo>
                        <a:lnTo>
                          <a:pt x="122" y="344"/>
                        </a:lnTo>
                        <a:lnTo>
                          <a:pt x="123" y="342"/>
                        </a:lnTo>
                        <a:lnTo>
                          <a:pt x="125" y="340"/>
                        </a:lnTo>
                        <a:lnTo>
                          <a:pt x="127" y="338"/>
                        </a:lnTo>
                        <a:lnTo>
                          <a:pt x="129" y="336"/>
                        </a:lnTo>
                        <a:lnTo>
                          <a:pt x="130" y="333"/>
                        </a:lnTo>
                        <a:lnTo>
                          <a:pt x="132" y="331"/>
                        </a:lnTo>
                        <a:lnTo>
                          <a:pt x="134" y="329"/>
                        </a:lnTo>
                        <a:lnTo>
                          <a:pt x="135" y="326"/>
                        </a:lnTo>
                        <a:lnTo>
                          <a:pt x="137" y="324"/>
                        </a:lnTo>
                        <a:lnTo>
                          <a:pt x="138" y="322"/>
                        </a:lnTo>
                        <a:lnTo>
                          <a:pt x="140" y="319"/>
                        </a:lnTo>
                        <a:lnTo>
                          <a:pt x="141" y="317"/>
                        </a:lnTo>
                        <a:lnTo>
                          <a:pt x="143" y="315"/>
                        </a:lnTo>
                        <a:lnTo>
                          <a:pt x="144" y="312"/>
                        </a:lnTo>
                        <a:lnTo>
                          <a:pt x="145" y="310"/>
                        </a:lnTo>
                        <a:lnTo>
                          <a:pt x="147" y="307"/>
                        </a:lnTo>
                        <a:lnTo>
                          <a:pt x="148" y="304"/>
                        </a:lnTo>
                        <a:lnTo>
                          <a:pt x="149" y="302"/>
                        </a:lnTo>
                        <a:lnTo>
                          <a:pt x="150" y="299"/>
                        </a:lnTo>
                        <a:lnTo>
                          <a:pt x="152" y="297"/>
                        </a:lnTo>
                        <a:lnTo>
                          <a:pt x="153" y="294"/>
                        </a:lnTo>
                        <a:lnTo>
                          <a:pt x="154" y="291"/>
                        </a:lnTo>
                        <a:lnTo>
                          <a:pt x="155" y="288"/>
                        </a:lnTo>
                        <a:lnTo>
                          <a:pt x="156" y="286"/>
                        </a:lnTo>
                        <a:lnTo>
                          <a:pt x="157" y="283"/>
                        </a:lnTo>
                        <a:lnTo>
                          <a:pt x="158" y="280"/>
                        </a:lnTo>
                        <a:lnTo>
                          <a:pt x="159" y="277"/>
                        </a:lnTo>
                        <a:lnTo>
                          <a:pt x="160" y="274"/>
                        </a:lnTo>
                        <a:lnTo>
                          <a:pt x="161" y="271"/>
                        </a:lnTo>
                        <a:lnTo>
                          <a:pt x="161" y="268"/>
                        </a:lnTo>
                        <a:lnTo>
                          <a:pt x="162" y="265"/>
                        </a:lnTo>
                        <a:lnTo>
                          <a:pt x="163" y="262"/>
                        </a:lnTo>
                        <a:lnTo>
                          <a:pt x="163" y="259"/>
                        </a:lnTo>
                        <a:lnTo>
                          <a:pt x="164" y="256"/>
                        </a:lnTo>
                        <a:lnTo>
                          <a:pt x="165" y="253"/>
                        </a:lnTo>
                        <a:lnTo>
                          <a:pt x="165" y="250"/>
                        </a:lnTo>
                        <a:lnTo>
                          <a:pt x="165" y="246"/>
                        </a:lnTo>
                        <a:lnTo>
                          <a:pt x="166" y="243"/>
                        </a:lnTo>
                        <a:lnTo>
                          <a:pt x="166" y="240"/>
                        </a:lnTo>
                        <a:lnTo>
                          <a:pt x="167" y="236"/>
                        </a:lnTo>
                        <a:lnTo>
                          <a:pt x="167" y="233"/>
                        </a:lnTo>
                        <a:lnTo>
                          <a:pt x="167" y="229"/>
                        </a:lnTo>
                        <a:lnTo>
                          <a:pt x="167" y="225"/>
                        </a:lnTo>
                        <a:lnTo>
                          <a:pt x="167" y="222"/>
                        </a:lnTo>
                        <a:lnTo>
                          <a:pt x="167" y="218"/>
                        </a:lnTo>
                        <a:lnTo>
                          <a:pt x="167" y="214"/>
                        </a:lnTo>
                        <a:lnTo>
                          <a:pt x="167" y="210"/>
                        </a:lnTo>
                        <a:lnTo>
                          <a:pt x="167" y="206"/>
                        </a:lnTo>
                        <a:lnTo>
                          <a:pt x="167" y="206"/>
                        </a:lnTo>
                        <a:lnTo>
                          <a:pt x="167" y="0"/>
                        </a:lnTo>
                      </a:path>
                    </a:pathLst>
                  </a:custGeom>
                  <a:noFill/>
                  <a:ln w="9">
                    <a:solidFill>
                      <a:srgbClr val="A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68" name="Freeform 53"/>
                  <p:cNvSpPr>
                    <a:spLocks/>
                  </p:cNvSpPr>
                  <p:nvPr/>
                </p:nvSpPr>
                <p:spPr bwMode="auto">
                  <a:xfrm>
                    <a:off x="6853238" y="3738563"/>
                    <a:ext cx="211137" cy="87312"/>
                  </a:xfrm>
                  <a:custGeom>
                    <a:avLst/>
                    <a:gdLst/>
                    <a:ahLst/>
                    <a:cxnLst>
                      <a:cxn ang="0">
                        <a:pos x="66" y="0"/>
                      </a:cxn>
                      <a:cxn ang="0">
                        <a:pos x="0" y="27"/>
                      </a:cxn>
                      <a:cxn ang="0">
                        <a:pos x="66" y="55"/>
                      </a:cxn>
                      <a:cxn ang="0">
                        <a:pos x="133" y="27"/>
                      </a:cxn>
                      <a:cxn ang="0">
                        <a:pos x="66" y="0"/>
                      </a:cxn>
                    </a:cxnLst>
                    <a:rect l="0" t="0" r="r" b="b"/>
                    <a:pathLst>
                      <a:path w="133" h="55">
                        <a:moveTo>
                          <a:pt x="66" y="0"/>
                        </a:moveTo>
                        <a:lnTo>
                          <a:pt x="0" y="27"/>
                        </a:lnTo>
                        <a:lnTo>
                          <a:pt x="66" y="55"/>
                        </a:lnTo>
                        <a:lnTo>
                          <a:pt x="133" y="27"/>
                        </a:lnTo>
                        <a:lnTo>
                          <a:pt x="66"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69" name="Freeform 54"/>
                  <p:cNvSpPr>
                    <a:spLocks/>
                  </p:cNvSpPr>
                  <p:nvPr/>
                </p:nvSpPr>
                <p:spPr bwMode="auto">
                  <a:xfrm>
                    <a:off x="6853238" y="3738563"/>
                    <a:ext cx="211137" cy="88900"/>
                  </a:xfrm>
                  <a:custGeom>
                    <a:avLst/>
                    <a:gdLst/>
                    <a:ahLst/>
                    <a:cxnLst>
                      <a:cxn ang="0">
                        <a:pos x="67" y="0"/>
                      </a:cxn>
                      <a:cxn ang="0">
                        <a:pos x="0" y="28"/>
                      </a:cxn>
                      <a:cxn ang="0">
                        <a:pos x="67" y="56"/>
                      </a:cxn>
                      <a:cxn ang="0">
                        <a:pos x="133" y="28"/>
                      </a:cxn>
                      <a:cxn ang="0">
                        <a:pos x="67" y="0"/>
                      </a:cxn>
                      <a:cxn ang="0">
                        <a:pos x="67" y="5"/>
                      </a:cxn>
                      <a:cxn ang="0">
                        <a:pos x="121" y="28"/>
                      </a:cxn>
                      <a:cxn ang="0">
                        <a:pos x="67" y="50"/>
                      </a:cxn>
                      <a:cxn ang="0">
                        <a:pos x="13" y="28"/>
                      </a:cxn>
                      <a:cxn ang="0">
                        <a:pos x="67" y="5"/>
                      </a:cxn>
                      <a:cxn ang="0">
                        <a:pos x="67" y="0"/>
                      </a:cxn>
                    </a:cxnLst>
                    <a:rect l="0" t="0" r="r" b="b"/>
                    <a:pathLst>
                      <a:path w="133" h="56">
                        <a:moveTo>
                          <a:pt x="67" y="0"/>
                        </a:moveTo>
                        <a:lnTo>
                          <a:pt x="0" y="28"/>
                        </a:lnTo>
                        <a:lnTo>
                          <a:pt x="67" y="56"/>
                        </a:lnTo>
                        <a:lnTo>
                          <a:pt x="133" y="28"/>
                        </a:lnTo>
                        <a:lnTo>
                          <a:pt x="67" y="0"/>
                        </a:lnTo>
                        <a:lnTo>
                          <a:pt x="67" y="5"/>
                        </a:lnTo>
                        <a:lnTo>
                          <a:pt x="121" y="28"/>
                        </a:lnTo>
                        <a:lnTo>
                          <a:pt x="67" y="50"/>
                        </a:lnTo>
                        <a:lnTo>
                          <a:pt x="13" y="28"/>
                        </a:lnTo>
                        <a:lnTo>
                          <a:pt x="67" y="5"/>
                        </a:lnTo>
                        <a:lnTo>
                          <a:pt x="67"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70" name="Oval 55"/>
                  <p:cNvSpPr>
                    <a:spLocks noChangeArrowheads="1"/>
                  </p:cNvSpPr>
                  <p:nvPr/>
                </p:nvSpPr>
                <p:spPr bwMode="auto">
                  <a:xfrm>
                    <a:off x="4810125" y="3722688"/>
                    <a:ext cx="114300" cy="114300"/>
                  </a:xfrm>
                  <a:prstGeom prst="ellipse">
                    <a:avLst/>
                  </a:prstGeom>
                  <a:solidFill>
                    <a:srgbClr val="FFFFFF"/>
                  </a:solid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71" name="Line 56"/>
                  <p:cNvSpPr>
                    <a:spLocks noChangeShapeType="1"/>
                  </p:cNvSpPr>
                  <p:nvPr/>
                </p:nvSpPr>
                <p:spPr bwMode="auto">
                  <a:xfrm>
                    <a:off x="4838700" y="3752850"/>
                    <a:ext cx="61912" cy="60325"/>
                  </a:xfrm>
                  <a:prstGeom prst="line">
                    <a:avLst/>
                  </a:pr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72" name="Line 57"/>
                  <p:cNvSpPr>
                    <a:spLocks noChangeShapeType="1"/>
                  </p:cNvSpPr>
                  <p:nvPr/>
                </p:nvSpPr>
                <p:spPr bwMode="auto">
                  <a:xfrm flipV="1">
                    <a:off x="4838700" y="3752850"/>
                    <a:ext cx="61912" cy="60325"/>
                  </a:xfrm>
                  <a:prstGeom prst="line">
                    <a:avLst/>
                  </a:prstGeom>
                  <a:noFill/>
                  <a:ln w="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73" name="Rectangle 58"/>
                  <p:cNvSpPr>
                    <a:spLocks noChangeArrowheads="1"/>
                  </p:cNvSpPr>
                  <p:nvPr/>
                </p:nvSpPr>
                <p:spPr bwMode="auto">
                  <a:xfrm>
                    <a:off x="4835525" y="3748088"/>
                    <a:ext cx="63500" cy="650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74" name="Rectangle 59"/>
                  <p:cNvSpPr>
                    <a:spLocks noChangeArrowheads="1"/>
                  </p:cNvSpPr>
                  <p:nvPr/>
                </p:nvSpPr>
                <p:spPr bwMode="auto">
                  <a:xfrm>
                    <a:off x="4810125" y="3722688"/>
                    <a:ext cx="114300" cy="1158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grpSp>
            <p:sp>
              <p:nvSpPr>
                <p:cNvPr id="358" name="Rectangle 60"/>
                <p:cNvSpPr>
                  <a:spLocks noChangeArrowheads="1"/>
                </p:cNvSpPr>
                <p:nvPr/>
              </p:nvSpPr>
              <p:spPr bwMode="auto">
                <a:xfrm>
                  <a:off x="4618038" y="3146425"/>
                  <a:ext cx="2659062" cy="1463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59" name="Rectangle 61"/>
                <p:cNvSpPr>
                  <a:spLocks noChangeArrowheads="1"/>
                </p:cNvSpPr>
                <p:nvPr/>
              </p:nvSpPr>
              <p:spPr bwMode="auto">
                <a:xfrm>
                  <a:off x="3522663" y="3144838"/>
                  <a:ext cx="4822825" cy="1468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grpSp>
        </p:grpSp>
      </p:grpSp>
      <p:sp>
        <p:nvSpPr>
          <p:cNvPr id="398" name="TextBox 397"/>
          <p:cNvSpPr txBox="1"/>
          <p:nvPr/>
        </p:nvSpPr>
        <p:spPr>
          <a:xfrm>
            <a:off x="2915816" y="899428"/>
            <a:ext cx="1656672" cy="369332"/>
          </a:xfrm>
          <a:prstGeom prst="rect">
            <a:avLst/>
          </a:prstGeom>
          <a:noFill/>
        </p:spPr>
        <p:txBody>
          <a:bodyPr wrap="none" rtlCol="0">
            <a:spAutoFit/>
          </a:bodyPr>
          <a:lstStyle/>
          <a:p>
            <a:r>
              <a:rPr lang="en-US" dirty="0" smtClean="0">
                <a:latin typeface="Calibri" pitchFamily="34" charset="0"/>
              </a:rPr>
              <a:t>Stag</a:t>
            </a:r>
            <a:r>
              <a:rPr lang="en-US" dirty="0" smtClean="0">
                <a:latin typeface="Calibri" pitchFamily="34" charset="0"/>
              </a:rPr>
              <a:t>e </a:t>
            </a:r>
            <a:r>
              <a:rPr lang="en-US" dirty="0" smtClean="0">
                <a:latin typeface="Calibri" pitchFamily="34" charset="0"/>
              </a:rPr>
              <a:t>5: Society</a:t>
            </a:r>
            <a:endParaRPr lang="nl-NL" dirty="0">
              <a:latin typeface="Calibri" pitchFamily="34" charset="0"/>
            </a:endParaRPr>
          </a:p>
        </p:txBody>
      </p:sp>
      <p:sp>
        <p:nvSpPr>
          <p:cNvPr id="399" name="Rectangle 398"/>
          <p:cNvSpPr/>
          <p:nvPr/>
        </p:nvSpPr>
        <p:spPr>
          <a:xfrm>
            <a:off x="4427984" y="899428"/>
            <a:ext cx="1695336" cy="369332"/>
          </a:xfrm>
          <a:prstGeom prst="rect">
            <a:avLst/>
          </a:prstGeom>
        </p:spPr>
        <p:txBody>
          <a:bodyPr wrap="none">
            <a:spAutoFit/>
          </a:bodyPr>
          <a:lstStyle/>
          <a:p>
            <a:r>
              <a:rPr lang="en-US" b="1" i="1" dirty="0" smtClean="0">
                <a:solidFill>
                  <a:srgbClr val="006600"/>
                </a:solidFill>
                <a:latin typeface="Calibri" pitchFamily="34" charset="0"/>
              </a:rPr>
              <a:t> and Ecosystem </a:t>
            </a:r>
            <a:endParaRPr lang="nl-NL" b="1" i="1" dirty="0">
              <a:solidFill>
                <a:srgbClr val="006600"/>
              </a:solidFill>
              <a:latin typeface="Calibri" pitchFamily="34" charset="0"/>
            </a:endParaRPr>
          </a:p>
        </p:txBody>
      </p:sp>
      <p:sp>
        <p:nvSpPr>
          <p:cNvPr id="400" name="Text Box 11"/>
          <p:cNvSpPr txBox="1">
            <a:spLocks noChangeArrowheads="1"/>
          </p:cNvSpPr>
          <p:nvPr/>
        </p:nvSpPr>
        <p:spPr bwMode="auto">
          <a:xfrm>
            <a:off x="2915816" y="44624"/>
            <a:ext cx="6156176" cy="369332"/>
          </a:xfrm>
          <a:prstGeom prst="rect">
            <a:avLst/>
          </a:prstGeom>
          <a:noFill/>
          <a:ln w="9525">
            <a:noFill/>
            <a:miter lim="800000"/>
            <a:headEnd/>
            <a:tailEnd/>
          </a:ln>
        </p:spPr>
        <p:txBody>
          <a:bodyPr wrap="square">
            <a:spAutoFit/>
          </a:bodyPr>
          <a:lstStyle/>
          <a:p>
            <a:pPr>
              <a:spcBef>
                <a:spcPct val="50000"/>
              </a:spcBef>
            </a:pPr>
            <a:r>
              <a:rPr lang="nl-NL" b="1" dirty="0" err="1" smtClean="0">
                <a:solidFill>
                  <a:srgbClr val="004800"/>
                </a:solidFill>
              </a:rPr>
              <a:t>Organisation</a:t>
            </a:r>
            <a:r>
              <a:rPr lang="nl-NL" b="1" dirty="0" smtClean="0">
                <a:solidFill>
                  <a:srgbClr val="004800"/>
                </a:solidFill>
              </a:rPr>
              <a:t> </a:t>
            </a:r>
            <a:r>
              <a:rPr lang="nl-NL" b="1" dirty="0" err="1" smtClean="0">
                <a:solidFill>
                  <a:srgbClr val="004800"/>
                </a:solidFill>
              </a:rPr>
              <a:t>development</a:t>
            </a:r>
            <a:r>
              <a:rPr lang="nl-NL" i="1" dirty="0" smtClean="0">
                <a:solidFill>
                  <a:srgbClr val="004800"/>
                </a:solidFill>
              </a:rPr>
              <a:t> </a:t>
            </a:r>
            <a:r>
              <a:rPr lang="en-US" sz="1600" i="1" dirty="0" smtClean="0">
                <a:solidFill>
                  <a:srgbClr val="004800"/>
                </a:solidFill>
              </a:rPr>
              <a:t>(EFQM, AISHE)</a:t>
            </a:r>
            <a:r>
              <a:rPr lang="en-US" i="1" dirty="0" smtClean="0">
                <a:solidFill>
                  <a:srgbClr val="004800"/>
                </a:solidFill>
              </a:rPr>
              <a:t>: </a:t>
            </a:r>
            <a:r>
              <a:rPr lang="en-US" b="1" u="sng" dirty="0" smtClean="0">
                <a:solidFill>
                  <a:srgbClr val="C00000"/>
                </a:solidFill>
              </a:rPr>
              <a:t>5 stages</a:t>
            </a:r>
            <a:endParaRPr lang="nl-NL" b="1" u="sng" dirty="0">
              <a:solidFill>
                <a:srgbClr val="C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35" presetClass="path" presetSubtype="0" accel="50000" decel="50000" fill="hold" nodeType="afterEffect">
                                  <p:stCondLst>
                                    <p:cond delay="0"/>
                                  </p:stCondLst>
                                  <p:childTnLst>
                                    <p:animMotion origin="layout" path="M -1.11111E-6 3.18297E-6 L -0.50295 -0.42216 " pathEditMode="relative" rAng="0" ptsTypes="AA">
                                      <p:cBhvr>
                                        <p:cTn id="15" dur="500" fill="hold"/>
                                        <p:tgtEl>
                                          <p:spTgt spid="2"/>
                                        </p:tgtEl>
                                        <p:attrNameLst>
                                          <p:attrName>ppt_x</p:attrName>
                                          <p:attrName>ppt_y</p:attrName>
                                        </p:attrNameLst>
                                      </p:cBhvr>
                                      <p:rCtr x="-252" y="-211"/>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500"/>
                            </p:stCondLst>
                            <p:childTnLst>
                              <p:par>
                                <p:cTn id="22" presetID="35" presetClass="path" presetSubtype="0" accel="50000" decel="50000" fill="hold" nodeType="afterEffect">
                                  <p:stCondLst>
                                    <p:cond delay="0"/>
                                  </p:stCondLst>
                                  <p:childTnLst>
                                    <p:animMotion origin="layout" path="M -4.72222E-6 3.18297E-6 L -0.50312 -0.15985 " pathEditMode="relative" rAng="0" ptsTypes="AA">
                                      <p:cBhvr>
                                        <p:cTn id="23" dur="500" fill="hold"/>
                                        <p:tgtEl>
                                          <p:spTgt spid="3"/>
                                        </p:tgtEl>
                                        <p:attrNameLst>
                                          <p:attrName>ppt_x</p:attrName>
                                          <p:attrName>ppt_y</p:attrName>
                                        </p:attrNameLst>
                                      </p:cBhvr>
                                      <p:rCtr x="-252" y="-80"/>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par>
                          <p:cTn id="29" fill="hold">
                            <p:stCondLst>
                              <p:cond delay="500"/>
                            </p:stCondLst>
                            <p:childTnLst>
                              <p:par>
                                <p:cTn id="30" presetID="35" presetClass="path" presetSubtype="0" accel="50000" decel="50000" fill="hold" nodeType="afterEffect">
                                  <p:stCondLst>
                                    <p:cond delay="0"/>
                                  </p:stCondLst>
                                  <p:childTnLst>
                                    <p:animMotion origin="layout" path="M -4.44444E-6 7.40741E-7 L -0.50503 0.10255 " pathEditMode="relative" rAng="0" ptsTypes="AA">
                                      <p:cBhvr>
                                        <p:cTn id="31" dur="500" fill="hold"/>
                                        <p:tgtEl>
                                          <p:spTgt spid="4"/>
                                        </p:tgtEl>
                                        <p:attrNameLst>
                                          <p:attrName>ppt_x</p:attrName>
                                          <p:attrName>ppt_y</p:attrName>
                                        </p:attrNameLst>
                                      </p:cBhvr>
                                      <p:rCtr x="-253" y="51"/>
                                    </p:animMotion>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500"/>
                            </p:stCondLst>
                            <p:childTnLst>
                              <p:par>
                                <p:cTn id="38" presetID="6" presetClass="emph" presetSubtype="0" fill="hold" nodeType="afterEffect">
                                  <p:stCondLst>
                                    <p:cond delay="0"/>
                                  </p:stCondLst>
                                  <p:childTnLst>
                                    <p:animScale>
                                      <p:cBhvr>
                                        <p:cTn id="39" dur="500" fill="hold"/>
                                        <p:tgtEl>
                                          <p:spTgt spid="7"/>
                                        </p:tgtEl>
                                      </p:cBhvr>
                                      <p:by x="50000" y="50000"/>
                                    </p:animScale>
                                  </p:childTnLst>
                                </p:cTn>
                              </p:par>
                              <p:par>
                                <p:cTn id="40" presetID="35" presetClass="path" presetSubtype="0" accel="50000" decel="50000" fill="hold" nodeType="withEffect">
                                  <p:stCondLst>
                                    <p:cond delay="0"/>
                                  </p:stCondLst>
                                  <p:childTnLst>
                                    <p:animMotion origin="layout" path="M -1.94444E-6 1.05507E-6 L -0.50347 0.33318 " pathEditMode="relative" rAng="0" ptsTypes="AA">
                                      <p:cBhvr>
                                        <p:cTn id="41" dur="500" fill="hold"/>
                                        <p:tgtEl>
                                          <p:spTgt spid="7"/>
                                        </p:tgtEl>
                                        <p:attrNameLst>
                                          <p:attrName>ppt_x</p:attrName>
                                          <p:attrName>ppt_y</p:attrName>
                                        </p:attrNameLst>
                                      </p:cBhvr>
                                      <p:rCtr x="-252" y="167"/>
                                    </p:animMotion>
                                  </p:childTnLst>
                                </p:cTn>
                              </p:par>
                              <p:par>
                                <p:cTn id="42" presetID="10" presetClass="entr" presetSubtype="0" fill="hold" nodeType="withEffect">
                                  <p:stCondLst>
                                    <p:cond delay="0"/>
                                  </p:stCondLst>
                                  <p:childTnLst>
                                    <p:set>
                                      <p:cBhvr>
                                        <p:cTn id="43" dur="1" fill="hold">
                                          <p:stCondLst>
                                            <p:cond delay="0"/>
                                          </p:stCondLst>
                                        </p:cTn>
                                        <p:tgtEl>
                                          <p:spTgt spid="398">
                                            <p:txEl>
                                              <p:pRg st="0" end="0"/>
                                            </p:txEl>
                                          </p:spTgt>
                                        </p:tgtEl>
                                        <p:attrNameLst>
                                          <p:attrName>style.visibility</p:attrName>
                                        </p:attrNameLst>
                                      </p:cBhvr>
                                      <p:to>
                                        <p:strVal val="visible"/>
                                      </p:to>
                                    </p:set>
                                    <p:animEffect transition="in" filter="fade">
                                      <p:cBhvr>
                                        <p:cTn id="44" dur="500"/>
                                        <p:tgtEl>
                                          <p:spTgt spid="398">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iterate type="lt">
                                    <p:tmPct val="0"/>
                                  </p:iterate>
                                  <p:childTnLst>
                                    <p:set>
                                      <p:cBhvr>
                                        <p:cTn id="48" dur="1" fill="hold">
                                          <p:stCondLst>
                                            <p:cond delay="0"/>
                                          </p:stCondLst>
                                        </p:cTn>
                                        <p:tgtEl>
                                          <p:spTgt spid="399"/>
                                        </p:tgtEl>
                                        <p:attrNameLst>
                                          <p:attrName>style.visibility</p:attrName>
                                        </p:attrNameLst>
                                      </p:cBhvr>
                                      <p:to>
                                        <p:strVal val="visible"/>
                                      </p:to>
                                    </p:set>
                                    <p:animEffect transition="in" filter="fade">
                                      <p:cBhvr>
                                        <p:cTn id="49" dur="500"/>
                                        <p:tgtEl>
                                          <p:spTgt spid="399"/>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Kaft krul"/>
          <p:cNvPicPr>
            <a:picLocks noChangeAspect="1" noChangeArrowheads="1"/>
          </p:cNvPicPr>
          <p:nvPr/>
        </p:nvPicPr>
        <p:blipFill>
          <a:blip r:embed="rId2" cstate="print"/>
          <a:srcRect/>
          <a:stretch>
            <a:fillRect/>
          </a:stretch>
        </p:blipFill>
        <p:spPr bwMode="auto">
          <a:xfrm>
            <a:off x="0" y="0"/>
            <a:ext cx="9144000" cy="12925425"/>
          </a:xfrm>
          <a:prstGeom prst="rect">
            <a:avLst/>
          </a:prstGeom>
          <a:noFill/>
          <a:ln w="9525">
            <a:noFill/>
            <a:miter lim="800000"/>
            <a:headEnd/>
            <a:tailEnd/>
          </a:ln>
        </p:spPr>
      </p:pic>
      <p:sp>
        <p:nvSpPr>
          <p:cNvPr id="50179" name="Text Box 3"/>
          <p:cNvSpPr txBox="1">
            <a:spLocks noChangeArrowheads="1"/>
          </p:cNvSpPr>
          <p:nvPr/>
        </p:nvSpPr>
        <p:spPr bwMode="auto">
          <a:xfrm>
            <a:off x="1905000" y="762000"/>
            <a:ext cx="5638800" cy="1920875"/>
          </a:xfrm>
          <a:prstGeom prst="rect">
            <a:avLst/>
          </a:prstGeom>
          <a:noFill/>
          <a:ln w="9525">
            <a:noFill/>
            <a:miter lim="800000"/>
            <a:headEnd/>
            <a:tailEnd/>
          </a:ln>
          <a:effectLst/>
        </p:spPr>
        <p:txBody>
          <a:bodyPr>
            <a:spAutoFit/>
          </a:bodyPr>
          <a:lstStyle/>
          <a:p>
            <a:pPr algn="ctr" eaLnBrk="0" hangingPunct="0">
              <a:spcBef>
                <a:spcPct val="50000"/>
              </a:spcBef>
              <a:defRPr/>
            </a:pPr>
            <a:r>
              <a:rPr lang="nl-NL" sz="12000" b="1" i="1">
                <a:solidFill>
                  <a:srgbClr val="000099"/>
                </a:solidFill>
                <a:effectLst>
                  <a:outerShdw blurRad="38100" dist="38100" dir="2700000" algn="tl">
                    <a:srgbClr val="C0C0C0"/>
                  </a:outerShdw>
                </a:effectLst>
                <a:latin typeface="Times New Roman" pitchFamily="18" charset="0"/>
                <a:cs typeface="+mn-cs"/>
              </a:rPr>
              <a:t>AISHE</a:t>
            </a:r>
            <a:endParaRPr lang="nl-NL" sz="12000">
              <a:latin typeface="Times New Roman" pitchFamily="18" charset="0"/>
              <a:cs typeface="+mn-cs"/>
            </a:endParaRPr>
          </a:p>
        </p:txBody>
      </p:sp>
      <p:sp>
        <p:nvSpPr>
          <p:cNvPr id="50180" name="Text Box 4"/>
          <p:cNvSpPr txBox="1">
            <a:spLocks noChangeArrowheads="1"/>
          </p:cNvSpPr>
          <p:nvPr/>
        </p:nvSpPr>
        <p:spPr bwMode="auto">
          <a:xfrm>
            <a:off x="685800" y="3276600"/>
            <a:ext cx="7772400" cy="3021013"/>
          </a:xfrm>
          <a:prstGeom prst="rect">
            <a:avLst/>
          </a:prstGeom>
          <a:noFill/>
          <a:ln w="9525">
            <a:noFill/>
            <a:miter lim="800000"/>
            <a:headEnd/>
            <a:tailEnd/>
          </a:ln>
          <a:effectLst/>
        </p:spPr>
        <p:txBody>
          <a:bodyPr>
            <a:spAutoFit/>
          </a:bodyPr>
          <a:lstStyle/>
          <a:p>
            <a:pPr algn="ctr" eaLnBrk="0" hangingPunct="0">
              <a:spcBef>
                <a:spcPct val="50000"/>
              </a:spcBef>
              <a:defRPr/>
            </a:pPr>
            <a:r>
              <a:rPr lang="nl-NL" sz="4800" b="1">
                <a:solidFill>
                  <a:srgbClr val="000099"/>
                </a:solidFill>
                <a:effectLst>
                  <a:outerShdw blurRad="38100" dist="38100" dir="2700000" algn="tl">
                    <a:srgbClr val="C0C0C0"/>
                  </a:outerShdw>
                </a:effectLst>
                <a:latin typeface="Times New Roman" pitchFamily="18" charset="0"/>
                <a:cs typeface="+mn-cs"/>
              </a:rPr>
              <a:t>Auditing Instrument for</a:t>
            </a:r>
          </a:p>
          <a:p>
            <a:pPr algn="ctr" eaLnBrk="0" hangingPunct="0">
              <a:spcBef>
                <a:spcPct val="50000"/>
              </a:spcBef>
              <a:defRPr/>
            </a:pPr>
            <a:r>
              <a:rPr lang="nl-NL" sz="4800" b="1">
                <a:solidFill>
                  <a:srgbClr val="000099"/>
                </a:solidFill>
                <a:effectLst>
                  <a:outerShdw blurRad="38100" dist="38100" dir="2700000" algn="tl">
                    <a:srgbClr val="C0C0C0"/>
                  </a:outerShdw>
                </a:effectLst>
                <a:latin typeface="Times New Roman" pitchFamily="18" charset="0"/>
                <a:cs typeface="+mn-cs"/>
              </a:rPr>
              <a:t>Sustainability</a:t>
            </a:r>
          </a:p>
          <a:p>
            <a:pPr algn="ctr" eaLnBrk="0" hangingPunct="0">
              <a:spcBef>
                <a:spcPct val="50000"/>
              </a:spcBef>
              <a:defRPr/>
            </a:pPr>
            <a:r>
              <a:rPr lang="nl-NL" sz="4800" b="1">
                <a:solidFill>
                  <a:srgbClr val="000099"/>
                </a:solidFill>
                <a:effectLst>
                  <a:outerShdw blurRad="38100" dist="38100" dir="2700000" algn="tl">
                    <a:srgbClr val="C0C0C0"/>
                  </a:outerShdw>
                </a:effectLst>
                <a:latin typeface="Times New Roman" pitchFamily="18" charset="0"/>
                <a:cs typeface="+mn-cs"/>
              </a:rPr>
              <a:t>in Higher Education</a:t>
            </a:r>
            <a:endParaRPr lang="nl-NL" sz="4800" b="1">
              <a:solidFill>
                <a:srgbClr val="000099"/>
              </a:solidFill>
              <a:latin typeface="Times New Roman" pitchFamily="18" charset="0"/>
              <a:cs typeface="+mn-cs"/>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476672"/>
            <a:ext cx="8064896" cy="5909310"/>
          </a:xfrm>
          <a:prstGeom prst="rect">
            <a:avLst/>
          </a:prstGeom>
        </p:spPr>
        <p:txBody>
          <a:bodyPr wrap="square">
            <a:spAutoFit/>
          </a:bodyPr>
          <a:lstStyle/>
          <a:p>
            <a:pPr marL="342900" indent="-342900">
              <a:spcBef>
                <a:spcPts val="1200"/>
              </a:spcBef>
              <a:tabLst>
                <a:tab pos="2147888" algn="l"/>
              </a:tabLst>
            </a:pPr>
            <a:r>
              <a:rPr lang="en-US" sz="1800" b="1" dirty="0" smtClean="0">
                <a:solidFill>
                  <a:srgbClr val="C00000"/>
                </a:solidFill>
                <a:latin typeface="Calibri" pitchFamily="34" charset="0"/>
              </a:rPr>
              <a:t>AISHE applied:</a:t>
            </a:r>
            <a:r>
              <a:rPr lang="en-US" sz="1800" dirty="0" smtClean="0">
                <a:solidFill>
                  <a:srgbClr val="C00000"/>
                </a:solidFill>
                <a:latin typeface="Calibri" pitchFamily="34" charset="0"/>
              </a:rPr>
              <a:t> </a:t>
            </a:r>
          </a:p>
          <a:p>
            <a:pPr marL="342900" indent="-255588">
              <a:spcBef>
                <a:spcPts val="600"/>
              </a:spcBef>
              <a:buFont typeface="Arial" pitchFamily="34" charset="0"/>
              <a:buChar char="•"/>
              <a:tabLst>
                <a:tab pos="2147888" algn="l"/>
              </a:tabLst>
            </a:pPr>
            <a:r>
              <a:rPr lang="en-US" sz="1800" dirty="0" smtClean="0">
                <a:latin typeface="Calibri" pitchFamily="34" charset="0"/>
              </a:rPr>
              <a:t>Netherlands</a:t>
            </a:r>
          </a:p>
          <a:p>
            <a:pPr marL="342900" indent="-255588">
              <a:spcBef>
                <a:spcPts val="600"/>
              </a:spcBef>
              <a:buFont typeface="Arial" pitchFamily="34" charset="0"/>
              <a:buChar char="•"/>
              <a:tabLst>
                <a:tab pos="2147888" algn="l"/>
              </a:tabLst>
            </a:pPr>
            <a:r>
              <a:rPr lang="en-US" sz="1800" dirty="0" smtClean="0">
                <a:latin typeface="Calibri" pitchFamily="34" charset="0"/>
              </a:rPr>
              <a:t>Belgium</a:t>
            </a:r>
          </a:p>
          <a:p>
            <a:pPr marL="342900" indent="-255588">
              <a:spcBef>
                <a:spcPts val="600"/>
              </a:spcBef>
              <a:buFont typeface="Arial" pitchFamily="34" charset="0"/>
              <a:buChar char="•"/>
              <a:tabLst>
                <a:tab pos="2147888" algn="l"/>
              </a:tabLst>
            </a:pPr>
            <a:r>
              <a:rPr lang="en-US" sz="1800" dirty="0" smtClean="0">
                <a:latin typeface="Calibri" pitchFamily="34" charset="0"/>
              </a:rPr>
              <a:t>Sweden  </a:t>
            </a:r>
            <a:r>
              <a:rPr lang="en-US" sz="1800" i="1" dirty="0" smtClean="0">
                <a:latin typeface="Calibri" pitchFamily="34" charset="0"/>
              </a:rPr>
              <a:t>(Swedish translation: ISBN 978-86135-17-1, 2008)</a:t>
            </a:r>
          </a:p>
          <a:p>
            <a:pPr marL="342900" indent="-255588">
              <a:spcBef>
                <a:spcPts val="600"/>
              </a:spcBef>
              <a:buFont typeface="Arial" pitchFamily="34" charset="0"/>
              <a:buChar char="•"/>
              <a:tabLst>
                <a:tab pos="2147888" algn="l"/>
              </a:tabLst>
            </a:pPr>
            <a:r>
              <a:rPr lang="en-US" sz="1800" dirty="0" smtClean="0">
                <a:latin typeface="Calibri" pitchFamily="34" charset="0"/>
              </a:rPr>
              <a:t>Germany</a:t>
            </a:r>
          </a:p>
          <a:p>
            <a:pPr marL="342900" indent="-255588">
              <a:spcBef>
                <a:spcPts val="600"/>
              </a:spcBef>
              <a:buFont typeface="Arial" pitchFamily="34" charset="0"/>
              <a:buChar char="•"/>
              <a:tabLst>
                <a:tab pos="2147888" algn="l"/>
              </a:tabLst>
            </a:pPr>
            <a:r>
              <a:rPr lang="en-US" sz="1800" dirty="0" smtClean="0">
                <a:latin typeface="Calibri" pitchFamily="34" charset="0"/>
              </a:rPr>
              <a:t>Austria</a:t>
            </a:r>
          </a:p>
          <a:p>
            <a:pPr marL="342900" indent="-255588">
              <a:spcBef>
                <a:spcPts val="600"/>
              </a:spcBef>
              <a:buFont typeface="Arial" pitchFamily="34" charset="0"/>
              <a:buChar char="•"/>
              <a:tabLst>
                <a:tab pos="2147888" algn="l"/>
              </a:tabLst>
            </a:pPr>
            <a:r>
              <a:rPr lang="en-US" sz="1800" dirty="0" smtClean="0">
                <a:latin typeface="Calibri" pitchFamily="34" charset="0"/>
              </a:rPr>
              <a:t>Spain</a:t>
            </a:r>
          </a:p>
          <a:p>
            <a:pPr marL="342900" indent="-255588">
              <a:spcBef>
                <a:spcPts val="600"/>
              </a:spcBef>
              <a:buFont typeface="Arial" pitchFamily="34" charset="0"/>
              <a:buChar char="•"/>
              <a:tabLst>
                <a:tab pos="2147888" algn="l"/>
              </a:tabLst>
            </a:pPr>
            <a:r>
              <a:rPr lang="en-US" sz="1800" dirty="0" err="1" smtClean="0">
                <a:latin typeface="Calibri" pitchFamily="34" charset="0"/>
              </a:rPr>
              <a:t>Ukrain</a:t>
            </a:r>
            <a:endParaRPr lang="en-US" sz="1800" dirty="0" smtClean="0">
              <a:latin typeface="Calibri" pitchFamily="34" charset="0"/>
            </a:endParaRPr>
          </a:p>
          <a:p>
            <a:pPr marL="342900" indent="-255588">
              <a:spcBef>
                <a:spcPts val="600"/>
              </a:spcBef>
              <a:buFont typeface="Arial" pitchFamily="34" charset="0"/>
              <a:buChar char="•"/>
              <a:tabLst>
                <a:tab pos="2147888" algn="l"/>
              </a:tabLst>
            </a:pPr>
            <a:r>
              <a:rPr lang="en-US" sz="1800" dirty="0" smtClean="0">
                <a:latin typeface="Calibri" pitchFamily="34" charset="0"/>
              </a:rPr>
              <a:t>Bangladesh</a:t>
            </a:r>
          </a:p>
          <a:p>
            <a:pPr marL="342900" indent="-255588">
              <a:spcBef>
                <a:spcPts val="600"/>
              </a:spcBef>
              <a:buFont typeface="Arial" pitchFamily="34" charset="0"/>
              <a:buChar char="•"/>
              <a:tabLst>
                <a:tab pos="2147888" algn="l"/>
              </a:tabLst>
            </a:pPr>
            <a:r>
              <a:rPr lang="en-US" dirty="0" smtClean="0">
                <a:latin typeface="Calibri" pitchFamily="34" charset="0"/>
              </a:rPr>
              <a:t>Brazil</a:t>
            </a:r>
            <a:endParaRPr lang="en-US" sz="1800" dirty="0" smtClean="0">
              <a:latin typeface="Calibri" pitchFamily="34" charset="0"/>
            </a:endParaRPr>
          </a:p>
          <a:p>
            <a:pPr marL="342900" indent="-342900">
              <a:spcBef>
                <a:spcPts val="2400"/>
              </a:spcBef>
              <a:tabLst>
                <a:tab pos="2147888" algn="l"/>
              </a:tabLst>
            </a:pPr>
            <a:r>
              <a:rPr lang="en-US" sz="1800" b="1" dirty="0" smtClean="0">
                <a:solidFill>
                  <a:srgbClr val="C00000"/>
                </a:solidFill>
                <a:latin typeface="Calibri" pitchFamily="34" charset="0"/>
              </a:rPr>
              <a:t>Interested universities:</a:t>
            </a:r>
          </a:p>
          <a:p>
            <a:pPr marL="342900" indent="-255588">
              <a:spcBef>
                <a:spcPts val="600"/>
              </a:spcBef>
              <a:buFont typeface="Arial" pitchFamily="34" charset="0"/>
              <a:buChar char="•"/>
              <a:tabLst>
                <a:tab pos="2147888" algn="l"/>
              </a:tabLst>
            </a:pPr>
            <a:r>
              <a:rPr lang="en-US" sz="1800" dirty="0" smtClean="0">
                <a:latin typeface="Calibri" pitchFamily="34" charset="0"/>
              </a:rPr>
              <a:t>Argentina, Colombia, Venezuela, Ecuador </a:t>
            </a:r>
            <a:r>
              <a:rPr lang="en-US" sz="1800" i="1" dirty="0" smtClean="0">
                <a:latin typeface="Calibri" pitchFamily="34" charset="0"/>
              </a:rPr>
              <a:t> (training Buenos Aires, 2009)</a:t>
            </a:r>
            <a:endParaRPr lang="en-US" sz="1800" dirty="0" smtClean="0">
              <a:latin typeface="Calibri" pitchFamily="34" charset="0"/>
            </a:endParaRPr>
          </a:p>
          <a:p>
            <a:pPr marL="342900" indent="-255588">
              <a:spcBef>
                <a:spcPts val="600"/>
              </a:spcBef>
              <a:buFont typeface="Arial" pitchFamily="34" charset="0"/>
              <a:buChar char="•"/>
              <a:tabLst>
                <a:tab pos="2147888" algn="l"/>
              </a:tabLst>
            </a:pPr>
            <a:r>
              <a:rPr lang="en-US" sz="1800" dirty="0" smtClean="0">
                <a:latin typeface="Calibri" pitchFamily="34" charset="0"/>
              </a:rPr>
              <a:t>Belarus</a:t>
            </a:r>
          </a:p>
          <a:p>
            <a:pPr marL="342900" indent="-255588">
              <a:spcBef>
                <a:spcPts val="600"/>
              </a:spcBef>
              <a:buFont typeface="Arial" pitchFamily="34" charset="0"/>
              <a:buChar char="•"/>
              <a:tabLst>
                <a:tab pos="2147888" algn="l"/>
              </a:tabLst>
            </a:pPr>
            <a:r>
              <a:rPr lang="en-US" sz="1800" dirty="0" smtClean="0">
                <a:latin typeface="Calibri" pitchFamily="34" charset="0"/>
              </a:rPr>
              <a:t>Canada</a:t>
            </a:r>
          </a:p>
          <a:p>
            <a:pPr marL="342900" indent="-255588">
              <a:spcBef>
                <a:spcPts val="600"/>
              </a:spcBef>
              <a:buFont typeface="Arial" pitchFamily="34" charset="0"/>
              <a:buChar char="•"/>
              <a:tabLst>
                <a:tab pos="2147888" algn="l"/>
              </a:tabLst>
            </a:pPr>
            <a:r>
              <a:rPr lang="en-US" sz="1800" dirty="0" smtClean="0">
                <a:latin typeface="Calibri" pitchFamily="34" charset="0"/>
              </a:rPr>
              <a:t>Portugal</a:t>
            </a:r>
          </a:p>
          <a:p>
            <a:pPr marL="342900" indent="-255588">
              <a:spcBef>
                <a:spcPts val="600"/>
              </a:spcBef>
              <a:buFont typeface="Arial" pitchFamily="34" charset="0"/>
              <a:buChar char="•"/>
              <a:tabLst>
                <a:tab pos="2147888" algn="l"/>
              </a:tabLst>
            </a:pPr>
            <a:r>
              <a:rPr lang="en-US" sz="1800" dirty="0" smtClean="0">
                <a:latin typeface="Calibri" pitchFamily="34" charset="0"/>
              </a:rPr>
              <a:t>Australia</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ource for example - layer 1"/>
          <p:cNvPicPr>
            <a:picLocks noChangeAspect="1" noChangeArrowheads="1"/>
          </p:cNvPicPr>
          <p:nvPr/>
        </p:nvPicPr>
        <p:blipFill>
          <a:blip r:embed="rId3" cstate="print"/>
          <a:srcRect/>
          <a:stretch>
            <a:fillRect/>
          </a:stretch>
        </p:blipFill>
        <p:spPr bwMode="auto">
          <a:xfrm>
            <a:off x="1769690" y="499442"/>
            <a:ext cx="6762750" cy="6457950"/>
          </a:xfrm>
          <a:prstGeom prst="rect">
            <a:avLst/>
          </a:prstGeom>
          <a:noFill/>
          <a:ln w="9525">
            <a:noFill/>
            <a:miter lim="800000"/>
            <a:headEnd/>
            <a:tailEnd/>
          </a:ln>
        </p:spPr>
      </p:pic>
      <p:pic>
        <p:nvPicPr>
          <p:cNvPr id="17411" name="Picture 3" descr="Source for example - layer 2"/>
          <p:cNvPicPr>
            <a:picLocks noChangeAspect="1" noChangeArrowheads="1"/>
          </p:cNvPicPr>
          <p:nvPr/>
        </p:nvPicPr>
        <p:blipFill>
          <a:blip r:embed="rId4" cstate="print"/>
          <a:srcRect/>
          <a:stretch>
            <a:fillRect/>
          </a:stretch>
        </p:blipFill>
        <p:spPr bwMode="auto">
          <a:xfrm>
            <a:off x="1769690" y="499442"/>
            <a:ext cx="6762750" cy="6457950"/>
          </a:xfrm>
          <a:prstGeom prst="rect">
            <a:avLst/>
          </a:prstGeom>
          <a:noFill/>
          <a:ln w="9525">
            <a:noFill/>
            <a:miter lim="800000"/>
            <a:headEnd/>
            <a:tailEnd/>
          </a:ln>
        </p:spPr>
      </p:pic>
      <p:pic>
        <p:nvPicPr>
          <p:cNvPr id="17412" name="Picture 4" descr="Source for example - layer 3"/>
          <p:cNvPicPr>
            <a:picLocks noChangeAspect="1" noChangeArrowheads="1"/>
          </p:cNvPicPr>
          <p:nvPr/>
        </p:nvPicPr>
        <p:blipFill>
          <a:blip r:embed="rId5" cstate="print"/>
          <a:srcRect/>
          <a:stretch>
            <a:fillRect/>
          </a:stretch>
        </p:blipFill>
        <p:spPr bwMode="auto">
          <a:xfrm>
            <a:off x="1769690" y="499442"/>
            <a:ext cx="6762750" cy="6457950"/>
          </a:xfrm>
          <a:prstGeom prst="rect">
            <a:avLst/>
          </a:prstGeom>
          <a:noFill/>
          <a:ln w="9525">
            <a:noFill/>
            <a:miter lim="800000"/>
            <a:headEnd/>
            <a:tailEnd/>
          </a:ln>
        </p:spPr>
      </p:pic>
      <p:pic>
        <p:nvPicPr>
          <p:cNvPr id="17415" name="Picture 7" descr="Source for example - layer 4"/>
          <p:cNvPicPr>
            <a:picLocks noChangeAspect="1" noChangeArrowheads="1"/>
          </p:cNvPicPr>
          <p:nvPr/>
        </p:nvPicPr>
        <p:blipFill>
          <a:blip r:embed="rId6" cstate="print"/>
          <a:srcRect/>
          <a:stretch>
            <a:fillRect/>
          </a:stretch>
        </p:blipFill>
        <p:spPr bwMode="auto">
          <a:xfrm>
            <a:off x="1766515" y="488330"/>
            <a:ext cx="6762750" cy="6457950"/>
          </a:xfrm>
          <a:prstGeom prst="rect">
            <a:avLst/>
          </a:prstGeom>
          <a:noFill/>
          <a:ln w="9525">
            <a:noFill/>
            <a:miter lim="800000"/>
            <a:headEnd/>
            <a:tailEnd/>
          </a:ln>
        </p:spPr>
      </p:pic>
      <p:sp>
        <p:nvSpPr>
          <p:cNvPr id="7" name="Rectangle 6"/>
          <p:cNvSpPr/>
          <p:nvPr/>
        </p:nvSpPr>
        <p:spPr>
          <a:xfrm>
            <a:off x="179512" y="44624"/>
            <a:ext cx="2613216" cy="523220"/>
          </a:xfrm>
          <a:prstGeom prst="rect">
            <a:avLst/>
          </a:prstGeom>
        </p:spPr>
        <p:txBody>
          <a:bodyPr wrap="none">
            <a:spAutoFit/>
          </a:bodyPr>
          <a:lstStyle/>
          <a:p>
            <a:r>
              <a:rPr lang="en-US" sz="2800" b="1" i="1" dirty="0" smtClean="0">
                <a:solidFill>
                  <a:srgbClr val="C00000"/>
                </a:solidFill>
                <a:latin typeface="Calibri" pitchFamily="34" charset="0"/>
              </a:rPr>
              <a:t>AISHE 1   </a:t>
            </a:r>
            <a:r>
              <a:rPr lang="en-US" sz="2800" b="1" dirty="0" smtClean="0">
                <a:solidFill>
                  <a:srgbClr val="C00000"/>
                </a:solidFill>
                <a:latin typeface="Calibri" pitchFamily="34" charset="0"/>
              </a:rPr>
              <a:t>(2001) </a:t>
            </a:r>
            <a:endParaRPr lang="nl-NL" sz="2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wipe(up)">
                                      <p:cBhvr>
                                        <p:cTn id="7" dur="2000"/>
                                        <p:tgtEl>
                                          <p:spTgt spid="174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wipe(left)">
                                      <p:cBhvr>
                                        <p:cTn id="12" dur="2000"/>
                                        <p:tgtEl>
                                          <p:spTgt spid="174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7415"/>
                                        </p:tgtEl>
                                        <p:attrNameLst>
                                          <p:attrName>style.visibility</p:attrName>
                                        </p:attrNameLst>
                                      </p:cBhvr>
                                      <p:to>
                                        <p:strVal val="visible"/>
                                      </p:to>
                                    </p:set>
                                    <p:anim calcmode="lin" valueType="num">
                                      <p:cBhvr additive="base">
                                        <p:cTn id="17" dur="1000" fill="hold"/>
                                        <p:tgtEl>
                                          <p:spTgt spid="17415"/>
                                        </p:tgtEl>
                                        <p:attrNameLst>
                                          <p:attrName>ppt_x</p:attrName>
                                        </p:attrNameLst>
                                      </p:cBhvr>
                                      <p:tavLst>
                                        <p:tav tm="0">
                                          <p:val>
                                            <p:strVal val="0-#ppt_w/2"/>
                                          </p:val>
                                        </p:tav>
                                        <p:tav tm="100000">
                                          <p:val>
                                            <p:strVal val="#ppt_x"/>
                                          </p:val>
                                        </p:tav>
                                      </p:tavLst>
                                    </p:anim>
                                    <p:anim calcmode="lin" valueType="num">
                                      <p:cBhvr additive="base">
                                        <p:cTn id="18" dur="1000" fill="hold"/>
                                        <p:tgtEl>
                                          <p:spTgt spid="174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ISHE 2.0 Structure.wmf"/>
          <p:cNvPicPr>
            <a:picLocks noChangeAspect="1"/>
          </p:cNvPicPr>
          <p:nvPr/>
        </p:nvPicPr>
        <p:blipFill>
          <a:blip r:embed="rId2" cstate="print"/>
          <a:stretch>
            <a:fillRect/>
          </a:stretch>
        </p:blipFill>
        <p:spPr>
          <a:xfrm>
            <a:off x="28194" y="225552"/>
            <a:ext cx="9087612" cy="6406896"/>
          </a:xfrm>
          <a:prstGeom prst="rect">
            <a:avLst/>
          </a:prstGeom>
          <a:effectLst>
            <a:outerShdw blurRad="76200" dir="18900000" sy="23000" kx="-1200000" algn="bl" rotWithShape="0">
              <a:prstClr val="black">
                <a:alpha val="20000"/>
              </a:prstClr>
            </a:outerShdw>
          </a:effectLst>
        </p:spPr>
      </p:pic>
      <p:pic>
        <p:nvPicPr>
          <p:cNvPr id="5" name="Picture 4" descr="Temple (colored).wmf"/>
          <p:cNvPicPr>
            <a:picLocks noChangeAspect="1"/>
          </p:cNvPicPr>
          <p:nvPr/>
        </p:nvPicPr>
        <p:blipFill>
          <a:blip r:embed="rId3" cstate="print"/>
          <a:stretch>
            <a:fillRect/>
          </a:stretch>
        </p:blipFill>
        <p:spPr>
          <a:xfrm>
            <a:off x="971600" y="1052736"/>
            <a:ext cx="7228294" cy="4542974"/>
          </a:xfrm>
          <a:prstGeom prst="rect">
            <a:avLst/>
          </a:prstGeom>
          <a:effectLst>
            <a:outerShdw blurRad="76200" dir="18900000" sy="23000" kx="-1200000" algn="bl" rotWithShape="0">
              <a:prstClr val="black">
                <a:alpha val="2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30000" y="30000"/>
                                    </p:animScale>
                                  </p:childTnLst>
                                </p:cTn>
                              </p:par>
                              <p:par>
                                <p:cTn id="7" presetID="49" presetClass="path" presetSubtype="0" fill="hold" nodeType="withEffect">
                                  <p:stCondLst>
                                    <p:cond delay="0"/>
                                  </p:stCondLst>
                                  <p:childTnLst>
                                    <p:animMotion origin="layout" path="M 1.11111E-6 2.08237E-6 L -0.43455 0.37205 " pathEditMode="relative" rAng="0" ptsTypes="AA">
                                      <p:cBhvr>
                                        <p:cTn id="8" dur="2000" fill="hold"/>
                                        <p:tgtEl>
                                          <p:spTgt spid="5"/>
                                        </p:tgtEl>
                                        <p:attrNameLst>
                                          <p:attrName>ppt_x</p:attrName>
                                          <p:attrName>ppt_y</p:attrName>
                                        </p:attrNameLst>
                                      </p:cBhvr>
                                      <p:rCtr x="-217" y="186"/>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Nomadic_Berber_in_Morocco.jpg"/>
          <p:cNvPicPr>
            <a:picLocks noChangeAspect="1"/>
          </p:cNvPicPr>
          <p:nvPr/>
        </p:nvPicPr>
        <p:blipFill>
          <a:blip r:embed="rId2" cstate="print"/>
          <a:srcRect l="5969" t="3000"/>
          <a:stretch>
            <a:fillRect/>
          </a:stretch>
        </p:blipFill>
        <p:spPr>
          <a:xfrm>
            <a:off x="107504" y="2924944"/>
            <a:ext cx="2843808" cy="4032448"/>
          </a:xfrm>
          <a:prstGeom prst="rect">
            <a:avLst/>
          </a:prstGeom>
        </p:spPr>
      </p:pic>
      <p:pic>
        <p:nvPicPr>
          <p:cNvPr id="5" name="Picture 4" descr="Old_zacatecas_lady.jpg"/>
          <p:cNvPicPr>
            <a:picLocks noChangeAspect="1"/>
          </p:cNvPicPr>
          <p:nvPr/>
        </p:nvPicPr>
        <p:blipFill>
          <a:blip r:embed="rId3" cstate="print"/>
          <a:stretch>
            <a:fillRect/>
          </a:stretch>
        </p:blipFill>
        <p:spPr>
          <a:xfrm>
            <a:off x="6110227" y="0"/>
            <a:ext cx="3033773" cy="3861048"/>
          </a:xfrm>
          <a:prstGeom prst="rect">
            <a:avLst/>
          </a:prstGeom>
        </p:spPr>
      </p:pic>
      <p:pic>
        <p:nvPicPr>
          <p:cNvPr id="7" name="Picture 6" descr="Tattoo_withchild.jpg"/>
          <p:cNvPicPr>
            <a:picLocks noChangeAspect="1"/>
          </p:cNvPicPr>
          <p:nvPr/>
        </p:nvPicPr>
        <p:blipFill>
          <a:blip r:embed="rId4" cstate="print"/>
          <a:stretch>
            <a:fillRect/>
          </a:stretch>
        </p:blipFill>
        <p:spPr>
          <a:xfrm>
            <a:off x="-108520" y="0"/>
            <a:ext cx="4035092" cy="2852936"/>
          </a:xfrm>
          <a:prstGeom prst="rect">
            <a:avLst/>
          </a:prstGeom>
        </p:spPr>
      </p:pic>
      <p:pic>
        <p:nvPicPr>
          <p:cNvPr id="2" name="Picture 1" descr="Kham_tibet_young_girl_smiling_2004.jpg"/>
          <p:cNvPicPr>
            <a:picLocks noChangeAspect="1"/>
          </p:cNvPicPr>
          <p:nvPr/>
        </p:nvPicPr>
        <p:blipFill>
          <a:blip r:embed="rId5" cstate="print"/>
          <a:stretch>
            <a:fillRect/>
          </a:stretch>
        </p:blipFill>
        <p:spPr>
          <a:xfrm>
            <a:off x="2627784" y="836712"/>
            <a:ext cx="3623291" cy="5072608"/>
          </a:xfrm>
          <a:prstGeom prst="rect">
            <a:avLst/>
          </a:prstGeom>
        </p:spPr>
      </p:pic>
      <p:pic>
        <p:nvPicPr>
          <p:cNvPr id="3" name="Picture 2" descr="Namibie_Himba_0708a.jpg"/>
          <p:cNvPicPr>
            <a:picLocks noChangeAspect="1"/>
          </p:cNvPicPr>
          <p:nvPr/>
        </p:nvPicPr>
        <p:blipFill>
          <a:blip r:embed="rId6" cstate="print"/>
          <a:stretch>
            <a:fillRect/>
          </a:stretch>
        </p:blipFill>
        <p:spPr>
          <a:xfrm>
            <a:off x="5868144" y="2924944"/>
            <a:ext cx="3131840" cy="46977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500"/>
                            </p:stCondLst>
                            <p:childTnLst>
                              <p:par>
                                <p:cTn id="9" presetID="10" presetClass="entr" presetSubtype="0" fill="hold" nodeType="afterEffect">
                                  <p:stCondLst>
                                    <p:cond delay="2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4000"/>
                            </p:stCondLst>
                            <p:childTnLst>
                              <p:par>
                                <p:cTn id="13" presetID="10" presetClass="entr" presetSubtype="0" fill="hold" nodeType="afterEffect">
                                  <p:stCondLst>
                                    <p:cond delay="2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6500"/>
                            </p:stCondLst>
                            <p:childTnLst>
                              <p:par>
                                <p:cTn id="17" presetID="53" presetClass="entr" presetSubtype="0" fill="hold" nodeType="afterEffect">
                                  <p:stCondLst>
                                    <p:cond delay="200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9000"/>
                            </p:stCondLst>
                            <p:childTnLst>
                              <p:par>
                                <p:cTn id="23" presetID="10" presetClass="entr" presetSubtype="0" fill="hold" nodeType="afterEffect">
                                  <p:stCondLst>
                                    <p:cond delay="20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Picture 2" descr="PDCA_Cycle"/>
          <p:cNvPicPr>
            <a:picLocks noChangeAspect="1" noChangeArrowheads="1"/>
          </p:cNvPicPr>
          <p:nvPr/>
        </p:nvPicPr>
        <p:blipFill>
          <a:blip r:embed="rId2" cstate="print"/>
          <a:srcRect/>
          <a:stretch>
            <a:fillRect/>
          </a:stretch>
        </p:blipFill>
        <p:spPr bwMode="auto">
          <a:xfrm>
            <a:off x="1476375" y="908050"/>
            <a:ext cx="6257925" cy="4260850"/>
          </a:xfrm>
          <a:prstGeom prst="rect">
            <a:avLst/>
          </a:prstGeom>
          <a:noFill/>
          <a:ln w="9525">
            <a:noFill/>
            <a:miter lim="800000"/>
            <a:headEnd/>
            <a:tailEnd/>
          </a:ln>
        </p:spPr>
      </p:pic>
      <p:sp>
        <p:nvSpPr>
          <p:cNvPr id="25603" name="Text Box 3"/>
          <p:cNvSpPr txBox="1">
            <a:spLocks noChangeArrowheads="1"/>
          </p:cNvSpPr>
          <p:nvPr/>
        </p:nvSpPr>
        <p:spPr bwMode="auto">
          <a:xfrm>
            <a:off x="827088" y="5734050"/>
            <a:ext cx="7694612" cy="579438"/>
          </a:xfrm>
          <a:prstGeom prst="rect">
            <a:avLst/>
          </a:prstGeom>
          <a:noFill/>
          <a:ln w="9525">
            <a:noFill/>
            <a:miter lim="800000"/>
            <a:headEnd/>
            <a:tailEnd/>
          </a:ln>
        </p:spPr>
        <p:txBody>
          <a:bodyPr wrap="none">
            <a:spAutoFit/>
          </a:bodyPr>
          <a:lstStyle/>
          <a:p>
            <a:r>
              <a:rPr lang="en-US" sz="3200">
                <a:solidFill>
                  <a:schemeClr val="bg1"/>
                </a:solidFill>
              </a:rPr>
              <a:t>Deming Cycle of continuous improvement</a:t>
            </a:r>
            <a:endParaRPr lang="en-GB" sz="3200">
              <a:solidFill>
                <a:schemeClr val="bg1"/>
              </a:solidFill>
            </a:endParaRP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ISHE 2.0 Structure (detailed).wmf"/>
          <p:cNvPicPr>
            <a:picLocks noChangeAspect="1"/>
          </p:cNvPicPr>
          <p:nvPr/>
        </p:nvPicPr>
        <p:blipFill>
          <a:blip r:embed="rId2" cstate="print"/>
          <a:stretch>
            <a:fillRect/>
          </a:stretch>
        </p:blipFill>
        <p:spPr>
          <a:xfrm>
            <a:off x="-36512" y="243671"/>
            <a:ext cx="9144000" cy="6370658"/>
          </a:xfrm>
          <a:prstGeom prst="rect">
            <a:avLst/>
          </a:prstGeom>
          <a:effectLst>
            <a:outerShdw blurRad="76200" dir="18900000" sy="23000" kx="-1200000" algn="bl" rotWithShape="0">
              <a:prstClr val="black">
                <a:alpha val="20000"/>
              </a:prstClr>
            </a:outerShdw>
          </a:effectLst>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ISHE 2.0 Structure (detailed).wmf"/>
          <p:cNvPicPr>
            <a:picLocks noChangeAspect="1"/>
          </p:cNvPicPr>
          <p:nvPr/>
        </p:nvPicPr>
        <p:blipFill>
          <a:blip r:embed="rId2" cstate="print"/>
          <a:stretch>
            <a:fillRect/>
          </a:stretch>
        </p:blipFill>
        <p:spPr>
          <a:xfrm>
            <a:off x="-563239" y="-2259632"/>
            <a:ext cx="19320815" cy="13460882"/>
          </a:xfrm>
          <a:prstGeom prst="rect">
            <a:avLst/>
          </a:prstGeom>
          <a:effectLst>
            <a:outerShdw blurRad="76200" dir="18900000" sy="23000" kx="-1200000" algn="bl" rotWithShape="0">
              <a:prstClr val="black">
                <a:alpha val="20000"/>
              </a:prstClr>
            </a:outerShdw>
          </a:effectLst>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 y="-1"/>
          <a:ext cx="9144002" cy="6945823"/>
        </p:xfrm>
        <a:graphic>
          <a:graphicData uri="http://schemas.openxmlformats.org/drawingml/2006/table">
            <a:tbl>
              <a:tblPr>
                <a:effectLst>
                  <a:outerShdw blurRad="63500" sx="102000" sy="102000" algn="ctr" rotWithShape="0">
                    <a:prstClr val="black">
                      <a:alpha val="40000"/>
                    </a:prstClr>
                  </a:outerShdw>
                </a:effectLst>
              </a:tblPr>
              <a:tblGrid>
                <a:gridCol w="1828470"/>
                <a:gridCol w="1828470"/>
                <a:gridCol w="1829296"/>
                <a:gridCol w="1828470"/>
                <a:gridCol w="1829296"/>
              </a:tblGrid>
              <a:tr h="202180">
                <a:tc gridSpan="5">
                  <a:txBody>
                    <a:bodyPr/>
                    <a:lstStyle/>
                    <a:p>
                      <a:pPr marL="457200" indent="-457200">
                        <a:spcBef>
                          <a:spcPts val="600"/>
                        </a:spcBef>
                        <a:spcAft>
                          <a:spcPts val="0"/>
                        </a:spcAft>
                        <a:tabLst>
                          <a:tab pos="457200" algn="l"/>
                          <a:tab pos="449580" algn="l"/>
                        </a:tabLst>
                      </a:pPr>
                      <a:r>
                        <a:rPr lang="nl-NL" sz="2000" b="1" dirty="0">
                          <a:latin typeface="Calibri" pitchFamily="34" charset="0"/>
                          <a:cs typeface="Arial"/>
                        </a:rPr>
                        <a:t>E-1.  </a:t>
                      </a:r>
                      <a:r>
                        <a:rPr lang="nl-NL" sz="2000" b="1" dirty="0" err="1" smtClean="0">
                          <a:latin typeface="Calibri" pitchFamily="34" charset="0"/>
                          <a:cs typeface="Arial"/>
                        </a:rPr>
                        <a:t>Education</a:t>
                      </a:r>
                      <a:r>
                        <a:rPr lang="nl-NL" sz="2000" b="1" dirty="0" smtClean="0">
                          <a:latin typeface="Calibri" pitchFamily="34" charset="0"/>
                          <a:cs typeface="Arial"/>
                        </a:rPr>
                        <a:t> Goals</a:t>
                      </a:r>
                      <a:endParaRPr lang="nl-NL" sz="2000" b="1" dirty="0">
                        <a:latin typeface="Calibri" pitchFamily="34" charset="0"/>
                        <a:cs typeface="Arial"/>
                      </a:endParaRPr>
                    </a:p>
                  </a:txBody>
                  <a:tcPr marL="46778" marR="46778"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r>
              <a:tr h="889590">
                <a:tc gridSpan="5">
                  <a:txBody>
                    <a:bodyPr/>
                    <a:lstStyle/>
                    <a:p>
                      <a:pPr algn="l">
                        <a:spcAft>
                          <a:spcPts val="0"/>
                        </a:spcAft>
                        <a:tabLst>
                          <a:tab pos="359410" algn="l"/>
                          <a:tab pos="719455" algn="l"/>
                          <a:tab pos="1078865" algn="l"/>
                          <a:tab pos="1438910" algn="l"/>
                          <a:tab pos="1798320" algn="l"/>
                          <a:tab pos="2157730" algn="l"/>
                          <a:tab pos="2517775" algn="l"/>
                          <a:tab pos="2877185" algn="l"/>
                          <a:tab pos="3237230" algn="l"/>
                          <a:tab pos="3596640" algn="l"/>
                          <a:tab pos="3956050" algn="l"/>
                          <a:tab pos="4316095" algn="l"/>
                          <a:tab pos="4675505" algn="l"/>
                          <a:tab pos="5035550" algn="l"/>
                          <a:tab pos="5394960" algn="l"/>
                          <a:tab pos="5754370" algn="l"/>
                          <a:tab pos="6114415" algn="l"/>
                          <a:tab pos="6473825" algn="l"/>
                          <a:tab pos="6833870" algn="l"/>
                          <a:tab pos="7193280" algn="l"/>
                          <a:tab pos="7552690" algn="l"/>
                          <a:tab pos="7912735" algn="l"/>
                          <a:tab pos="8272145" algn="l"/>
                          <a:tab pos="8632190" algn="l"/>
                          <a:tab pos="8991600" algn="l"/>
                          <a:tab pos="9351010" algn="l"/>
                          <a:tab pos="9711055" algn="l"/>
                          <a:tab pos="10070465" algn="l"/>
                          <a:tab pos="10430510" algn="l"/>
                          <a:tab pos="10789920" algn="l"/>
                          <a:tab pos="11149330" algn="l"/>
                          <a:tab pos="11509375" algn="l"/>
                        </a:tabLst>
                      </a:pPr>
                      <a:r>
                        <a:rPr lang="en-US" sz="1800" dirty="0">
                          <a:latin typeface="Calibri" pitchFamily="34" charset="0"/>
                          <a:ea typeface="Times New Roman"/>
                          <a:cs typeface="Times New Roman"/>
                        </a:rPr>
                        <a:t>The </a:t>
                      </a:r>
                      <a:r>
                        <a:rPr lang="en-US" sz="1800" u="sng" dirty="0">
                          <a:solidFill>
                            <a:srgbClr val="0000FF"/>
                          </a:solidFill>
                          <a:latin typeface="Calibri" pitchFamily="34" charset="0"/>
                          <a:ea typeface="Times New Roman"/>
                          <a:cs typeface="Times New Roman"/>
                        </a:rPr>
                        <a:t>graduate profile</a:t>
                      </a:r>
                      <a:r>
                        <a:rPr lang="en-US" sz="1800" dirty="0">
                          <a:latin typeface="Calibri" pitchFamily="34" charset="0"/>
                          <a:ea typeface="Times New Roman"/>
                          <a:cs typeface="Times New Roman"/>
                        </a:rPr>
                        <a:t> determines the end goals of the education, i.e. the characterization of the professional who leaves the educational program and enters the professional field. </a:t>
                      </a:r>
                      <a:endParaRPr lang="en-US" sz="1800" dirty="0" smtClean="0">
                        <a:latin typeface="Calibri" pitchFamily="34" charset="0"/>
                        <a:ea typeface="Times New Roman"/>
                        <a:cs typeface="Times New Roman"/>
                      </a:endParaRPr>
                    </a:p>
                    <a:p>
                      <a:pPr algn="l">
                        <a:spcAft>
                          <a:spcPts val="0"/>
                        </a:spcAft>
                        <a:tabLst>
                          <a:tab pos="359410" algn="l"/>
                          <a:tab pos="719455" algn="l"/>
                          <a:tab pos="1078865" algn="l"/>
                          <a:tab pos="1438910" algn="l"/>
                          <a:tab pos="1798320" algn="l"/>
                          <a:tab pos="2157730" algn="l"/>
                          <a:tab pos="2517775" algn="l"/>
                          <a:tab pos="2877185" algn="l"/>
                          <a:tab pos="3237230" algn="l"/>
                          <a:tab pos="3596640" algn="l"/>
                          <a:tab pos="3956050" algn="l"/>
                          <a:tab pos="4316095" algn="l"/>
                          <a:tab pos="4675505" algn="l"/>
                          <a:tab pos="5035550" algn="l"/>
                          <a:tab pos="5394960" algn="l"/>
                          <a:tab pos="5754370" algn="l"/>
                          <a:tab pos="6114415" algn="l"/>
                          <a:tab pos="6473825" algn="l"/>
                          <a:tab pos="6833870" algn="l"/>
                          <a:tab pos="7193280" algn="l"/>
                          <a:tab pos="7552690" algn="l"/>
                          <a:tab pos="7912735" algn="l"/>
                          <a:tab pos="8272145" algn="l"/>
                          <a:tab pos="8632190" algn="l"/>
                          <a:tab pos="8991600" algn="l"/>
                          <a:tab pos="9351010" algn="l"/>
                          <a:tab pos="9711055" algn="l"/>
                          <a:tab pos="10070465" algn="l"/>
                          <a:tab pos="10430510" algn="l"/>
                          <a:tab pos="10789920" algn="l"/>
                          <a:tab pos="11149330" algn="l"/>
                          <a:tab pos="11509375" algn="l"/>
                        </a:tabLst>
                      </a:pPr>
                      <a:r>
                        <a:rPr lang="en-US" sz="1800" dirty="0" smtClean="0">
                          <a:latin typeface="Calibri" pitchFamily="34" charset="0"/>
                          <a:ea typeface="Times New Roman"/>
                          <a:cs typeface="Times New Roman"/>
                        </a:rPr>
                        <a:t>Various </a:t>
                      </a:r>
                      <a:r>
                        <a:rPr lang="en-US" sz="1800" dirty="0">
                          <a:latin typeface="Calibri" pitchFamily="34" charset="0"/>
                          <a:ea typeface="Times New Roman"/>
                          <a:cs typeface="Times New Roman"/>
                        </a:rPr>
                        <a:t>terms are used for the graduate profile, e.g.: “educational program goals”; “professional profile”; ”academic qualifications”, “professional competencies”. etc</a:t>
                      </a:r>
                      <a:r>
                        <a:rPr lang="en-US" sz="1800" dirty="0" smtClean="0">
                          <a:latin typeface="Calibri" pitchFamily="34" charset="0"/>
                          <a:ea typeface="Times New Roman"/>
                          <a:cs typeface="Times New Roman"/>
                        </a:rPr>
                        <a:t>.</a:t>
                      </a:r>
                    </a:p>
                    <a:p>
                      <a:pPr algn="l">
                        <a:spcAft>
                          <a:spcPts val="0"/>
                        </a:spcAft>
                        <a:tabLst>
                          <a:tab pos="359410" algn="l"/>
                          <a:tab pos="719455" algn="l"/>
                          <a:tab pos="1078865" algn="l"/>
                          <a:tab pos="1438910" algn="l"/>
                          <a:tab pos="1798320" algn="l"/>
                          <a:tab pos="2157730" algn="l"/>
                          <a:tab pos="2517775" algn="l"/>
                          <a:tab pos="2877185" algn="l"/>
                          <a:tab pos="3237230" algn="l"/>
                          <a:tab pos="3596640" algn="l"/>
                          <a:tab pos="3956050" algn="l"/>
                          <a:tab pos="4316095" algn="l"/>
                          <a:tab pos="4675505" algn="l"/>
                          <a:tab pos="5035550" algn="l"/>
                          <a:tab pos="5394960" algn="l"/>
                          <a:tab pos="5754370" algn="l"/>
                          <a:tab pos="6114415" algn="l"/>
                          <a:tab pos="6473825" algn="l"/>
                          <a:tab pos="6833870" algn="l"/>
                          <a:tab pos="7193280" algn="l"/>
                          <a:tab pos="7552690" algn="l"/>
                          <a:tab pos="7912735" algn="l"/>
                          <a:tab pos="8272145" algn="l"/>
                          <a:tab pos="8632190" algn="l"/>
                          <a:tab pos="8991600" algn="l"/>
                          <a:tab pos="9351010" algn="l"/>
                          <a:tab pos="9711055" algn="l"/>
                          <a:tab pos="10070465" algn="l"/>
                          <a:tab pos="10430510" algn="l"/>
                          <a:tab pos="10789920" algn="l"/>
                          <a:tab pos="11149330" algn="l"/>
                          <a:tab pos="11509375" algn="l"/>
                        </a:tabLst>
                      </a:pPr>
                      <a:endParaRPr lang="nl-NL" sz="1600" dirty="0">
                        <a:latin typeface="Calibri" pitchFamily="34" charset="0"/>
                        <a:ea typeface="Times New Roman"/>
                        <a:cs typeface="Times New Roman"/>
                      </a:endParaRPr>
                    </a:p>
                  </a:txBody>
                  <a:tcPr marL="46778" marR="46778"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r>
              <a:tr h="466287">
                <a:tc>
                  <a:txBody>
                    <a:bodyPr/>
                    <a:lstStyle/>
                    <a:p>
                      <a:pPr algn="ctr">
                        <a:spcBef>
                          <a:spcPts val="600"/>
                        </a:spcBef>
                        <a:spcAft>
                          <a:spcPts val="600"/>
                        </a:spcAft>
                      </a:pPr>
                      <a:r>
                        <a:rPr lang="nl-NL" sz="1800" b="1" i="1" dirty="0">
                          <a:latin typeface="Calibri" pitchFamily="34" charset="0"/>
                          <a:ea typeface="Times New Roman"/>
                          <a:cs typeface="Times New Roman"/>
                        </a:rPr>
                        <a:t>Stage</a:t>
                      </a:r>
                      <a:r>
                        <a:rPr lang="nl-NL" sz="1800" b="1" dirty="0">
                          <a:latin typeface="Calibri" pitchFamily="34" charset="0"/>
                          <a:ea typeface="Times New Roman"/>
                          <a:cs typeface="Times New Roman"/>
                        </a:rPr>
                        <a:t> 1: </a:t>
                      </a:r>
                      <a:br>
                        <a:rPr lang="nl-NL" sz="1800" b="1" dirty="0">
                          <a:latin typeface="Calibri" pitchFamily="34" charset="0"/>
                          <a:ea typeface="Times New Roman"/>
                          <a:cs typeface="Times New Roman"/>
                        </a:rPr>
                      </a:br>
                      <a:r>
                        <a:rPr lang="nl-NL" sz="1800" b="1" dirty="0" err="1">
                          <a:solidFill>
                            <a:srgbClr val="C00000"/>
                          </a:solidFill>
                          <a:latin typeface="Calibri" pitchFamily="34" charset="0"/>
                          <a:ea typeface="Times New Roman"/>
                          <a:cs typeface="Times New Roman"/>
                        </a:rPr>
                        <a:t>Activity</a:t>
                      </a:r>
                      <a:r>
                        <a:rPr lang="nl-NL" sz="1800" b="1" dirty="0">
                          <a:latin typeface="Calibri" pitchFamily="34" charset="0"/>
                          <a:ea typeface="Times New Roman"/>
                          <a:cs typeface="Times New Roman"/>
                        </a:rPr>
                        <a:t> </a:t>
                      </a:r>
                      <a:r>
                        <a:rPr lang="nl-NL" sz="1800" b="1" dirty="0" err="1">
                          <a:latin typeface="Calibri" pitchFamily="34" charset="0"/>
                          <a:ea typeface="Times New Roman"/>
                          <a:cs typeface="Times New Roman"/>
                        </a:rPr>
                        <a:t>oriented</a:t>
                      </a:r>
                      <a:endParaRPr lang="nl-NL" sz="1800" b="1" dirty="0">
                        <a:latin typeface="Calibri" pitchFamily="34" charset="0"/>
                        <a:ea typeface="Times New Roman"/>
                        <a:cs typeface="Times New Roman"/>
                      </a:endParaRPr>
                    </a:p>
                  </a:txBody>
                  <a:tcPr marL="46778" marR="46778"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a:spcBef>
                          <a:spcPts val="600"/>
                        </a:spcBef>
                        <a:spcAft>
                          <a:spcPts val="600"/>
                        </a:spcAft>
                      </a:pPr>
                      <a:r>
                        <a:rPr lang="nl-NL" sz="1800" b="1" i="1" dirty="0">
                          <a:latin typeface="Calibri" pitchFamily="34" charset="0"/>
                          <a:ea typeface="Times New Roman"/>
                          <a:cs typeface="Times New Roman"/>
                        </a:rPr>
                        <a:t>Stage</a:t>
                      </a:r>
                      <a:r>
                        <a:rPr lang="nl-NL" sz="1800" b="1" dirty="0">
                          <a:latin typeface="Calibri" pitchFamily="34" charset="0"/>
                          <a:ea typeface="Times New Roman"/>
                          <a:cs typeface="Times New Roman"/>
                        </a:rPr>
                        <a:t> 2:</a:t>
                      </a:r>
                      <a:br>
                        <a:rPr lang="nl-NL" sz="1800" b="1" dirty="0">
                          <a:latin typeface="Calibri" pitchFamily="34" charset="0"/>
                          <a:ea typeface="Times New Roman"/>
                          <a:cs typeface="Times New Roman"/>
                        </a:rPr>
                      </a:br>
                      <a:r>
                        <a:rPr lang="nl-NL" sz="1800" b="1" dirty="0" err="1">
                          <a:solidFill>
                            <a:srgbClr val="C00000"/>
                          </a:solidFill>
                          <a:latin typeface="Calibri" pitchFamily="34" charset="0"/>
                          <a:ea typeface="Times New Roman"/>
                          <a:cs typeface="Times New Roman"/>
                        </a:rPr>
                        <a:t>Process</a:t>
                      </a:r>
                      <a:r>
                        <a:rPr lang="nl-NL" sz="1800" b="1" dirty="0">
                          <a:latin typeface="Calibri" pitchFamily="34" charset="0"/>
                          <a:ea typeface="Times New Roman"/>
                          <a:cs typeface="Times New Roman"/>
                        </a:rPr>
                        <a:t> </a:t>
                      </a:r>
                      <a:r>
                        <a:rPr lang="nl-NL" sz="1800" b="1" dirty="0" err="1">
                          <a:latin typeface="Calibri" pitchFamily="34" charset="0"/>
                          <a:ea typeface="Times New Roman"/>
                          <a:cs typeface="Times New Roman"/>
                        </a:rPr>
                        <a:t>oriented</a:t>
                      </a:r>
                      <a:endParaRPr lang="nl-NL" sz="1800" b="1" dirty="0">
                        <a:latin typeface="Calibri" pitchFamily="34" charset="0"/>
                        <a:ea typeface="Times New Roman"/>
                        <a:cs typeface="Times New Roman"/>
                      </a:endParaRPr>
                    </a:p>
                  </a:txBody>
                  <a:tcPr marL="46778" marR="46778"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a:spcBef>
                          <a:spcPts val="600"/>
                        </a:spcBef>
                        <a:spcAft>
                          <a:spcPts val="600"/>
                        </a:spcAft>
                      </a:pPr>
                      <a:r>
                        <a:rPr lang="nl-NL" sz="1800" b="1" i="1" dirty="0">
                          <a:latin typeface="Calibri" pitchFamily="34" charset="0"/>
                          <a:ea typeface="Times New Roman"/>
                          <a:cs typeface="Times New Roman"/>
                        </a:rPr>
                        <a:t>Stage</a:t>
                      </a:r>
                      <a:r>
                        <a:rPr lang="nl-NL" sz="1800" b="1" dirty="0">
                          <a:latin typeface="Calibri" pitchFamily="34" charset="0"/>
                          <a:ea typeface="Times New Roman"/>
                          <a:cs typeface="Times New Roman"/>
                        </a:rPr>
                        <a:t> 3:</a:t>
                      </a:r>
                      <a:br>
                        <a:rPr lang="nl-NL" sz="1800" b="1" dirty="0">
                          <a:latin typeface="Calibri" pitchFamily="34" charset="0"/>
                          <a:ea typeface="Times New Roman"/>
                          <a:cs typeface="Times New Roman"/>
                        </a:rPr>
                      </a:br>
                      <a:r>
                        <a:rPr lang="nl-NL" sz="1800" b="1" dirty="0">
                          <a:solidFill>
                            <a:srgbClr val="C00000"/>
                          </a:solidFill>
                          <a:latin typeface="Calibri" pitchFamily="34" charset="0"/>
                          <a:ea typeface="Times New Roman"/>
                          <a:cs typeface="Times New Roman"/>
                        </a:rPr>
                        <a:t>System</a:t>
                      </a:r>
                      <a:r>
                        <a:rPr lang="nl-NL" sz="1800" b="1" dirty="0">
                          <a:latin typeface="Calibri" pitchFamily="34" charset="0"/>
                          <a:ea typeface="Times New Roman"/>
                          <a:cs typeface="Times New Roman"/>
                        </a:rPr>
                        <a:t> </a:t>
                      </a:r>
                      <a:r>
                        <a:rPr lang="nl-NL" sz="1800" b="1" dirty="0" err="1">
                          <a:latin typeface="Calibri" pitchFamily="34" charset="0"/>
                          <a:ea typeface="Times New Roman"/>
                          <a:cs typeface="Times New Roman"/>
                        </a:rPr>
                        <a:t>oriented</a:t>
                      </a:r>
                      <a:endParaRPr lang="nl-NL" sz="1800" b="1" dirty="0">
                        <a:latin typeface="Calibri" pitchFamily="34" charset="0"/>
                        <a:ea typeface="Times New Roman"/>
                        <a:cs typeface="Times New Roman"/>
                      </a:endParaRPr>
                    </a:p>
                  </a:txBody>
                  <a:tcPr marL="46778" marR="46778"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a:spcBef>
                          <a:spcPts val="600"/>
                        </a:spcBef>
                        <a:spcAft>
                          <a:spcPts val="600"/>
                        </a:spcAft>
                      </a:pPr>
                      <a:r>
                        <a:rPr lang="nl-NL" sz="1800" b="1" i="1" dirty="0">
                          <a:latin typeface="Calibri" pitchFamily="34" charset="0"/>
                          <a:ea typeface="Times New Roman"/>
                          <a:cs typeface="Times New Roman"/>
                        </a:rPr>
                        <a:t>Stage</a:t>
                      </a:r>
                      <a:r>
                        <a:rPr lang="nl-NL" sz="1800" b="1" dirty="0">
                          <a:latin typeface="Calibri" pitchFamily="34" charset="0"/>
                          <a:ea typeface="Times New Roman"/>
                          <a:cs typeface="Times New Roman"/>
                        </a:rPr>
                        <a:t> 4:</a:t>
                      </a:r>
                      <a:br>
                        <a:rPr lang="nl-NL" sz="1800" b="1" dirty="0">
                          <a:latin typeface="Calibri" pitchFamily="34" charset="0"/>
                          <a:ea typeface="Times New Roman"/>
                          <a:cs typeface="Times New Roman"/>
                        </a:rPr>
                      </a:br>
                      <a:r>
                        <a:rPr lang="nl-NL" sz="1800" b="1" dirty="0" err="1">
                          <a:solidFill>
                            <a:srgbClr val="C00000"/>
                          </a:solidFill>
                          <a:latin typeface="Calibri" pitchFamily="34" charset="0"/>
                          <a:ea typeface="Times New Roman"/>
                          <a:cs typeface="Times New Roman"/>
                        </a:rPr>
                        <a:t>Chain</a:t>
                      </a:r>
                      <a:r>
                        <a:rPr lang="nl-NL" sz="1800" b="1" dirty="0">
                          <a:latin typeface="Calibri" pitchFamily="34" charset="0"/>
                          <a:ea typeface="Times New Roman"/>
                          <a:cs typeface="Times New Roman"/>
                        </a:rPr>
                        <a:t> </a:t>
                      </a:r>
                      <a:r>
                        <a:rPr lang="nl-NL" sz="1800" b="1" dirty="0" err="1">
                          <a:latin typeface="Calibri" pitchFamily="34" charset="0"/>
                          <a:ea typeface="Times New Roman"/>
                          <a:cs typeface="Times New Roman"/>
                        </a:rPr>
                        <a:t>oriented</a:t>
                      </a:r>
                      <a:endParaRPr lang="nl-NL" sz="1800" b="1" dirty="0">
                        <a:latin typeface="Calibri" pitchFamily="34" charset="0"/>
                        <a:ea typeface="Times New Roman"/>
                        <a:cs typeface="Times New Roman"/>
                      </a:endParaRPr>
                    </a:p>
                  </a:txBody>
                  <a:tcPr marL="46778" marR="46778"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a:spcBef>
                          <a:spcPts val="600"/>
                        </a:spcBef>
                        <a:spcAft>
                          <a:spcPts val="600"/>
                        </a:spcAft>
                      </a:pPr>
                      <a:r>
                        <a:rPr lang="nl-NL" sz="1800" b="1" i="1" dirty="0">
                          <a:latin typeface="Calibri" pitchFamily="34" charset="0"/>
                          <a:ea typeface="Times New Roman"/>
                          <a:cs typeface="Times New Roman"/>
                        </a:rPr>
                        <a:t>Stage</a:t>
                      </a:r>
                      <a:r>
                        <a:rPr lang="nl-NL" sz="1800" b="1" dirty="0">
                          <a:latin typeface="Calibri" pitchFamily="34" charset="0"/>
                          <a:ea typeface="Times New Roman"/>
                          <a:cs typeface="Times New Roman"/>
                        </a:rPr>
                        <a:t> 5:</a:t>
                      </a:r>
                      <a:br>
                        <a:rPr lang="nl-NL" sz="1800" b="1" dirty="0">
                          <a:latin typeface="Calibri" pitchFamily="34" charset="0"/>
                          <a:ea typeface="Times New Roman"/>
                          <a:cs typeface="Times New Roman"/>
                        </a:rPr>
                      </a:br>
                      <a:r>
                        <a:rPr lang="nl-NL" sz="1800" b="1" dirty="0">
                          <a:solidFill>
                            <a:srgbClr val="C00000"/>
                          </a:solidFill>
                          <a:latin typeface="Calibri" pitchFamily="34" charset="0"/>
                          <a:ea typeface="Times New Roman"/>
                          <a:cs typeface="Times New Roman"/>
                        </a:rPr>
                        <a:t>Society</a:t>
                      </a:r>
                      <a:r>
                        <a:rPr lang="nl-NL" sz="1800" b="1" dirty="0">
                          <a:latin typeface="Calibri" pitchFamily="34" charset="0"/>
                          <a:ea typeface="Times New Roman"/>
                          <a:cs typeface="Times New Roman"/>
                        </a:rPr>
                        <a:t> </a:t>
                      </a:r>
                      <a:r>
                        <a:rPr lang="nl-NL" sz="1800" b="1" dirty="0" err="1">
                          <a:latin typeface="Calibri" pitchFamily="34" charset="0"/>
                          <a:ea typeface="Times New Roman"/>
                          <a:cs typeface="Times New Roman"/>
                        </a:rPr>
                        <a:t>oriented</a:t>
                      </a:r>
                      <a:endParaRPr lang="nl-NL" sz="1800" b="1" dirty="0">
                        <a:latin typeface="Calibri" pitchFamily="34" charset="0"/>
                        <a:ea typeface="Times New Roman"/>
                        <a:cs typeface="Times New Roman"/>
                      </a:endParaRPr>
                    </a:p>
                  </a:txBody>
                  <a:tcPr marL="46778" marR="46778"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r>
              <a:tr h="4751263">
                <a:tc>
                  <a:txBody>
                    <a:bodyPr/>
                    <a:lstStyle/>
                    <a:p>
                      <a:pPr algn="l">
                        <a:spcBef>
                          <a:spcPts val="1200"/>
                        </a:spcBef>
                        <a:spcAft>
                          <a:spcPts val="0"/>
                        </a:spcAft>
                        <a:tabLst>
                          <a:tab pos="359410" algn="l"/>
                          <a:tab pos="719455" algn="l"/>
                          <a:tab pos="1078865" algn="l"/>
                          <a:tab pos="1438910" algn="l"/>
                          <a:tab pos="1798320" algn="l"/>
                          <a:tab pos="2157730" algn="l"/>
                          <a:tab pos="2517775" algn="l"/>
                          <a:tab pos="2877185" algn="l"/>
                          <a:tab pos="3237230" algn="l"/>
                          <a:tab pos="3596640" algn="l"/>
                          <a:tab pos="3956050" algn="l"/>
                          <a:tab pos="4316095" algn="l"/>
                          <a:tab pos="4675505" algn="l"/>
                          <a:tab pos="5035550" algn="l"/>
                          <a:tab pos="5394960" algn="l"/>
                          <a:tab pos="5754370" algn="l"/>
                          <a:tab pos="6114415" algn="l"/>
                          <a:tab pos="6473825" algn="l"/>
                          <a:tab pos="6833870" algn="l"/>
                          <a:tab pos="7193280" algn="l"/>
                          <a:tab pos="7552690" algn="l"/>
                          <a:tab pos="7912735" algn="l"/>
                          <a:tab pos="8272145" algn="l"/>
                          <a:tab pos="8632190" algn="l"/>
                          <a:tab pos="8991600" algn="l"/>
                          <a:tab pos="9351010" algn="l"/>
                          <a:tab pos="9711055" algn="l"/>
                          <a:tab pos="10070465" algn="l"/>
                          <a:tab pos="10430510" algn="l"/>
                          <a:tab pos="10789920" algn="l"/>
                          <a:tab pos="11149330" algn="l"/>
                          <a:tab pos="11509375" algn="l"/>
                        </a:tabLst>
                      </a:pPr>
                      <a:r>
                        <a:rPr lang="en-US" sz="400" dirty="0" smtClean="0">
                          <a:latin typeface="Calibri" pitchFamily="34" charset="0"/>
                          <a:ea typeface="Times New Roman"/>
                          <a:cs typeface="Times New Roman"/>
                        </a:rPr>
                        <a:t>      </a:t>
                      </a:r>
                    </a:p>
                    <a:p>
                      <a:pPr algn="l">
                        <a:spcBef>
                          <a:spcPts val="1200"/>
                        </a:spcBef>
                        <a:spcAft>
                          <a:spcPts val="0"/>
                        </a:spcAft>
                        <a:tabLst>
                          <a:tab pos="359410" algn="l"/>
                          <a:tab pos="719455" algn="l"/>
                          <a:tab pos="1078865" algn="l"/>
                          <a:tab pos="1438910" algn="l"/>
                          <a:tab pos="1798320" algn="l"/>
                          <a:tab pos="2157730" algn="l"/>
                          <a:tab pos="2517775" algn="l"/>
                          <a:tab pos="2877185" algn="l"/>
                          <a:tab pos="3237230" algn="l"/>
                          <a:tab pos="3596640" algn="l"/>
                          <a:tab pos="3956050" algn="l"/>
                          <a:tab pos="4316095" algn="l"/>
                          <a:tab pos="4675505" algn="l"/>
                          <a:tab pos="5035550" algn="l"/>
                          <a:tab pos="5394960" algn="l"/>
                          <a:tab pos="5754370" algn="l"/>
                          <a:tab pos="6114415" algn="l"/>
                          <a:tab pos="6473825" algn="l"/>
                          <a:tab pos="6833870" algn="l"/>
                          <a:tab pos="7193280" algn="l"/>
                          <a:tab pos="7552690" algn="l"/>
                          <a:tab pos="7912735" algn="l"/>
                          <a:tab pos="8272145" algn="l"/>
                          <a:tab pos="8632190" algn="l"/>
                          <a:tab pos="8991600" algn="l"/>
                          <a:tab pos="9351010" algn="l"/>
                          <a:tab pos="9711055" algn="l"/>
                          <a:tab pos="10070465" algn="l"/>
                          <a:tab pos="10430510" algn="l"/>
                          <a:tab pos="10789920" algn="l"/>
                          <a:tab pos="11149330" algn="l"/>
                          <a:tab pos="11509375" algn="l"/>
                        </a:tabLst>
                      </a:pPr>
                      <a:r>
                        <a:rPr lang="en-US" sz="1800" dirty="0" smtClean="0">
                          <a:latin typeface="Calibri" pitchFamily="34" charset="0"/>
                          <a:ea typeface="Times New Roman"/>
                          <a:cs typeface="Times New Roman"/>
                        </a:rPr>
                        <a:t>- </a:t>
                      </a:r>
                      <a:r>
                        <a:rPr lang="en-US" sz="1800" dirty="0">
                          <a:latin typeface="Calibri" pitchFamily="34" charset="0"/>
                          <a:ea typeface="Times New Roman"/>
                          <a:cs typeface="Times New Roman"/>
                        </a:rPr>
                        <a:t>The graduate profile contains some </a:t>
                      </a:r>
                      <a:r>
                        <a:rPr lang="en-US" sz="1800" u="sng" dirty="0">
                          <a:solidFill>
                            <a:srgbClr val="0000FF"/>
                          </a:solidFill>
                          <a:latin typeface="Calibri" pitchFamily="34" charset="0"/>
                          <a:ea typeface="Times New Roman"/>
                          <a:cs typeface="Times New Roman"/>
                        </a:rPr>
                        <a:t>clearly recognizable aspects</a:t>
                      </a:r>
                      <a:r>
                        <a:rPr lang="en-US" sz="1800" dirty="0">
                          <a:latin typeface="Calibri" pitchFamily="34" charset="0"/>
                          <a:ea typeface="Times New Roman"/>
                          <a:cs typeface="Times New Roman"/>
                        </a:rPr>
                        <a:t> of </a:t>
                      </a:r>
                      <a:r>
                        <a:rPr lang="en-US" sz="1800" dirty="0" smtClean="0">
                          <a:latin typeface="Calibri" pitchFamily="34" charset="0"/>
                          <a:ea typeface="Times New Roman"/>
                          <a:cs typeface="Times New Roman"/>
                        </a:rPr>
                        <a:t>SD.</a:t>
                      </a:r>
                      <a:endParaRPr lang="nl-NL" sz="1800" dirty="0">
                        <a:latin typeface="Calibri" pitchFamily="34" charset="0"/>
                        <a:ea typeface="Times New Roman"/>
                        <a:cs typeface="Times New Roman"/>
                      </a:endParaRPr>
                    </a:p>
                  </a:txBody>
                  <a:tcPr marL="46778" marR="46778"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l">
                        <a:spcBef>
                          <a:spcPts val="1200"/>
                        </a:spcBef>
                        <a:spcAft>
                          <a:spcPts val="0"/>
                        </a:spcAft>
                        <a:tabLst>
                          <a:tab pos="359410" algn="l"/>
                          <a:tab pos="719455" algn="l"/>
                          <a:tab pos="1078865" algn="l"/>
                          <a:tab pos="1438910" algn="l"/>
                          <a:tab pos="1798320" algn="l"/>
                          <a:tab pos="2157730" algn="l"/>
                          <a:tab pos="2517775" algn="l"/>
                          <a:tab pos="2877185" algn="l"/>
                          <a:tab pos="3237230" algn="l"/>
                          <a:tab pos="3596640" algn="l"/>
                          <a:tab pos="3956050" algn="l"/>
                          <a:tab pos="4316095" algn="l"/>
                          <a:tab pos="4675505" algn="l"/>
                          <a:tab pos="5035550" algn="l"/>
                          <a:tab pos="5394960" algn="l"/>
                          <a:tab pos="5754370" algn="l"/>
                          <a:tab pos="6114415" algn="l"/>
                          <a:tab pos="6473825" algn="l"/>
                          <a:tab pos="6833870" algn="l"/>
                          <a:tab pos="7193280" algn="l"/>
                          <a:tab pos="7552690" algn="l"/>
                          <a:tab pos="7912735" algn="l"/>
                          <a:tab pos="8272145" algn="l"/>
                          <a:tab pos="8632190" algn="l"/>
                          <a:tab pos="8991600" algn="l"/>
                          <a:tab pos="9351010" algn="l"/>
                          <a:tab pos="9711055" algn="l"/>
                          <a:tab pos="10070465" algn="l"/>
                          <a:tab pos="10430510" algn="l"/>
                          <a:tab pos="10789920" algn="l"/>
                          <a:tab pos="11149330" algn="l"/>
                          <a:tab pos="11509375" algn="l"/>
                        </a:tabLst>
                      </a:pPr>
                      <a:r>
                        <a:rPr lang="en-US" sz="400" dirty="0" smtClean="0">
                          <a:latin typeface="Calibri" pitchFamily="34" charset="0"/>
                          <a:ea typeface="Times New Roman"/>
                          <a:cs typeface="Times New Roman"/>
                        </a:rPr>
                        <a:t> </a:t>
                      </a:r>
                    </a:p>
                    <a:p>
                      <a:pPr algn="l">
                        <a:spcBef>
                          <a:spcPts val="1200"/>
                        </a:spcBef>
                        <a:spcAft>
                          <a:spcPts val="0"/>
                        </a:spcAft>
                        <a:tabLst>
                          <a:tab pos="359410" algn="l"/>
                          <a:tab pos="719455" algn="l"/>
                          <a:tab pos="1078865" algn="l"/>
                          <a:tab pos="1438910" algn="l"/>
                          <a:tab pos="1798320" algn="l"/>
                          <a:tab pos="2157730" algn="l"/>
                          <a:tab pos="2517775" algn="l"/>
                          <a:tab pos="2877185" algn="l"/>
                          <a:tab pos="3237230" algn="l"/>
                          <a:tab pos="3596640" algn="l"/>
                          <a:tab pos="3956050" algn="l"/>
                          <a:tab pos="4316095" algn="l"/>
                          <a:tab pos="4675505" algn="l"/>
                          <a:tab pos="5035550" algn="l"/>
                          <a:tab pos="5394960" algn="l"/>
                          <a:tab pos="5754370" algn="l"/>
                          <a:tab pos="6114415" algn="l"/>
                          <a:tab pos="6473825" algn="l"/>
                          <a:tab pos="6833870" algn="l"/>
                          <a:tab pos="7193280" algn="l"/>
                          <a:tab pos="7552690" algn="l"/>
                          <a:tab pos="7912735" algn="l"/>
                          <a:tab pos="8272145" algn="l"/>
                          <a:tab pos="8632190" algn="l"/>
                          <a:tab pos="8991600" algn="l"/>
                          <a:tab pos="9351010" algn="l"/>
                          <a:tab pos="9711055" algn="l"/>
                          <a:tab pos="10070465" algn="l"/>
                          <a:tab pos="10430510" algn="l"/>
                          <a:tab pos="10789920" algn="l"/>
                          <a:tab pos="11149330" algn="l"/>
                          <a:tab pos="11509375" algn="l"/>
                        </a:tabLst>
                      </a:pPr>
                      <a:r>
                        <a:rPr lang="en-US" sz="1800" dirty="0" smtClean="0">
                          <a:latin typeface="Calibri" pitchFamily="34" charset="0"/>
                          <a:ea typeface="Times New Roman"/>
                          <a:cs typeface="Times New Roman"/>
                        </a:rPr>
                        <a:t>- Within the own disciplinary context, the profile contains </a:t>
                      </a:r>
                      <a:r>
                        <a:rPr lang="en-US" sz="1800" u="sng" dirty="0" smtClean="0">
                          <a:solidFill>
                            <a:srgbClr val="0000FF"/>
                          </a:solidFill>
                          <a:latin typeface="Calibri" pitchFamily="34" charset="0"/>
                          <a:ea typeface="Times New Roman"/>
                          <a:cs typeface="Times New Roman"/>
                        </a:rPr>
                        <a:t>all or most</a:t>
                      </a:r>
                      <a:r>
                        <a:rPr lang="en-US" sz="1800" dirty="0" smtClean="0">
                          <a:latin typeface="Calibri" pitchFamily="34" charset="0"/>
                          <a:ea typeface="Times New Roman"/>
                          <a:cs typeface="Times New Roman"/>
                        </a:rPr>
                        <a:t> relevant aspects of SD.</a:t>
                      </a:r>
                      <a:endParaRPr lang="nl-NL" sz="1800" dirty="0">
                        <a:latin typeface="Calibri" pitchFamily="34" charset="0"/>
                        <a:ea typeface="Times New Roman"/>
                        <a:cs typeface="Times New Roman"/>
                      </a:endParaRPr>
                    </a:p>
                  </a:txBody>
                  <a:tcPr marL="46778" marR="46778"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l">
                        <a:spcBef>
                          <a:spcPts val="1200"/>
                        </a:spcBef>
                        <a:spcAft>
                          <a:spcPts val="0"/>
                        </a:spcAft>
                        <a:buFontTx/>
                        <a:buNone/>
                        <a:tabLst>
                          <a:tab pos="359410" algn="l"/>
                          <a:tab pos="719455" algn="l"/>
                          <a:tab pos="1078865" algn="l"/>
                          <a:tab pos="1438910" algn="l"/>
                          <a:tab pos="1798320" algn="l"/>
                          <a:tab pos="2157730" algn="l"/>
                          <a:tab pos="2517775" algn="l"/>
                          <a:tab pos="2877185" algn="l"/>
                          <a:tab pos="3237230" algn="l"/>
                          <a:tab pos="3596640" algn="l"/>
                          <a:tab pos="3956050" algn="l"/>
                          <a:tab pos="4316095" algn="l"/>
                          <a:tab pos="4675505" algn="l"/>
                          <a:tab pos="5035550" algn="l"/>
                          <a:tab pos="5394960" algn="l"/>
                          <a:tab pos="5754370" algn="l"/>
                          <a:tab pos="6114415" algn="l"/>
                          <a:tab pos="6473825" algn="l"/>
                          <a:tab pos="6833870" algn="l"/>
                          <a:tab pos="7193280" algn="l"/>
                          <a:tab pos="7552690" algn="l"/>
                          <a:tab pos="7912735" algn="l"/>
                          <a:tab pos="8272145" algn="l"/>
                          <a:tab pos="8632190" algn="l"/>
                          <a:tab pos="8991600" algn="l"/>
                          <a:tab pos="9351010" algn="l"/>
                          <a:tab pos="9711055" algn="l"/>
                          <a:tab pos="10070465" algn="l"/>
                          <a:tab pos="10430510" algn="l"/>
                          <a:tab pos="10789920" algn="l"/>
                          <a:tab pos="11149330" algn="l"/>
                          <a:tab pos="11509375" algn="l"/>
                        </a:tabLst>
                      </a:pPr>
                      <a:r>
                        <a:rPr lang="en-US" sz="400" dirty="0" smtClean="0">
                          <a:latin typeface="Calibri" pitchFamily="34" charset="0"/>
                          <a:ea typeface="Times New Roman"/>
                          <a:cs typeface="Times New Roman"/>
                        </a:rPr>
                        <a:t> </a:t>
                      </a:r>
                    </a:p>
                    <a:p>
                      <a:pPr algn="l">
                        <a:spcBef>
                          <a:spcPts val="1200"/>
                        </a:spcBef>
                        <a:spcAft>
                          <a:spcPts val="0"/>
                        </a:spcAft>
                        <a:buFontTx/>
                        <a:buNone/>
                        <a:tabLst>
                          <a:tab pos="359410" algn="l"/>
                          <a:tab pos="719455" algn="l"/>
                          <a:tab pos="1078865" algn="l"/>
                          <a:tab pos="1438910" algn="l"/>
                          <a:tab pos="1798320" algn="l"/>
                          <a:tab pos="2157730" algn="l"/>
                          <a:tab pos="2517775" algn="l"/>
                          <a:tab pos="2877185" algn="l"/>
                          <a:tab pos="3237230" algn="l"/>
                          <a:tab pos="3596640" algn="l"/>
                          <a:tab pos="3956050" algn="l"/>
                          <a:tab pos="4316095" algn="l"/>
                          <a:tab pos="4675505" algn="l"/>
                          <a:tab pos="5035550" algn="l"/>
                          <a:tab pos="5394960" algn="l"/>
                          <a:tab pos="5754370" algn="l"/>
                          <a:tab pos="6114415" algn="l"/>
                          <a:tab pos="6473825" algn="l"/>
                          <a:tab pos="6833870" algn="l"/>
                          <a:tab pos="7193280" algn="l"/>
                          <a:tab pos="7552690" algn="l"/>
                          <a:tab pos="7912735" algn="l"/>
                          <a:tab pos="8272145" algn="l"/>
                          <a:tab pos="8632190" algn="l"/>
                          <a:tab pos="8991600" algn="l"/>
                          <a:tab pos="9351010" algn="l"/>
                          <a:tab pos="9711055" algn="l"/>
                          <a:tab pos="10070465" algn="l"/>
                          <a:tab pos="10430510" algn="l"/>
                          <a:tab pos="10789920" algn="l"/>
                          <a:tab pos="11149330" algn="l"/>
                          <a:tab pos="11509375" algn="l"/>
                        </a:tabLst>
                      </a:pPr>
                      <a:r>
                        <a:rPr lang="en-US" sz="1800" dirty="0" smtClean="0">
                          <a:latin typeface="Calibri" pitchFamily="34" charset="0"/>
                          <a:ea typeface="Times New Roman"/>
                          <a:cs typeface="Times New Roman"/>
                        </a:rPr>
                        <a:t>- The </a:t>
                      </a:r>
                      <a:r>
                        <a:rPr lang="en-US" sz="1800" dirty="0">
                          <a:latin typeface="Calibri" pitchFamily="34" charset="0"/>
                          <a:ea typeface="Times New Roman"/>
                          <a:cs typeface="Times New Roman"/>
                        </a:rPr>
                        <a:t>profile is explicitly based on the vision of the organization </a:t>
                      </a:r>
                      <a:r>
                        <a:rPr lang="en-US" sz="1800" dirty="0" smtClean="0">
                          <a:latin typeface="Calibri" pitchFamily="34" charset="0"/>
                          <a:ea typeface="Times New Roman"/>
                          <a:cs typeface="Times New Roman"/>
                        </a:rPr>
                        <a:t>on SD.</a:t>
                      </a:r>
                    </a:p>
                    <a:p>
                      <a:pPr marL="0" marR="0" indent="0" algn="l" defTabSz="914400" rtl="0" eaLnBrk="1" fontAlgn="auto" latinLnBrk="0" hangingPunct="1">
                        <a:lnSpc>
                          <a:spcPct val="100000"/>
                        </a:lnSpc>
                        <a:spcBef>
                          <a:spcPts val="1800"/>
                        </a:spcBef>
                        <a:spcAft>
                          <a:spcPts val="0"/>
                        </a:spcAft>
                        <a:buClrTx/>
                        <a:buSzTx/>
                        <a:buFontTx/>
                        <a:buNone/>
                        <a:tabLst>
                          <a:tab pos="359410" algn="l"/>
                          <a:tab pos="719455" algn="l"/>
                          <a:tab pos="1078865" algn="l"/>
                          <a:tab pos="1438910" algn="l"/>
                          <a:tab pos="1798320" algn="l"/>
                          <a:tab pos="2157730" algn="l"/>
                          <a:tab pos="2517775" algn="l"/>
                          <a:tab pos="2877185" algn="l"/>
                          <a:tab pos="3237230" algn="l"/>
                          <a:tab pos="3596640" algn="l"/>
                          <a:tab pos="3956050" algn="l"/>
                          <a:tab pos="4316095" algn="l"/>
                          <a:tab pos="4675505" algn="l"/>
                          <a:tab pos="5035550" algn="l"/>
                          <a:tab pos="5394960" algn="l"/>
                          <a:tab pos="5754370" algn="l"/>
                          <a:tab pos="6114415" algn="l"/>
                          <a:tab pos="6473825" algn="l"/>
                          <a:tab pos="6833870" algn="l"/>
                          <a:tab pos="7193280" algn="l"/>
                          <a:tab pos="7552690" algn="l"/>
                          <a:tab pos="7912735" algn="l"/>
                          <a:tab pos="8272145" algn="l"/>
                          <a:tab pos="8632190" algn="l"/>
                          <a:tab pos="8991600" algn="l"/>
                          <a:tab pos="9351010" algn="l"/>
                          <a:tab pos="9711055" algn="l"/>
                          <a:tab pos="10070465" algn="l"/>
                          <a:tab pos="10430510" algn="l"/>
                          <a:tab pos="10789920" algn="l"/>
                          <a:tab pos="11149330" algn="l"/>
                          <a:tab pos="11509375" algn="l"/>
                        </a:tabLst>
                        <a:defRPr/>
                      </a:pPr>
                      <a:r>
                        <a:rPr lang="en-US" sz="1800" dirty="0" smtClean="0">
                          <a:latin typeface="Calibri" pitchFamily="34" charset="0"/>
                          <a:ea typeface="Times New Roman"/>
                          <a:cs typeface="Times New Roman"/>
                        </a:rPr>
                        <a:t>- </a:t>
                      </a:r>
                      <a:r>
                        <a:rPr lang="en-US" sz="1800" u="sng" dirty="0" smtClean="0">
                          <a:solidFill>
                            <a:srgbClr val="0000FF"/>
                          </a:solidFill>
                          <a:latin typeface="Calibri" pitchFamily="34" charset="0"/>
                          <a:ea typeface="Times New Roman"/>
                          <a:cs typeface="Times New Roman"/>
                        </a:rPr>
                        <a:t>Students</a:t>
                      </a:r>
                      <a:r>
                        <a:rPr lang="en-US" sz="1800" u="none" dirty="0" smtClean="0">
                          <a:solidFill>
                            <a:schemeClr val="tx1"/>
                          </a:solidFill>
                          <a:latin typeface="Calibri" pitchFamily="34" charset="0"/>
                          <a:ea typeface="Times New Roman"/>
                          <a:cs typeface="Times New Roman"/>
                        </a:rPr>
                        <a:t> are</a:t>
                      </a:r>
                      <a:r>
                        <a:rPr lang="en-US" sz="1800" dirty="0" smtClean="0">
                          <a:latin typeface="Calibri" pitchFamily="34" charset="0"/>
                          <a:ea typeface="Times New Roman"/>
                          <a:cs typeface="Times New Roman"/>
                        </a:rPr>
                        <a:t> actively involved in the determination of the profile.</a:t>
                      </a:r>
                      <a:endParaRPr lang="nl-NL" sz="1800" dirty="0" smtClean="0">
                        <a:latin typeface="Calibri" pitchFamily="34" charset="0"/>
                        <a:ea typeface="Times New Roman"/>
                        <a:cs typeface="Times New Roman"/>
                      </a:endParaRPr>
                    </a:p>
                    <a:p>
                      <a:pPr algn="l">
                        <a:spcBef>
                          <a:spcPts val="1200"/>
                        </a:spcBef>
                        <a:spcAft>
                          <a:spcPts val="0"/>
                        </a:spcAft>
                        <a:buFontTx/>
                        <a:buChar char="-"/>
                        <a:tabLst>
                          <a:tab pos="359410" algn="l"/>
                          <a:tab pos="719455" algn="l"/>
                          <a:tab pos="1078865" algn="l"/>
                          <a:tab pos="1438910" algn="l"/>
                          <a:tab pos="1798320" algn="l"/>
                          <a:tab pos="2157730" algn="l"/>
                          <a:tab pos="2517775" algn="l"/>
                          <a:tab pos="2877185" algn="l"/>
                          <a:tab pos="3237230" algn="l"/>
                          <a:tab pos="3596640" algn="l"/>
                          <a:tab pos="3956050" algn="l"/>
                          <a:tab pos="4316095" algn="l"/>
                          <a:tab pos="4675505" algn="l"/>
                          <a:tab pos="5035550" algn="l"/>
                          <a:tab pos="5394960" algn="l"/>
                          <a:tab pos="5754370" algn="l"/>
                          <a:tab pos="6114415" algn="l"/>
                          <a:tab pos="6473825" algn="l"/>
                          <a:tab pos="6833870" algn="l"/>
                          <a:tab pos="7193280" algn="l"/>
                          <a:tab pos="7552690" algn="l"/>
                          <a:tab pos="7912735" algn="l"/>
                          <a:tab pos="8272145" algn="l"/>
                          <a:tab pos="8632190" algn="l"/>
                          <a:tab pos="8991600" algn="l"/>
                          <a:tab pos="9351010" algn="l"/>
                          <a:tab pos="9711055" algn="l"/>
                          <a:tab pos="10070465" algn="l"/>
                          <a:tab pos="10430510" algn="l"/>
                          <a:tab pos="10789920" algn="l"/>
                          <a:tab pos="11149330" algn="l"/>
                          <a:tab pos="11509375" algn="l"/>
                        </a:tabLst>
                      </a:pPr>
                      <a:endParaRPr lang="nl-NL" sz="1800" dirty="0">
                        <a:latin typeface="Calibri" pitchFamily="34" charset="0"/>
                        <a:ea typeface="Times New Roman"/>
                        <a:cs typeface="Times New Roman"/>
                      </a:endParaRPr>
                    </a:p>
                  </a:txBody>
                  <a:tcPr marL="46778" marR="46778"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l">
                        <a:spcBef>
                          <a:spcPts val="1200"/>
                        </a:spcBef>
                        <a:spcAft>
                          <a:spcPts val="0"/>
                        </a:spcAft>
                        <a:tabLst>
                          <a:tab pos="359410" algn="l"/>
                          <a:tab pos="719455" algn="l"/>
                          <a:tab pos="1078865" algn="l"/>
                          <a:tab pos="1438910" algn="l"/>
                          <a:tab pos="1798320" algn="l"/>
                          <a:tab pos="2157730" algn="l"/>
                          <a:tab pos="2517775" algn="l"/>
                          <a:tab pos="2877185" algn="l"/>
                          <a:tab pos="3237230" algn="l"/>
                          <a:tab pos="3596640" algn="l"/>
                          <a:tab pos="3956050" algn="l"/>
                          <a:tab pos="4316095" algn="l"/>
                          <a:tab pos="4675505" algn="l"/>
                          <a:tab pos="5035550" algn="l"/>
                          <a:tab pos="5394960" algn="l"/>
                          <a:tab pos="5754370" algn="l"/>
                          <a:tab pos="6114415" algn="l"/>
                          <a:tab pos="6473825" algn="l"/>
                          <a:tab pos="6833870" algn="l"/>
                          <a:tab pos="7193280" algn="l"/>
                          <a:tab pos="7552690" algn="l"/>
                          <a:tab pos="7912735" algn="l"/>
                          <a:tab pos="8272145" algn="l"/>
                          <a:tab pos="8632190" algn="l"/>
                          <a:tab pos="8991600" algn="l"/>
                          <a:tab pos="9351010" algn="l"/>
                          <a:tab pos="9711055" algn="l"/>
                          <a:tab pos="10070465" algn="l"/>
                          <a:tab pos="10430510" algn="l"/>
                          <a:tab pos="10789920" algn="l"/>
                          <a:tab pos="11149330" algn="l"/>
                          <a:tab pos="11509375" algn="l"/>
                        </a:tabLst>
                      </a:pPr>
                      <a:r>
                        <a:rPr lang="en-US" sz="400" dirty="0" smtClean="0">
                          <a:latin typeface="Calibri" pitchFamily="34" charset="0"/>
                          <a:ea typeface="Times New Roman"/>
                          <a:cs typeface="Times New Roman"/>
                        </a:rPr>
                        <a:t> </a:t>
                      </a:r>
                    </a:p>
                    <a:p>
                      <a:pPr algn="l">
                        <a:spcBef>
                          <a:spcPts val="1200"/>
                        </a:spcBef>
                        <a:spcAft>
                          <a:spcPts val="0"/>
                        </a:spcAft>
                        <a:tabLst>
                          <a:tab pos="359410" algn="l"/>
                          <a:tab pos="719455" algn="l"/>
                          <a:tab pos="1078865" algn="l"/>
                          <a:tab pos="1438910" algn="l"/>
                          <a:tab pos="1798320" algn="l"/>
                          <a:tab pos="2157730" algn="l"/>
                          <a:tab pos="2517775" algn="l"/>
                          <a:tab pos="2877185" algn="l"/>
                          <a:tab pos="3237230" algn="l"/>
                          <a:tab pos="3596640" algn="l"/>
                          <a:tab pos="3956050" algn="l"/>
                          <a:tab pos="4316095" algn="l"/>
                          <a:tab pos="4675505" algn="l"/>
                          <a:tab pos="5035550" algn="l"/>
                          <a:tab pos="5394960" algn="l"/>
                          <a:tab pos="5754370" algn="l"/>
                          <a:tab pos="6114415" algn="l"/>
                          <a:tab pos="6473825" algn="l"/>
                          <a:tab pos="6833870" algn="l"/>
                          <a:tab pos="7193280" algn="l"/>
                          <a:tab pos="7552690" algn="l"/>
                          <a:tab pos="7912735" algn="l"/>
                          <a:tab pos="8272145" algn="l"/>
                          <a:tab pos="8632190" algn="l"/>
                          <a:tab pos="8991600" algn="l"/>
                          <a:tab pos="9351010" algn="l"/>
                          <a:tab pos="9711055" algn="l"/>
                          <a:tab pos="10070465" algn="l"/>
                          <a:tab pos="10430510" algn="l"/>
                          <a:tab pos="10789920" algn="l"/>
                          <a:tab pos="11149330" algn="l"/>
                          <a:tab pos="11509375" algn="l"/>
                        </a:tabLst>
                      </a:pPr>
                      <a:r>
                        <a:rPr lang="en-US" sz="1800" dirty="0" smtClean="0">
                          <a:latin typeface="Calibri" pitchFamily="34" charset="0"/>
                          <a:ea typeface="Times New Roman"/>
                          <a:cs typeface="Times New Roman"/>
                        </a:rPr>
                        <a:t>- </a:t>
                      </a:r>
                      <a:r>
                        <a:rPr lang="en-US" sz="1800" u="sng" dirty="0">
                          <a:solidFill>
                            <a:srgbClr val="0000FF"/>
                          </a:solidFill>
                          <a:latin typeface="Calibri" pitchFamily="34" charset="0"/>
                          <a:ea typeface="Times New Roman"/>
                          <a:cs typeface="Times New Roman"/>
                        </a:rPr>
                        <a:t>The professional field</a:t>
                      </a:r>
                      <a:r>
                        <a:rPr lang="en-US" sz="1800" dirty="0">
                          <a:latin typeface="Calibri" pitchFamily="34" charset="0"/>
                          <a:ea typeface="Times New Roman"/>
                          <a:cs typeface="Times New Roman"/>
                        </a:rPr>
                        <a:t> is actively involved in the </a:t>
                      </a:r>
                      <a:r>
                        <a:rPr lang="en-US" sz="1800" dirty="0" smtClean="0">
                          <a:latin typeface="Calibri" pitchFamily="34" charset="0"/>
                          <a:ea typeface="Times New Roman"/>
                          <a:cs typeface="Times New Roman"/>
                        </a:rPr>
                        <a:t>determination of </a:t>
                      </a:r>
                      <a:r>
                        <a:rPr lang="en-US" sz="1800" dirty="0">
                          <a:latin typeface="Calibri" pitchFamily="34" charset="0"/>
                          <a:ea typeface="Times New Roman"/>
                          <a:cs typeface="Times New Roman"/>
                        </a:rPr>
                        <a:t>the profile</a:t>
                      </a:r>
                      <a:r>
                        <a:rPr lang="en-US" sz="1800" dirty="0" smtClean="0">
                          <a:latin typeface="Calibri" pitchFamily="34" charset="0"/>
                          <a:ea typeface="Times New Roman"/>
                          <a:cs typeface="Times New Roman"/>
                        </a:rPr>
                        <a:t>.</a:t>
                      </a:r>
                      <a:endParaRPr lang="nl-NL" sz="1800" dirty="0">
                        <a:latin typeface="Calibri" pitchFamily="34" charset="0"/>
                        <a:ea typeface="Times New Roman"/>
                        <a:cs typeface="Times New Roman"/>
                      </a:endParaRPr>
                    </a:p>
                  </a:txBody>
                  <a:tcPr marL="46778" marR="46778"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l">
                        <a:spcBef>
                          <a:spcPts val="1200"/>
                        </a:spcBef>
                        <a:spcAft>
                          <a:spcPts val="0"/>
                        </a:spcAft>
                        <a:buFontTx/>
                        <a:buNone/>
                        <a:tabLst>
                          <a:tab pos="359410" algn="l"/>
                          <a:tab pos="719455" algn="l"/>
                          <a:tab pos="1078865" algn="l"/>
                          <a:tab pos="1438910" algn="l"/>
                          <a:tab pos="1798320" algn="l"/>
                          <a:tab pos="2157730" algn="l"/>
                          <a:tab pos="2517775" algn="l"/>
                          <a:tab pos="2877185" algn="l"/>
                          <a:tab pos="3237230" algn="l"/>
                          <a:tab pos="3596640" algn="l"/>
                          <a:tab pos="3956050" algn="l"/>
                          <a:tab pos="4316095" algn="l"/>
                          <a:tab pos="4675505" algn="l"/>
                          <a:tab pos="5035550" algn="l"/>
                          <a:tab pos="5394960" algn="l"/>
                          <a:tab pos="5754370" algn="l"/>
                          <a:tab pos="6114415" algn="l"/>
                          <a:tab pos="6473825" algn="l"/>
                          <a:tab pos="6833870" algn="l"/>
                          <a:tab pos="7193280" algn="l"/>
                          <a:tab pos="7552690" algn="l"/>
                          <a:tab pos="7912735" algn="l"/>
                          <a:tab pos="8272145" algn="l"/>
                          <a:tab pos="8632190" algn="l"/>
                          <a:tab pos="8991600" algn="l"/>
                          <a:tab pos="9351010" algn="l"/>
                          <a:tab pos="9711055" algn="l"/>
                          <a:tab pos="10070465" algn="l"/>
                          <a:tab pos="10430510" algn="l"/>
                          <a:tab pos="10789920" algn="l"/>
                          <a:tab pos="11149330" algn="l"/>
                          <a:tab pos="11509375" algn="l"/>
                        </a:tabLst>
                      </a:pPr>
                      <a:r>
                        <a:rPr lang="en-US" sz="400" dirty="0" smtClean="0">
                          <a:latin typeface="Calibri" pitchFamily="34" charset="0"/>
                          <a:ea typeface="Times New Roman"/>
                          <a:cs typeface="Times New Roman"/>
                        </a:rPr>
                        <a:t> </a:t>
                      </a:r>
                    </a:p>
                    <a:p>
                      <a:pPr algn="l">
                        <a:spcBef>
                          <a:spcPts val="1200"/>
                        </a:spcBef>
                        <a:spcAft>
                          <a:spcPts val="0"/>
                        </a:spcAft>
                        <a:buFontTx/>
                        <a:buNone/>
                        <a:tabLst>
                          <a:tab pos="359410" algn="l"/>
                          <a:tab pos="719455" algn="l"/>
                          <a:tab pos="1078865" algn="l"/>
                          <a:tab pos="1438910" algn="l"/>
                          <a:tab pos="1798320" algn="l"/>
                          <a:tab pos="2157730" algn="l"/>
                          <a:tab pos="2517775" algn="l"/>
                          <a:tab pos="2877185" algn="l"/>
                          <a:tab pos="3237230" algn="l"/>
                          <a:tab pos="3596640" algn="l"/>
                          <a:tab pos="3956050" algn="l"/>
                          <a:tab pos="4316095" algn="l"/>
                          <a:tab pos="4675505" algn="l"/>
                          <a:tab pos="5035550" algn="l"/>
                          <a:tab pos="5394960" algn="l"/>
                          <a:tab pos="5754370" algn="l"/>
                          <a:tab pos="6114415" algn="l"/>
                          <a:tab pos="6473825" algn="l"/>
                          <a:tab pos="6833870" algn="l"/>
                          <a:tab pos="7193280" algn="l"/>
                          <a:tab pos="7552690" algn="l"/>
                          <a:tab pos="7912735" algn="l"/>
                          <a:tab pos="8272145" algn="l"/>
                          <a:tab pos="8632190" algn="l"/>
                          <a:tab pos="8991600" algn="l"/>
                          <a:tab pos="9351010" algn="l"/>
                          <a:tab pos="9711055" algn="l"/>
                          <a:tab pos="10070465" algn="l"/>
                          <a:tab pos="10430510" algn="l"/>
                          <a:tab pos="10789920" algn="l"/>
                          <a:tab pos="11149330" algn="l"/>
                          <a:tab pos="11509375" algn="l"/>
                        </a:tabLst>
                      </a:pPr>
                      <a:r>
                        <a:rPr lang="en-US" sz="1800" u="none" dirty="0" smtClean="0">
                          <a:solidFill>
                            <a:schemeClr val="tx1"/>
                          </a:solidFill>
                          <a:latin typeface="Calibri" pitchFamily="34" charset="0"/>
                          <a:ea typeface="Times New Roman"/>
                          <a:cs typeface="Times New Roman"/>
                        </a:rPr>
                        <a:t>- </a:t>
                      </a:r>
                      <a:r>
                        <a:rPr lang="en-US" sz="1800" u="sng" dirty="0" smtClean="0">
                          <a:solidFill>
                            <a:srgbClr val="0000FF"/>
                          </a:solidFill>
                          <a:latin typeface="Calibri" pitchFamily="34" charset="0"/>
                          <a:ea typeface="Times New Roman"/>
                          <a:cs typeface="Times New Roman"/>
                        </a:rPr>
                        <a:t>Society</a:t>
                      </a:r>
                      <a:r>
                        <a:rPr lang="en-US" sz="1800" dirty="0" smtClean="0">
                          <a:latin typeface="Calibri" pitchFamily="34" charset="0"/>
                          <a:ea typeface="Times New Roman"/>
                          <a:cs typeface="Times New Roman"/>
                        </a:rPr>
                        <a:t> </a:t>
                      </a:r>
                      <a:r>
                        <a:rPr lang="en-US" sz="1800" dirty="0">
                          <a:latin typeface="Calibri" pitchFamily="34" charset="0"/>
                          <a:ea typeface="Times New Roman"/>
                          <a:cs typeface="Times New Roman"/>
                        </a:rPr>
                        <a:t>is actively involved in the </a:t>
                      </a:r>
                      <a:r>
                        <a:rPr lang="en-US" sz="1800" dirty="0" smtClean="0">
                          <a:latin typeface="Calibri" pitchFamily="34" charset="0"/>
                          <a:ea typeface="Times New Roman"/>
                          <a:cs typeface="Times New Roman"/>
                        </a:rPr>
                        <a:t>determination of </a:t>
                      </a:r>
                      <a:r>
                        <a:rPr lang="en-US" sz="1800" dirty="0">
                          <a:latin typeface="Calibri" pitchFamily="34" charset="0"/>
                          <a:ea typeface="Times New Roman"/>
                          <a:cs typeface="Times New Roman"/>
                        </a:rPr>
                        <a:t>the profile.</a:t>
                      </a:r>
                      <a:endParaRPr lang="nl-NL" sz="1800" dirty="0">
                        <a:latin typeface="Calibri" pitchFamily="34" charset="0"/>
                        <a:ea typeface="Times New Roman"/>
                        <a:cs typeface="Times New Roman"/>
                      </a:endParaRPr>
                    </a:p>
                    <a:p>
                      <a:pPr algn="l">
                        <a:spcBef>
                          <a:spcPts val="1800"/>
                        </a:spcBef>
                        <a:spcAft>
                          <a:spcPts val="0"/>
                        </a:spcAft>
                        <a:buFontTx/>
                        <a:buChar char="-"/>
                        <a:tabLst>
                          <a:tab pos="359410" algn="l"/>
                          <a:tab pos="719455" algn="l"/>
                          <a:tab pos="1078865" algn="l"/>
                          <a:tab pos="1438910" algn="l"/>
                          <a:tab pos="1798320" algn="l"/>
                          <a:tab pos="2157730" algn="l"/>
                          <a:tab pos="2517775" algn="l"/>
                          <a:tab pos="2877185" algn="l"/>
                          <a:tab pos="3237230" algn="l"/>
                          <a:tab pos="3596640" algn="l"/>
                          <a:tab pos="3956050" algn="l"/>
                          <a:tab pos="4316095" algn="l"/>
                          <a:tab pos="4675505" algn="l"/>
                          <a:tab pos="5035550" algn="l"/>
                          <a:tab pos="5394960" algn="l"/>
                          <a:tab pos="5754370" algn="l"/>
                          <a:tab pos="6114415" algn="l"/>
                          <a:tab pos="6473825" algn="l"/>
                          <a:tab pos="6833870" algn="l"/>
                          <a:tab pos="7193280" algn="l"/>
                          <a:tab pos="7552690" algn="l"/>
                          <a:tab pos="7912735" algn="l"/>
                          <a:tab pos="8272145" algn="l"/>
                          <a:tab pos="8632190" algn="l"/>
                          <a:tab pos="8991600" algn="l"/>
                          <a:tab pos="9351010" algn="l"/>
                          <a:tab pos="9711055" algn="l"/>
                          <a:tab pos="10070465" algn="l"/>
                          <a:tab pos="10430510" algn="l"/>
                          <a:tab pos="10789920" algn="l"/>
                          <a:tab pos="11149330" algn="l"/>
                          <a:tab pos="11509375" algn="l"/>
                        </a:tabLst>
                      </a:pPr>
                      <a:r>
                        <a:rPr lang="en-US" sz="1800" dirty="0" smtClean="0">
                          <a:latin typeface="Calibri" pitchFamily="34" charset="0"/>
                          <a:ea typeface="Times New Roman"/>
                          <a:cs typeface="Times New Roman"/>
                        </a:rPr>
                        <a:t> </a:t>
                      </a:r>
                      <a:r>
                        <a:rPr lang="en-US" sz="1800" dirty="0">
                          <a:latin typeface="Calibri" pitchFamily="34" charset="0"/>
                          <a:ea typeface="Times New Roman"/>
                          <a:cs typeface="Times New Roman"/>
                        </a:rPr>
                        <a:t>Compared with comparable institutions the organization fulfils a leading role with respect to the determination of the profile.</a:t>
                      </a:r>
                      <a:endParaRPr lang="nl-NL" sz="1800" dirty="0">
                        <a:latin typeface="Calibri" pitchFamily="34" charset="0"/>
                        <a:ea typeface="Times New Roman"/>
                        <a:cs typeface="Times New Roman"/>
                      </a:endParaRPr>
                    </a:p>
                  </a:txBody>
                  <a:tcPr marL="46778" marR="46778"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r>
            </a:tbl>
          </a:graphicData>
        </a:graphic>
      </p:graphicFrame>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468313" y="260350"/>
            <a:ext cx="6486525" cy="646331"/>
          </a:xfrm>
          <a:prstGeom prst="rect">
            <a:avLst/>
          </a:prstGeom>
          <a:noFill/>
          <a:ln w="9525">
            <a:noFill/>
            <a:miter lim="800000"/>
            <a:headEnd/>
            <a:tailEnd/>
          </a:ln>
        </p:spPr>
        <p:txBody>
          <a:bodyPr>
            <a:spAutoFit/>
          </a:bodyPr>
          <a:lstStyle/>
          <a:p>
            <a:pPr eaLnBrk="0" hangingPunct="0">
              <a:spcBef>
                <a:spcPct val="50000"/>
              </a:spcBef>
            </a:pPr>
            <a:r>
              <a:rPr lang="nl-NL" sz="3600" b="1" dirty="0">
                <a:solidFill>
                  <a:srgbClr val="003300"/>
                </a:solidFill>
                <a:latin typeface="Calibri" pitchFamily="34" charset="0"/>
                <a:cs typeface="Calibri" pitchFamily="34" charset="0"/>
              </a:rPr>
              <a:t>The </a:t>
            </a:r>
            <a:r>
              <a:rPr lang="nl-NL" sz="3600" b="1" dirty="0" err="1">
                <a:solidFill>
                  <a:srgbClr val="003300"/>
                </a:solidFill>
                <a:latin typeface="Calibri" pitchFamily="34" charset="0"/>
                <a:cs typeface="Calibri" pitchFamily="34" charset="0"/>
              </a:rPr>
              <a:t>assessment</a:t>
            </a:r>
            <a:r>
              <a:rPr lang="nl-NL" sz="3600" b="1" dirty="0">
                <a:solidFill>
                  <a:srgbClr val="003300"/>
                </a:solidFill>
                <a:latin typeface="Calibri" pitchFamily="34" charset="0"/>
                <a:cs typeface="Calibri" pitchFamily="34" charset="0"/>
              </a:rPr>
              <a:t> </a:t>
            </a:r>
            <a:r>
              <a:rPr lang="nl-NL" sz="3600" b="1" dirty="0" err="1">
                <a:solidFill>
                  <a:srgbClr val="003300"/>
                </a:solidFill>
                <a:latin typeface="Calibri" pitchFamily="34" charset="0"/>
                <a:cs typeface="Calibri" pitchFamily="34" charset="0"/>
              </a:rPr>
              <a:t>process</a:t>
            </a:r>
            <a:endParaRPr lang="nl-NL" sz="3200" dirty="0">
              <a:solidFill>
                <a:srgbClr val="003300"/>
              </a:solidFill>
              <a:latin typeface="Calibri" pitchFamily="34" charset="0"/>
              <a:cs typeface="Calibri" pitchFamily="34" charset="0"/>
            </a:endParaRPr>
          </a:p>
        </p:txBody>
      </p:sp>
      <p:sp>
        <p:nvSpPr>
          <p:cNvPr id="187399" name="Text Box 7"/>
          <p:cNvSpPr txBox="1">
            <a:spLocks noChangeArrowheads="1"/>
          </p:cNvSpPr>
          <p:nvPr/>
        </p:nvSpPr>
        <p:spPr bwMode="auto">
          <a:xfrm>
            <a:off x="755650" y="1227138"/>
            <a:ext cx="7561263" cy="3470275"/>
          </a:xfrm>
          <a:prstGeom prst="rect">
            <a:avLst/>
          </a:prstGeom>
          <a:noFill/>
          <a:ln w="25400">
            <a:solidFill>
              <a:srgbClr val="0000FF"/>
            </a:solidFill>
            <a:miter lim="800000"/>
            <a:headEnd/>
            <a:tailEnd/>
          </a:ln>
        </p:spPr>
        <p:txBody>
          <a:bodyPr>
            <a:spAutoFit/>
          </a:bodyPr>
          <a:lstStyle/>
          <a:p>
            <a:pPr marL="342900" indent="-342900"/>
            <a:r>
              <a:rPr lang="en-US" sz="2000" b="1" dirty="0">
                <a:solidFill>
                  <a:srgbClr val="0000CC"/>
                </a:solidFill>
              </a:rPr>
              <a:t>Participation by ca. 15 people:</a:t>
            </a:r>
          </a:p>
          <a:p>
            <a:pPr marL="342900" indent="-342900">
              <a:buFontTx/>
              <a:buChar char="•"/>
            </a:pPr>
            <a:r>
              <a:rPr lang="en-US" sz="2000" dirty="0"/>
              <a:t>1 or more managers</a:t>
            </a:r>
          </a:p>
          <a:p>
            <a:pPr marL="342900" indent="-342900">
              <a:buFontTx/>
              <a:buChar char="•"/>
            </a:pPr>
            <a:r>
              <a:rPr lang="en-US" sz="2000" dirty="0"/>
              <a:t>Ca. 8 professors / lecturers / teachers</a:t>
            </a:r>
          </a:p>
          <a:p>
            <a:pPr marL="342900" indent="-342900">
              <a:buFontTx/>
              <a:buChar char="•"/>
            </a:pPr>
            <a:r>
              <a:rPr lang="en-US" sz="2000" dirty="0"/>
              <a:t>Ca. 5 students</a:t>
            </a:r>
          </a:p>
          <a:p>
            <a:pPr marL="342900" indent="-342900">
              <a:buFontTx/>
              <a:buChar char="•"/>
            </a:pPr>
            <a:r>
              <a:rPr lang="en-US" sz="2000" dirty="0"/>
              <a:t>1 or more non-teaching staff</a:t>
            </a:r>
          </a:p>
          <a:p>
            <a:pPr marL="342900" indent="-342900">
              <a:buFontTx/>
              <a:buChar char="•"/>
            </a:pPr>
            <a:endParaRPr lang="en-US" sz="2000" dirty="0"/>
          </a:p>
          <a:p>
            <a:pPr marL="342900" indent="-342900"/>
            <a:r>
              <a:rPr lang="en-US" sz="2000" b="1" dirty="0">
                <a:solidFill>
                  <a:srgbClr val="0000CC"/>
                </a:solidFill>
              </a:rPr>
              <a:t>Time use: </a:t>
            </a:r>
            <a:r>
              <a:rPr lang="en-US" sz="2000" b="1" dirty="0" smtClean="0">
                <a:solidFill>
                  <a:srgbClr val="0000CC"/>
                </a:solidFill>
              </a:rPr>
              <a:t>less than 1 </a:t>
            </a:r>
            <a:r>
              <a:rPr lang="en-US" sz="2000" b="1" dirty="0">
                <a:solidFill>
                  <a:srgbClr val="0000CC"/>
                </a:solidFill>
              </a:rPr>
              <a:t>day:</a:t>
            </a:r>
            <a:r>
              <a:rPr lang="en-US" sz="2000" dirty="0"/>
              <a:t>  </a:t>
            </a:r>
          </a:p>
          <a:p>
            <a:pPr marL="342900" indent="-342900">
              <a:buFontTx/>
              <a:buAutoNum type="arabicPeriod"/>
            </a:pPr>
            <a:r>
              <a:rPr lang="en-US" sz="2000" dirty="0"/>
              <a:t>Introduction by assessor			……..   45 min.</a:t>
            </a:r>
          </a:p>
          <a:p>
            <a:pPr marL="342900" indent="-342900">
              <a:buFontTx/>
              <a:buAutoNum type="arabicPeriod"/>
            </a:pPr>
            <a:r>
              <a:rPr lang="en-US" sz="2000" dirty="0"/>
              <a:t>Individual scoring by AISHE participants	……..   45 min.</a:t>
            </a:r>
          </a:p>
          <a:p>
            <a:pPr marL="342900" indent="-342900">
              <a:buFontTx/>
              <a:buAutoNum type="arabicPeriod"/>
            </a:pPr>
            <a:r>
              <a:rPr lang="en-US" sz="2000" u="sng" dirty="0"/>
              <a:t>Consensus meeting				…….. </a:t>
            </a:r>
            <a:r>
              <a:rPr lang="en-US" sz="2000" u="sng" dirty="0" smtClean="0"/>
              <a:t>3½ </a:t>
            </a:r>
            <a:r>
              <a:rPr lang="en-US" sz="2000" u="sng" dirty="0"/>
              <a:t>hours</a:t>
            </a:r>
          </a:p>
          <a:p>
            <a:pPr marL="342900" indent="-342900"/>
            <a:r>
              <a:rPr lang="en-US" sz="2000" dirty="0"/>
              <a:t>	</a:t>
            </a:r>
            <a:r>
              <a:rPr lang="en-US" sz="2000" b="1" dirty="0">
                <a:solidFill>
                  <a:srgbClr val="0000CC"/>
                </a:solidFill>
              </a:rPr>
              <a:t>Total</a:t>
            </a:r>
            <a:r>
              <a:rPr lang="en-US" sz="2000" dirty="0">
                <a:solidFill>
                  <a:srgbClr val="0000CC"/>
                </a:solidFill>
              </a:rPr>
              <a:t>					……..    </a:t>
            </a:r>
            <a:r>
              <a:rPr lang="en-US" sz="2000" dirty="0" smtClean="0">
                <a:solidFill>
                  <a:srgbClr val="0000CC"/>
                </a:solidFill>
              </a:rPr>
              <a:t>5 </a:t>
            </a:r>
            <a:r>
              <a:rPr lang="en-US" sz="2000" dirty="0">
                <a:solidFill>
                  <a:srgbClr val="0000CC"/>
                </a:solidFill>
              </a:rPr>
              <a:t>hours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3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2362200" y="1143000"/>
            <a:ext cx="8229600" cy="5867400"/>
          </a:xfrm>
          <a:prstGeom prst="rect">
            <a:avLst/>
          </a:prstGeom>
          <a:solidFill>
            <a:schemeClr val="bg1"/>
          </a:solidFill>
          <a:ln w="9525">
            <a:solidFill>
              <a:schemeClr val="tx1"/>
            </a:solidFill>
            <a:miter lim="800000"/>
            <a:headEnd/>
            <a:tailEnd/>
          </a:ln>
          <a:effectLst/>
        </p:spPr>
        <p:txBody>
          <a:bodyPr wrap="none" anchor="ctr"/>
          <a:lstStyle/>
          <a:p>
            <a:endParaRPr lang="nl-NL"/>
          </a:p>
        </p:txBody>
      </p:sp>
      <p:graphicFrame>
        <p:nvGraphicFramePr>
          <p:cNvPr id="107523" name="Object 3"/>
          <p:cNvGraphicFramePr>
            <a:graphicFrameLocks noChangeAspect="1"/>
          </p:cNvGraphicFramePr>
          <p:nvPr/>
        </p:nvGraphicFramePr>
        <p:xfrm>
          <a:off x="2592388" y="1617663"/>
          <a:ext cx="7747000" cy="4676775"/>
        </p:xfrm>
        <a:graphic>
          <a:graphicData uri="http://schemas.openxmlformats.org/presentationml/2006/ole">
            <p:oleObj spid="_x0000_s197634" name="Document" r:id="rId4" imgW="6092280" imgH="3699360" progId="Word.Document.8">
              <p:embed/>
            </p:oleObj>
          </a:graphicData>
        </a:graphic>
      </p:graphicFrame>
      <p:sp>
        <p:nvSpPr>
          <p:cNvPr id="107524" name="Text Box 4"/>
          <p:cNvSpPr txBox="1">
            <a:spLocks noChangeArrowheads="1"/>
          </p:cNvSpPr>
          <p:nvPr/>
        </p:nvSpPr>
        <p:spPr bwMode="auto">
          <a:xfrm>
            <a:off x="381000" y="228600"/>
            <a:ext cx="6629400" cy="671513"/>
          </a:xfrm>
          <a:prstGeom prst="rect">
            <a:avLst/>
          </a:prstGeom>
          <a:noFill/>
          <a:ln w="9525">
            <a:noFill/>
            <a:miter lim="800000"/>
            <a:headEnd/>
            <a:tailEnd/>
          </a:ln>
          <a:effectLst/>
        </p:spPr>
        <p:txBody>
          <a:bodyPr>
            <a:spAutoFit/>
          </a:bodyPr>
          <a:lstStyle/>
          <a:p>
            <a:pPr eaLnBrk="0" hangingPunct="0">
              <a:spcBef>
                <a:spcPct val="50000"/>
              </a:spcBef>
            </a:pPr>
            <a:r>
              <a:rPr lang="nl-NL" sz="3600" b="1" dirty="0">
                <a:solidFill>
                  <a:srgbClr val="336600"/>
                </a:solidFill>
                <a:latin typeface="Calibri" pitchFamily="34" charset="0"/>
                <a:cs typeface="Calibri" pitchFamily="34" charset="0"/>
              </a:rPr>
              <a:t>Part of </a:t>
            </a:r>
            <a:r>
              <a:rPr lang="nl-NL" sz="3600" b="1" dirty="0" err="1">
                <a:solidFill>
                  <a:srgbClr val="336600"/>
                </a:solidFill>
                <a:latin typeface="Calibri" pitchFamily="34" charset="0"/>
                <a:cs typeface="Calibri" pitchFamily="34" charset="0"/>
              </a:rPr>
              <a:t>an</a:t>
            </a:r>
            <a:r>
              <a:rPr lang="nl-NL" sz="3600" b="1" dirty="0">
                <a:solidFill>
                  <a:srgbClr val="336600"/>
                </a:solidFill>
                <a:latin typeface="Calibri" pitchFamily="34" charset="0"/>
                <a:cs typeface="Calibri" pitchFamily="34" charset="0"/>
              </a:rPr>
              <a:t>  </a:t>
            </a:r>
            <a:r>
              <a:rPr lang="nl-NL" sz="3800" b="1" i="1" dirty="0">
                <a:solidFill>
                  <a:srgbClr val="000099"/>
                </a:solidFill>
                <a:latin typeface="Calibri" pitchFamily="34" charset="0"/>
                <a:cs typeface="Calibri" pitchFamily="34" charset="0"/>
              </a:rPr>
              <a:t>AISHE</a:t>
            </a:r>
            <a:r>
              <a:rPr lang="nl-NL" sz="3600" b="1" dirty="0">
                <a:solidFill>
                  <a:srgbClr val="336600"/>
                </a:solidFill>
                <a:latin typeface="Calibri" pitchFamily="34" charset="0"/>
                <a:cs typeface="Calibri" pitchFamily="34" charset="0"/>
              </a:rPr>
              <a:t>  report:</a:t>
            </a:r>
            <a:endParaRPr lang="nl-NL" sz="2400" dirty="0">
              <a:latin typeface="Calibri" pitchFamily="34" charset="0"/>
              <a:cs typeface="Calibri" pitchFamily="34" charset="0"/>
            </a:endParaRPr>
          </a:p>
        </p:txBody>
      </p:sp>
      <p:sp>
        <p:nvSpPr>
          <p:cNvPr id="107525" name="Line 5"/>
          <p:cNvSpPr>
            <a:spLocks noChangeShapeType="1"/>
          </p:cNvSpPr>
          <p:nvPr/>
        </p:nvSpPr>
        <p:spPr bwMode="auto">
          <a:xfrm>
            <a:off x="533400" y="2038350"/>
            <a:ext cx="2286000" cy="0"/>
          </a:xfrm>
          <a:prstGeom prst="line">
            <a:avLst/>
          </a:prstGeom>
          <a:noFill/>
          <a:ln w="57150">
            <a:solidFill>
              <a:srgbClr val="993300"/>
            </a:solidFill>
            <a:round/>
            <a:headEnd type="oval" w="med" len="med"/>
            <a:tailEnd type="triangle" w="med" len="lg"/>
          </a:ln>
          <a:effectLst/>
        </p:spPr>
        <p:txBody>
          <a:bodyPr wrap="none" anchor="ctr"/>
          <a:lstStyle/>
          <a:p>
            <a:endParaRPr lang="nl-NL"/>
          </a:p>
        </p:txBody>
      </p:sp>
      <p:sp>
        <p:nvSpPr>
          <p:cNvPr id="107526" name="Line 6"/>
          <p:cNvSpPr>
            <a:spLocks noChangeShapeType="1"/>
          </p:cNvSpPr>
          <p:nvPr/>
        </p:nvSpPr>
        <p:spPr bwMode="auto">
          <a:xfrm>
            <a:off x="533400" y="2819400"/>
            <a:ext cx="2286000" cy="0"/>
          </a:xfrm>
          <a:prstGeom prst="line">
            <a:avLst/>
          </a:prstGeom>
          <a:noFill/>
          <a:ln w="57150">
            <a:solidFill>
              <a:srgbClr val="993300"/>
            </a:solidFill>
            <a:round/>
            <a:headEnd type="oval" w="med" len="med"/>
            <a:tailEnd type="triangle" w="med" len="lg"/>
          </a:ln>
          <a:effectLst/>
        </p:spPr>
        <p:txBody>
          <a:bodyPr wrap="none" anchor="ctr"/>
          <a:lstStyle/>
          <a:p>
            <a:endParaRPr lang="nl-NL"/>
          </a:p>
        </p:txBody>
      </p:sp>
      <p:sp>
        <p:nvSpPr>
          <p:cNvPr id="107527" name="Line 7"/>
          <p:cNvSpPr>
            <a:spLocks noChangeShapeType="1"/>
          </p:cNvSpPr>
          <p:nvPr/>
        </p:nvSpPr>
        <p:spPr bwMode="auto">
          <a:xfrm>
            <a:off x="533400" y="5334000"/>
            <a:ext cx="4800600" cy="0"/>
          </a:xfrm>
          <a:prstGeom prst="line">
            <a:avLst/>
          </a:prstGeom>
          <a:noFill/>
          <a:ln w="57150">
            <a:solidFill>
              <a:srgbClr val="993300"/>
            </a:solidFill>
            <a:round/>
            <a:headEnd type="oval" w="med" len="med"/>
            <a:tailEnd type="triangle" w="med" len="lg"/>
          </a:ln>
          <a:effectLst/>
        </p:spPr>
        <p:txBody>
          <a:bodyPr wrap="none" anchor="ctr"/>
          <a:lstStyle/>
          <a:p>
            <a:endParaRPr lang="nl-NL"/>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7525"/>
                                        </p:tgtEl>
                                        <p:attrNameLst>
                                          <p:attrName>style.visibility</p:attrName>
                                        </p:attrNameLst>
                                      </p:cBhvr>
                                      <p:to>
                                        <p:strVal val="visible"/>
                                      </p:to>
                                    </p:set>
                                    <p:anim calcmode="lin" valueType="num">
                                      <p:cBhvr additive="base">
                                        <p:cTn id="7" dur="500" fill="hold"/>
                                        <p:tgtEl>
                                          <p:spTgt spid="107525"/>
                                        </p:tgtEl>
                                        <p:attrNameLst>
                                          <p:attrName>ppt_x</p:attrName>
                                        </p:attrNameLst>
                                      </p:cBhvr>
                                      <p:tavLst>
                                        <p:tav tm="0">
                                          <p:val>
                                            <p:strVal val="0-#ppt_w/2"/>
                                          </p:val>
                                        </p:tav>
                                        <p:tav tm="100000">
                                          <p:val>
                                            <p:strVal val="#ppt_x"/>
                                          </p:val>
                                        </p:tav>
                                      </p:tavLst>
                                    </p:anim>
                                    <p:anim calcmode="lin" valueType="num">
                                      <p:cBhvr additive="base">
                                        <p:cTn id="8" dur="500" fill="hold"/>
                                        <p:tgtEl>
                                          <p:spTgt spid="1075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7526"/>
                                        </p:tgtEl>
                                        <p:attrNameLst>
                                          <p:attrName>style.visibility</p:attrName>
                                        </p:attrNameLst>
                                      </p:cBhvr>
                                      <p:to>
                                        <p:strVal val="visible"/>
                                      </p:to>
                                    </p:set>
                                    <p:anim calcmode="lin" valueType="num">
                                      <p:cBhvr additive="base">
                                        <p:cTn id="13" dur="500" fill="hold"/>
                                        <p:tgtEl>
                                          <p:spTgt spid="107526"/>
                                        </p:tgtEl>
                                        <p:attrNameLst>
                                          <p:attrName>ppt_x</p:attrName>
                                        </p:attrNameLst>
                                      </p:cBhvr>
                                      <p:tavLst>
                                        <p:tav tm="0">
                                          <p:val>
                                            <p:strVal val="0-#ppt_w/2"/>
                                          </p:val>
                                        </p:tav>
                                        <p:tav tm="100000">
                                          <p:val>
                                            <p:strVal val="#ppt_x"/>
                                          </p:val>
                                        </p:tav>
                                      </p:tavLst>
                                    </p:anim>
                                    <p:anim calcmode="lin" valueType="num">
                                      <p:cBhvr additive="base">
                                        <p:cTn id="14" dur="500" fill="hold"/>
                                        <p:tgtEl>
                                          <p:spTgt spid="1075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7527"/>
                                        </p:tgtEl>
                                        <p:attrNameLst>
                                          <p:attrName>style.visibility</p:attrName>
                                        </p:attrNameLst>
                                      </p:cBhvr>
                                      <p:to>
                                        <p:strVal val="visible"/>
                                      </p:to>
                                    </p:set>
                                    <p:anim calcmode="lin" valueType="num">
                                      <p:cBhvr additive="base">
                                        <p:cTn id="19" dur="500" fill="hold"/>
                                        <p:tgtEl>
                                          <p:spTgt spid="107527"/>
                                        </p:tgtEl>
                                        <p:attrNameLst>
                                          <p:attrName>ppt_x</p:attrName>
                                        </p:attrNameLst>
                                      </p:cBhvr>
                                      <p:tavLst>
                                        <p:tav tm="0">
                                          <p:val>
                                            <p:strVal val="0-#ppt_w/2"/>
                                          </p:val>
                                        </p:tav>
                                        <p:tav tm="100000">
                                          <p:val>
                                            <p:strVal val="#ppt_x"/>
                                          </p:val>
                                        </p:tav>
                                      </p:tavLst>
                                    </p:anim>
                                    <p:anim calcmode="lin" valueType="num">
                                      <p:cBhvr additive="base">
                                        <p:cTn id="20" dur="500" fill="hold"/>
                                        <p:tgtEl>
                                          <p:spTgt spid="1075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5" grpId="0" animBg="1"/>
      <p:bldP spid="107526" grpId="0" animBg="1"/>
      <p:bldP spid="10752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468313" y="260350"/>
            <a:ext cx="6486525" cy="646331"/>
          </a:xfrm>
          <a:prstGeom prst="rect">
            <a:avLst/>
          </a:prstGeom>
          <a:noFill/>
          <a:ln w="9525">
            <a:noFill/>
            <a:miter lim="800000"/>
            <a:headEnd/>
            <a:tailEnd/>
          </a:ln>
        </p:spPr>
        <p:txBody>
          <a:bodyPr>
            <a:spAutoFit/>
          </a:bodyPr>
          <a:lstStyle/>
          <a:p>
            <a:pPr eaLnBrk="0" hangingPunct="0">
              <a:spcBef>
                <a:spcPct val="50000"/>
              </a:spcBef>
            </a:pPr>
            <a:r>
              <a:rPr lang="nl-NL" sz="3600" b="1" dirty="0" err="1" smtClean="0">
                <a:solidFill>
                  <a:srgbClr val="003300"/>
                </a:solidFill>
                <a:latin typeface="Calibri" pitchFamily="34" charset="0"/>
                <a:cs typeface="Calibri" pitchFamily="34" charset="0"/>
              </a:rPr>
              <a:t>So</a:t>
            </a:r>
            <a:r>
              <a:rPr lang="nl-NL" sz="3600" b="1" dirty="0" smtClean="0">
                <a:solidFill>
                  <a:srgbClr val="003300"/>
                </a:solidFill>
                <a:latin typeface="Calibri" pitchFamily="34" charset="0"/>
                <a:cs typeface="Calibri" pitchFamily="34" charset="0"/>
              </a:rPr>
              <a:t>, </a:t>
            </a:r>
            <a:r>
              <a:rPr lang="nl-NL" sz="3600" b="1" dirty="0" err="1" smtClean="0">
                <a:solidFill>
                  <a:srgbClr val="003300"/>
                </a:solidFill>
                <a:latin typeface="Calibri" pitchFamily="34" charset="0"/>
                <a:cs typeface="Calibri" pitchFamily="34" charset="0"/>
              </a:rPr>
              <a:t>what</a:t>
            </a:r>
            <a:r>
              <a:rPr lang="nl-NL" sz="3600" b="1" dirty="0" smtClean="0">
                <a:solidFill>
                  <a:srgbClr val="003300"/>
                </a:solidFill>
                <a:latin typeface="Calibri" pitchFamily="34" charset="0"/>
                <a:cs typeface="Calibri" pitchFamily="34" charset="0"/>
              </a:rPr>
              <a:t> </a:t>
            </a:r>
            <a:r>
              <a:rPr lang="nl-NL" sz="3600" b="1" dirty="0" err="1" smtClean="0">
                <a:solidFill>
                  <a:srgbClr val="003300"/>
                </a:solidFill>
                <a:latin typeface="Calibri" pitchFamily="34" charset="0"/>
                <a:cs typeface="Calibri" pitchFamily="34" charset="0"/>
              </a:rPr>
              <a:t>you</a:t>
            </a:r>
            <a:r>
              <a:rPr lang="nl-NL" sz="3600" b="1" dirty="0" smtClean="0">
                <a:solidFill>
                  <a:srgbClr val="003300"/>
                </a:solidFill>
                <a:latin typeface="Calibri" pitchFamily="34" charset="0"/>
                <a:cs typeface="Calibri" pitchFamily="34" charset="0"/>
              </a:rPr>
              <a:t> </a:t>
            </a:r>
            <a:r>
              <a:rPr lang="nl-NL" sz="3600" b="1" dirty="0" err="1" smtClean="0">
                <a:solidFill>
                  <a:srgbClr val="003300"/>
                </a:solidFill>
                <a:latin typeface="Calibri" pitchFamily="34" charset="0"/>
                <a:cs typeface="Calibri" pitchFamily="34" charset="0"/>
              </a:rPr>
              <a:t>get</a:t>
            </a:r>
            <a:r>
              <a:rPr lang="nl-NL" sz="3600" b="1" dirty="0" smtClean="0">
                <a:solidFill>
                  <a:srgbClr val="003300"/>
                </a:solidFill>
                <a:latin typeface="Calibri" pitchFamily="34" charset="0"/>
                <a:cs typeface="Calibri" pitchFamily="34" charset="0"/>
              </a:rPr>
              <a:t>:</a:t>
            </a:r>
            <a:endParaRPr lang="nl-NL" sz="3200" dirty="0">
              <a:solidFill>
                <a:srgbClr val="003300"/>
              </a:solidFill>
              <a:latin typeface="Calibri" pitchFamily="34" charset="0"/>
              <a:cs typeface="Calibri" pitchFamily="34" charset="0"/>
            </a:endParaRPr>
          </a:p>
        </p:txBody>
      </p:sp>
      <p:sp>
        <p:nvSpPr>
          <p:cNvPr id="187399" name="Text Box 7"/>
          <p:cNvSpPr txBox="1">
            <a:spLocks noChangeArrowheads="1"/>
          </p:cNvSpPr>
          <p:nvPr/>
        </p:nvSpPr>
        <p:spPr bwMode="auto">
          <a:xfrm>
            <a:off x="755650" y="1227138"/>
            <a:ext cx="7561263" cy="3139321"/>
          </a:xfrm>
          <a:prstGeom prst="rect">
            <a:avLst/>
          </a:prstGeom>
          <a:noFill/>
          <a:ln w="25400">
            <a:solidFill>
              <a:srgbClr val="0000FF"/>
            </a:solidFill>
            <a:miter lim="800000"/>
            <a:headEnd/>
            <a:tailEnd/>
          </a:ln>
        </p:spPr>
        <p:txBody>
          <a:bodyPr>
            <a:spAutoFit/>
          </a:bodyPr>
          <a:lstStyle/>
          <a:p>
            <a:pPr marL="342900" indent="-342900">
              <a:spcBef>
                <a:spcPts val="1200"/>
              </a:spcBef>
              <a:buFont typeface="Arial" pitchFamily="34" charset="0"/>
              <a:buChar char="•"/>
            </a:pPr>
            <a:r>
              <a:rPr lang="en-US" sz="2400" dirty="0" smtClean="0"/>
              <a:t>A coherent </a:t>
            </a:r>
            <a:r>
              <a:rPr lang="en-US" sz="2400" b="1" dirty="0" smtClean="0">
                <a:solidFill>
                  <a:srgbClr val="0000CC"/>
                </a:solidFill>
              </a:rPr>
              <a:t>report</a:t>
            </a:r>
          </a:p>
          <a:p>
            <a:pPr marL="342900" indent="-342900">
              <a:spcBef>
                <a:spcPts val="1200"/>
              </a:spcBef>
              <a:buFont typeface="Arial" pitchFamily="34" charset="0"/>
              <a:buChar char="•"/>
            </a:pPr>
            <a:r>
              <a:rPr lang="en-US" sz="2400" dirty="0" smtClean="0"/>
              <a:t>Real knowledge about what you have at </a:t>
            </a:r>
            <a:r>
              <a:rPr lang="en-US" sz="2400" b="1" dirty="0" smtClean="0">
                <a:solidFill>
                  <a:srgbClr val="0000CC"/>
                </a:solidFill>
              </a:rPr>
              <a:t>present</a:t>
            </a:r>
            <a:r>
              <a:rPr lang="en-US" sz="2400" dirty="0"/>
              <a:t/>
            </a:r>
            <a:br>
              <a:rPr lang="en-US" sz="2400" dirty="0"/>
            </a:br>
            <a:r>
              <a:rPr lang="en-US" sz="2400" dirty="0" smtClean="0"/>
              <a:t>(Not just on paper!)</a:t>
            </a:r>
          </a:p>
          <a:p>
            <a:pPr marL="342900" indent="-342900">
              <a:spcBef>
                <a:spcPts val="1200"/>
              </a:spcBef>
              <a:buFont typeface="Arial" pitchFamily="34" charset="0"/>
              <a:buChar char="•"/>
            </a:pPr>
            <a:r>
              <a:rPr lang="en-US" sz="2400" dirty="0" smtClean="0"/>
              <a:t>Many </a:t>
            </a:r>
            <a:r>
              <a:rPr lang="en-US" sz="2400" b="1" dirty="0" smtClean="0">
                <a:solidFill>
                  <a:srgbClr val="0000CC"/>
                </a:solidFill>
              </a:rPr>
              <a:t>ideas and proposals</a:t>
            </a:r>
            <a:r>
              <a:rPr lang="en-US" sz="2400" dirty="0" smtClean="0"/>
              <a:t>, enough to make a </a:t>
            </a:r>
            <a:r>
              <a:rPr lang="en-US" sz="2400" b="1" dirty="0" smtClean="0">
                <a:solidFill>
                  <a:srgbClr val="C00000"/>
                </a:solidFill>
              </a:rPr>
              <a:t>Policy Plan for SD </a:t>
            </a:r>
            <a:r>
              <a:rPr lang="en-US" sz="2400" dirty="0" smtClean="0"/>
              <a:t>for the coming year</a:t>
            </a:r>
          </a:p>
          <a:p>
            <a:pPr marL="342900" indent="-342900">
              <a:spcBef>
                <a:spcPts val="1200"/>
              </a:spcBef>
              <a:buFont typeface="Arial" pitchFamily="34" charset="0"/>
              <a:buChar char="•"/>
            </a:pPr>
            <a:r>
              <a:rPr lang="en-US" sz="2400" b="1" dirty="0" smtClean="0">
                <a:solidFill>
                  <a:srgbClr val="0000CC"/>
                </a:solidFill>
              </a:rPr>
              <a:t>Support, </a:t>
            </a:r>
            <a:r>
              <a:rPr lang="en-US" sz="2400" b="1" dirty="0" smtClean="0">
                <a:solidFill>
                  <a:srgbClr val="C00000"/>
                </a:solidFill>
              </a:rPr>
              <a:t>enthusiasm</a:t>
            </a:r>
            <a:r>
              <a:rPr lang="en-US" sz="2400" b="1" dirty="0" smtClean="0">
                <a:solidFill>
                  <a:srgbClr val="0000CC"/>
                </a:solidFill>
              </a:rPr>
              <a:t>, </a:t>
            </a:r>
            <a:r>
              <a:rPr lang="en-US" sz="2400" b="1" i="1" dirty="0" smtClean="0">
                <a:solidFill>
                  <a:srgbClr val="FF0000"/>
                </a:solidFill>
              </a:rPr>
              <a:t>passion</a:t>
            </a:r>
            <a:r>
              <a:rPr lang="en-US" sz="2400" b="1" dirty="0" smtClean="0">
                <a:solidFill>
                  <a:srgbClr val="0000CC"/>
                </a:solidFill>
              </a:rPr>
              <a:t> </a:t>
            </a:r>
            <a:r>
              <a:rPr lang="en-US" sz="2400" dirty="0" smtClean="0"/>
              <a:t>with the staff &amp; the students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399">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739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739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739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73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9"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a:grpSpLocks/>
          </p:cNvGrpSpPr>
          <p:nvPr/>
        </p:nvGrpSpPr>
        <p:grpSpPr bwMode="auto">
          <a:xfrm>
            <a:off x="1825625" y="898525"/>
            <a:ext cx="5410200" cy="2794000"/>
            <a:chOff x="1150" y="566"/>
            <a:chExt cx="3408" cy="1760"/>
          </a:xfrm>
        </p:grpSpPr>
        <p:sp>
          <p:nvSpPr>
            <p:cNvPr id="1050" name="Text Box 2"/>
            <p:cNvSpPr txBox="1">
              <a:spLocks noChangeArrowheads="1"/>
            </p:cNvSpPr>
            <p:nvPr/>
          </p:nvSpPr>
          <p:spPr bwMode="auto">
            <a:xfrm>
              <a:off x="1704" y="1298"/>
              <a:ext cx="2359" cy="327"/>
            </a:xfrm>
            <a:prstGeom prst="rect">
              <a:avLst/>
            </a:prstGeom>
            <a:noFill/>
            <a:ln w="9525">
              <a:noFill/>
              <a:miter lim="800000"/>
              <a:headEnd/>
              <a:tailEnd/>
            </a:ln>
          </p:spPr>
          <p:txBody>
            <a:bodyPr>
              <a:spAutoFit/>
            </a:bodyPr>
            <a:lstStyle/>
            <a:p>
              <a:pPr eaLnBrk="0" hangingPunct="0">
                <a:spcBef>
                  <a:spcPct val="50000"/>
                </a:spcBef>
              </a:pPr>
              <a:r>
                <a:rPr lang="nl-NL" sz="2800">
                  <a:latin typeface="Times New Roman" pitchFamily="18" charset="0"/>
                </a:rPr>
                <a:t>… to a policy approach</a:t>
              </a:r>
            </a:p>
          </p:txBody>
        </p:sp>
        <p:grpSp>
          <p:nvGrpSpPr>
            <p:cNvPr id="3" name="Group 3"/>
            <p:cNvGrpSpPr>
              <a:grpSpLocks/>
            </p:cNvGrpSpPr>
            <p:nvPr/>
          </p:nvGrpSpPr>
          <p:grpSpPr bwMode="auto">
            <a:xfrm>
              <a:off x="1150" y="566"/>
              <a:ext cx="3408" cy="1760"/>
              <a:chOff x="1056" y="657"/>
              <a:chExt cx="3408" cy="1760"/>
            </a:xfrm>
          </p:grpSpPr>
          <p:sp>
            <p:nvSpPr>
              <p:cNvPr id="1052" name="Oval 4"/>
              <p:cNvSpPr>
                <a:spLocks noChangeArrowheads="1"/>
              </p:cNvSpPr>
              <p:nvPr/>
            </p:nvSpPr>
            <p:spPr bwMode="auto">
              <a:xfrm>
                <a:off x="1056" y="815"/>
                <a:ext cx="3408" cy="1474"/>
              </a:xfrm>
              <a:prstGeom prst="ellipse">
                <a:avLst/>
              </a:prstGeom>
              <a:noFill/>
              <a:ln w="168275">
                <a:solidFill>
                  <a:srgbClr val="000080"/>
                </a:solidFill>
                <a:round/>
                <a:headEnd/>
                <a:tailEnd/>
              </a:ln>
            </p:spPr>
            <p:txBody>
              <a:bodyPr wrap="none" anchor="ctr"/>
              <a:lstStyle/>
              <a:p>
                <a:endParaRPr lang="nl-NL"/>
              </a:p>
            </p:txBody>
          </p:sp>
          <p:sp>
            <p:nvSpPr>
              <p:cNvPr id="1053" name="AutoShape 5"/>
              <p:cNvSpPr>
                <a:spLocks noChangeArrowheads="1"/>
              </p:cNvSpPr>
              <p:nvPr/>
            </p:nvSpPr>
            <p:spPr bwMode="auto">
              <a:xfrm rot="5400000">
                <a:off x="2736" y="2082"/>
                <a:ext cx="320" cy="349"/>
              </a:xfrm>
              <a:prstGeom prst="triangle">
                <a:avLst>
                  <a:gd name="adj" fmla="val 50000"/>
                </a:avLst>
              </a:prstGeom>
              <a:solidFill>
                <a:srgbClr val="000080"/>
              </a:solidFill>
              <a:ln w="9525">
                <a:solidFill>
                  <a:srgbClr val="000080"/>
                </a:solidFill>
                <a:miter lim="800000"/>
                <a:headEnd/>
                <a:tailEnd/>
              </a:ln>
            </p:spPr>
            <p:txBody>
              <a:bodyPr rot="10800000" vert="eaVert" wrap="none" anchor="ctr"/>
              <a:lstStyle/>
              <a:p>
                <a:endParaRPr lang="nl-NL"/>
              </a:p>
            </p:txBody>
          </p:sp>
          <p:sp>
            <p:nvSpPr>
              <p:cNvPr id="1054" name="AutoShape 6"/>
              <p:cNvSpPr>
                <a:spLocks noChangeArrowheads="1"/>
              </p:cNvSpPr>
              <p:nvPr/>
            </p:nvSpPr>
            <p:spPr bwMode="auto">
              <a:xfrm rot="16200000" flipH="1">
                <a:off x="2658" y="643"/>
                <a:ext cx="320" cy="348"/>
              </a:xfrm>
              <a:prstGeom prst="triangle">
                <a:avLst>
                  <a:gd name="adj" fmla="val 50000"/>
                </a:avLst>
              </a:prstGeom>
              <a:solidFill>
                <a:srgbClr val="000080"/>
              </a:solidFill>
              <a:ln w="9525">
                <a:solidFill>
                  <a:srgbClr val="000080"/>
                </a:solidFill>
                <a:miter lim="800000"/>
                <a:headEnd/>
                <a:tailEnd/>
              </a:ln>
            </p:spPr>
            <p:txBody>
              <a:bodyPr vert="eaVert" wrap="none" anchor="ctr"/>
              <a:lstStyle/>
              <a:p>
                <a:endParaRPr lang="nl-NL"/>
              </a:p>
            </p:txBody>
          </p:sp>
        </p:grpSp>
      </p:grpSp>
      <p:grpSp>
        <p:nvGrpSpPr>
          <p:cNvPr id="4" name="Group 42"/>
          <p:cNvGrpSpPr>
            <a:grpSpLocks/>
          </p:cNvGrpSpPr>
          <p:nvPr/>
        </p:nvGrpSpPr>
        <p:grpSpPr bwMode="auto">
          <a:xfrm>
            <a:off x="4408488" y="2979738"/>
            <a:ext cx="2328862" cy="3405187"/>
            <a:chOff x="2777" y="1877"/>
            <a:chExt cx="1467" cy="2145"/>
          </a:xfrm>
        </p:grpSpPr>
        <p:sp>
          <p:nvSpPr>
            <p:cNvPr id="1048" name="Freeform 8"/>
            <p:cNvSpPr>
              <a:spLocks/>
            </p:cNvSpPr>
            <p:nvPr/>
          </p:nvSpPr>
          <p:spPr bwMode="auto">
            <a:xfrm>
              <a:off x="2782" y="1877"/>
              <a:ext cx="1462" cy="2145"/>
            </a:xfrm>
            <a:custGeom>
              <a:avLst/>
              <a:gdLst>
                <a:gd name="T0" fmla="*/ 2227 w 960"/>
                <a:gd name="T1" fmla="*/ 0 h 1056"/>
                <a:gd name="T2" fmla="*/ 780 w 960"/>
                <a:gd name="T3" fmla="*/ 1980 h 1056"/>
                <a:gd name="T4" fmla="*/ 0 w 960"/>
                <a:gd name="T5" fmla="*/ 4357 h 1056"/>
                <a:gd name="T6" fmla="*/ 0 60000 65536"/>
                <a:gd name="T7" fmla="*/ 0 60000 65536"/>
                <a:gd name="T8" fmla="*/ 0 60000 65536"/>
                <a:gd name="T9" fmla="*/ 0 w 960"/>
                <a:gd name="T10" fmla="*/ 0 h 1056"/>
                <a:gd name="T11" fmla="*/ 960 w 960"/>
                <a:gd name="T12" fmla="*/ 1056 h 1056"/>
              </a:gdLst>
              <a:ahLst/>
              <a:cxnLst>
                <a:cxn ang="T6">
                  <a:pos x="T0" y="T1"/>
                </a:cxn>
                <a:cxn ang="T7">
                  <a:pos x="T2" y="T3"/>
                </a:cxn>
                <a:cxn ang="T8">
                  <a:pos x="T4" y="T5"/>
                </a:cxn>
              </a:cxnLst>
              <a:rect l="T9" t="T10" r="T11" b="T12"/>
              <a:pathLst>
                <a:path w="960" h="1056">
                  <a:moveTo>
                    <a:pt x="960" y="0"/>
                  </a:moveTo>
                  <a:cubicBezTo>
                    <a:pt x="728" y="152"/>
                    <a:pt x="496" y="304"/>
                    <a:pt x="336" y="480"/>
                  </a:cubicBezTo>
                  <a:cubicBezTo>
                    <a:pt x="176" y="656"/>
                    <a:pt x="56" y="960"/>
                    <a:pt x="0" y="1056"/>
                  </a:cubicBezTo>
                </a:path>
              </a:pathLst>
            </a:custGeom>
            <a:noFill/>
            <a:ln w="168275">
              <a:solidFill>
                <a:srgbClr val="000080"/>
              </a:solidFill>
              <a:round/>
              <a:headEnd/>
              <a:tailEnd/>
            </a:ln>
          </p:spPr>
          <p:txBody>
            <a:bodyPr wrap="none" anchor="ctr"/>
            <a:lstStyle/>
            <a:p>
              <a:endParaRPr lang="nl-NL"/>
            </a:p>
          </p:txBody>
        </p:sp>
        <p:sp>
          <p:nvSpPr>
            <p:cNvPr id="1049" name="Freeform 9"/>
            <p:cNvSpPr>
              <a:spLocks/>
            </p:cNvSpPr>
            <p:nvPr/>
          </p:nvSpPr>
          <p:spPr bwMode="auto">
            <a:xfrm rot="-654668">
              <a:off x="2777" y="3384"/>
              <a:ext cx="288" cy="336"/>
            </a:xfrm>
            <a:custGeom>
              <a:avLst/>
              <a:gdLst>
                <a:gd name="T0" fmla="*/ 0 w 288"/>
                <a:gd name="T1" fmla="*/ 192 h 336"/>
                <a:gd name="T2" fmla="*/ 288 w 288"/>
                <a:gd name="T3" fmla="*/ 0 h 336"/>
                <a:gd name="T4" fmla="*/ 240 w 288"/>
                <a:gd name="T5" fmla="*/ 336 h 336"/>
                <a:gd name="T6" fmla="*/ 0 w 288"/>
                <a:gd name="T7" fmla="*/ 192 h 336"/>
                <a:gd name="T8" fmla="*/ 0 60000 65536"/>
                <a:gd name="T9" fmla="*/ 0 60000 65536"/>
                <a:gd name="T10" fmla="*/ 0 60000 65536"/>
                <a:gd name="T11" fmla="*/ 0 60000 65536"/>
                <a:gd name="T12" fmla="*/ 0 w 288"/>
                <a:gd name="T13" fmla="*/ 0 h 336"/>
                <a:gd name="T14" fmla="*/ 288 w 288"/>
                <a:gd name="T15" fmla="*/ 336 h 336"/>
              </a:gdLst>
              <a:ahLst/>
              <a:cxnLst>
                <a:cxn ang="T8">
                  <a:pos x="T0" y="T1"/>
                </a:cxn>
                <a:cxn ang="T9">
                  <a:pos x="T2" y="T3"/>
                </a:cxn>
                <a:cxn ang="T10">
                  <a:pos x="T4" y="T5"/>
                </a:cxn>
                <a:cxn ang="T11">
                  <a:pos x="T6" y="T7"/>
                </a:cxn>
              </a:cxnLst>
              <a:rect l="T12" t="T13" r="T14" b="T15"/>
              <a:pathLst>
                <a:path w="288" h="336">
                  <a:moveTo>
                    <a:pt x="0" y="192"/>
                  </a:moveTo>
                  <a:lnTo>
                    <a:pt x="288" y="0"/>
                  </a:lnTo>
                  <a:lnTo>
                    <a:pt x="240" y="336"/>
                  </a:lnTo>
                  <a:lnTo>
                    <a:pt x="0" y="192"/>
                  </a:lnTo>
                  <a:close/>
                </a:path>
              </a:pathLst>
            </a:custGeom>
            <a:solidFill>
              <a:srgbClr val="000080"/>
            </a:solidFill>
            <a:ln w="9525">
              <a:solidFill>
                <a:srgbClr val="000080"/>
              </a:solidFill>
              <a:round/>
              <a:headEnd/>
              <a:tailEnd/>
            </a:ln>
          </p:spPr>
          <p:txBody>
            <a:bodyPr wrap="none" anchor="ctr"/>
            <a:lstStyle/>
            <a:p>
              <a:endParaRPr lang="nl-NL"/>
            </a:p>
          </p:txBody>
        </p:sp>
      </p:grpSp>
      <p:sp>
        <p:nvSpPr>
          <p:cNvPr id="1029" name="Text Box 16"/>
          <p:cNvSpPr txBox="1">
            <a:spLocks noChangeArrowheads="1"/>
          </p:cNvSpPr>
          <p:nvPr/>
        </p:nvSpPr>
        <p:spPr bwMode="auto">
          <a:xfrm>
            <a:off x="1768475" y="6078538"/>
            <a:ext cx="5976938" cy="519112"/>
          </a:xfrm>
          <a:prstGeom prst="rect">
            <a:avLst/>
          </a:prstGeom>
          <a:noFill/>
          <a:ln w="9525">
            <a:noFill/>
            <a:miter lim="800000"/>
            <a:headEnd/>
            <a:tailEnd/>
          </a:ln>
        </p:spPr>
        <p:txBody>
          <a:bodyPr>
            <a:spAutoFit/>
          </a:bodyPr>
          <a:lstStyle/>
          <a:p>
            <a:pPr eaLnBrk="0" hangingPunct="0">
              <a:spcBef>
                <a:spcPct val="50000"/>
              </a:spcBef>
            </a:pPr>
            <a:r>
              <a:rPr lang="nl-NL" sz="2800">
                <a:latin typeface="Times New Roman" pitchFamily="18" charset="0"/>
              </a:rPr>
              <a:t>From  separate         starting steps …</a:t>
            </a:r>
          </a:p>
        </p:txBody>
      </p:sp>
      <p:grpSp>
        <p:nvGrpSpPr>
          <p:cNvPr id="5" name="Group 17"/>
          <p:cNvGrpSpPr>
            <a:grpSpLocks/>
          </p:cNvGrpSpPr>
          <p:nvPr/>
        </p:nvGrpSpPr>
        <p:grpSpPr bwMode="auto">
          <a:xfrm>
            <a:off x="3121025" y="3055938"/>
            <a:ext cx="1531938" cy="1600200"/>
            <a:chOff x="1872" y="2016"/>
            <a:chExt cx="965" cy="1008"/>
          </a:xfrm>
        </p:grpSpPr>
        <p:sp>
          <p:nvSpPr>
            <p:cNvPr id="121874" name="Text Box 18"/>
            <p:cNvSpPr txBox="1">
              <a:spLocks noChangeArrowheads="1"/>
            </p:cNvSpPr>
            <p:nvPr/>
          </p:nvSpPr>
          <p:spPr bwMode="auto">
            <a:xfrm>
              <a:off x="1872" y="2448"/>
              <a:ext cx="965" cy="576"/>
            </a:xfrm>
            <a:prstGeom prst="rect">
              <a:avLst/>
            </a:prstGeom>
            <a:noFill/>
            <a:ln w="9525">
              <a:noFill/>
              <a:miter lim="800000"/>
              <a:headEnd/>
              <a:tailEnd/>
            </a:ln>
            <a:effectLst/>
          </p:spPr>
          <p:txBody>
            <a:bodyPr wrap="none">
              <a:spAutoFit/>
            </a:bodyPr>
            <a:lstStyle/>
            <a:p>
              <a:pPr eaLnBrk="0" hangingPunct="0">
                <a:defRPr/>
              </a:pPr>
              <a:r>
                <a:rPr lang="nl-NL" sz="5400" b="1">
                  <a:solidFill>
                    <a:srgbClr val="000099"/>
                  </a:solidFill>
                  <a:effectLst>
                    <a:outerShdw blurRad="38100" dist="38100" dir="2700000" algn="tl">
                      <a:srgbClr val="C0C0C0"/>
                    </a:outerShdw>
                  </a:effectLst>
                  <a:latin typeface="Tahoma" pitchFamily="34" charset="0"/>
                </a:rPr>
                <a:t>ACT</a:t>
              </a:r>
            </a:p>
          </p:txBody>
        </p:sp>
        <p:grpSp>
          <p:nvGrpSpPr>
            <p:cNvPr id="6" name="Group 19"/>
            <p:cNvGrpSpPr>
              <a:grpSpLocks/>
            </p:cNvGrpSpPr>
            <p:nvPr/>
          </p:nvGrpSpPr>
          <p:grpSpPr bwMode="auto">
            <a:xfrm>
              <a:off x="1872" y="2016"/>
              <a:ext cx="720" cy="500"/>
              <a:chOff x="1494" y="2963"/>
              <a:chExt cx="720" cy="500"/>
            </a:xfrm>
          </p:grpSpPr>
          <p:sp>
            <p:nvSpPr>
              <p:cNvPr id="1044" name="Oval 20"/>
              <p:cNvSpPr>
                <a:spLocks noChangeArrowheads="1"/>
              </p:cNvSpPr>
              <p:nvPr/>
            </p:nvSpPr>
            <p:spPr bwMode="auto">
              <a:xfrm>
                <a:off x="1494" y="2963"/>
                <a:ext cx="720" cy="500"/>
              </a:xfrm>
              <a:prstGeom prst="ellipse">
                <a:avLst/>
              </a:prstGeom>
              <a:solidFill>
                <a:schemeClr val="bg1"/>
              </a:solidFill>
              <a:ln w="12700">
                <a:solidFill>
                  <a:schemeClr val="tx1"/>
                </a:solidFill>
                <a:round/>
                <a:headEnd/>
                <a:tailEnd/>
              </a:ln>
            </p:spPr>
            <p:txBody>
              <a:bodyPr wrap="none" anchor="ctr"/>
              <a:lstStyle/>
              <a:p>
                <a:endParaRPr lang="nl-NL"/>
              </a:p>
            </p:txBody>
          </p:sp>
          <p:sp>
            <p:nvSpPr>
              <p:cNvPr id="1045" name="Freeform 21"/>
              <p:cNvSpPr>
                <a:spLocks/>
              </p:cNvSpPr>
              <p:nvPr/>
            </p:nvSpPr>
            <p:spPr bwMode="auto">
              <a:xfrm>
                <a:off x="1842" y="3188"/>
                <a:ext cx="342" cy="61"/>
              </a:xfrm>
              <a:custGeom>
                <a:avLst/>
                <a:gdLst>
                  <a:gd name="T0" fmla="*/ 0 w 1200"/>
                  <a:gd name="T1" fmla="*/ 0 h 240"/>
                  <a:gd name="T2" fmla="*/ 43 w 1200"/>
                  <a:gd name="T3" fmla="*/ 12 h 240"/>
                  <a:gd name="T4" fmla="*/ 97 w 1200"/>
                  <a:gd name="T5" fmla="*/ 16 h 240"/>
                  <a:gd name="T6" fmla="*/ 0 60000 65536"/>
                  <a:gd name="T7" fmla="*/ 0 60000 65536"/>
                  <a:gd name="T8" fmla="*/ 0 60000 65536"/>
                  <a:gd name="T9" fmla="*/ 0 w 1200"/>
                  <a:gd name="T10" fmla="*/ 0 h 240"/>
                  <a:gd name="T11" fmla="*/ 1200 w 1200"/>
                  <a:gd name="T12" fmla="*/ 240 h 240"/>
                </a:gdLst>
                <a:ahLst/>
                <a:cxnLst>
                  <a:cxn ang="T6">
                    <a:pos x="T0" y="T1"/>
                  </a:cxn>
                  <a:cxn ang="T7">
                    <a:pos x="T2" y="T3"/>
                  </a:cxn>
                  <a:cxn ang="T8">
                    <a:pos x="T4" y="T5"/>
                  </a:cxn>
                </a:cxnLst>
                <a:rect l="T9" t="T10" r="T11" b="T12"/>
                <a:pathLst>
                  <a:path w="1200" h="240">
                    <a:moveTo>
                      <a:pt x="0" y="0"/>
                    </a:moveTo>
                    <a:cubicBezTo>
                      <a:pt x="164" y="76"/>
                      <a:pt x="328" y="152"/>
                      <a:pt x="528" y="192"/>
                    </a:cubicBezTo>
                    <a:cubicBezTo>
                      <a:pt x="728" y="232"/>
                      <a:pt x="964" y="236"/>
                      <a:pt x="1200" y="240"/>
                    </a:cubicBezTo>
                  </a:path>
                </a:pathLst>
              </a:custGeom>
              <a:noFill/>
              <a:ln w="28575">
                <a:solidFill>
                  <a:schemeClr val="tx1"/>
                </a:solidFill>
                <a:round/>
                <a:headEnd/>
                <a:tailEnd type="stealth" w="med" len="med"/>
              </a:ln>
            </p:spPr>
            <p:txBody>
              <a:bodyPr wrap="none" anchor="ctr"/>
              <a:lstStyle/>
              <a:p>
                <a:endParaRPr lang="nl-NL"/>
              </a:p>
            </p:txBody>
          </p:sp>
          <p:sp>
            <p:nvSpPr>
              <p:cNvPr id="1046" name="Freeform 22"/>
              <p:cNvSpPr>
                <a:spLocks/>
              </p:cNvSpPr>
              <p:nvPr/>
            </p:nvSpPr>
            <p:spPr bwMode="auto">
              <a:xfrm>
                <a:off x="1830" y="3212"/>
                <a:ext cx="171" cy="195"/>
              </a:xfrm>
              <a:custGeom>
                <a:avLst/>
                <a:gdLst>
                  <a:gd name="T0" fmla="*/ 0 w 672"/>
                  <a:gd name="T1" fmla="*/ 0 h 768"/>
                  <a:gd name="T2" fmla="*/ 25 w 672"/>
                  <a:gd name="T3" fmla="*/ 19 h 768"/>
                  <a:gd name="T4" fmla="*/ 44 w 672"/>
                  <a:gd name="T5" fmla="*/ 50 h 768"/>
                  <a:gd name="T6" fmla="*/ 0 60000 65536"/>
                  <a:gd name="T7" fmla="*/ 0 60000 65536"/>
                  <a:gd name="T8" fmla="*/ 0 60000 65536"/>
                  <a:gd name="T9" fmla="*/ 0 w 672"/>
                  <a:gd name="T10" fmla="*/ 0 h 768"/>
                  <a:gd name="T11" fmla="*/ 672 w 672"/>
                  <a:gd name="T12" fmla="*/ 768 h 768"/>
                </a:gdLst>
                <a:ahLst/>
                <a:cxnLst>
                  <a:cxn ang="T6">
                    <a:pos x="T0" y="T1"/>
                  </a:cxn>
                  <a:cxn ang="T7">
                    <a:pos x="T2" y="T3"/>
                  </a:cxn>
                  <a:cxn ang="T8">
                    <a:pos x="T4" y="T5"/>
                  </a:cxn>
                </a:cxnLst>
                <a:rect l="T9" t="T10" r="T11" b="T12"/>
                <a:pathLst>
                  <a:path w="672" h="768">
                    <a:moveTo>
                      <a:pt x="0" y="0"/>
                    </a:moveTo>
                    <a:cubicBezTo>
                      <a:pt x="136" y="80"/>
                      <a:pt x="272" y="160"/>
                      <a:pt x="384" y="288"/>
                    </a:cubicBezTo>
                    <a:cubicBezTo>
                      <a:pt x="496" y="416"/>
                      <a:pt x="584" y="592"/>
                      <a:pt x="672" y="768"/>
                    </a:cubicBezTo>
                  </a:path>
                </a:pathLst>
              </a:custGeom>
              <a:noFill/>
              <a:ln w="28575">
                <a:solidFill>
                  <a:schemeClr val="tx1"/>
                </a:solidFill>
                <a:round/>
                <a:headEnd/>
                <a:tailEnd type="stealth" w="med" len="med"/>
              </a:ln>
            </p:spPr>
            <p:txBody>
              <a:bodyPr wrap="none" anchor="ctr"/>
              <a:lstStyle/>
              <a:p>
                <a:endParaRPr lang="nl-NL"/>
              </a:p>
            </p:txBody>
          </p:sp>
          <p:sp>
            <p:nvSpPr>
              <p:cNvPr id="1047" name="Line 23"/>
              <p:cNvSpPr>
                <a:spLocks noChangeShapeType="1"/>
              </p:cNvSpPr>
              <p:nvPr/>
            </p:nvSpPr>
            <p:spPr bwMode="auto">
              <a:xfrm flipH="1" flipV="1">
                <a:off x="1586" y="3090"/>
                <a:ext cx="231" cy="98"/>
              </a:xfrm>
              <a:prstGeom prst="line">
                <a:avLst/>
              </a:prstGeom>
              <a:noFill/>
              <a:ln w="28575">
                <a:solidFill>
                  <a:schemeClr val="tx1"/>
                </a:solidFill>
                <a:round/>
                <a:headEnd/>
                <a:tailEnd/>
              </a:ln>
            </p:spPr>
            <p:txBody>
              <a:bodyPr wrap="none" anchor="ctr"/>
              <a:lstStyle/>
              <a:p>
                <a:endParaRPr lang="nl-NL"/>
              </a:p>
            </p:txBody>
          </p:sp>
        </p:grpSp>
      </p:grpSp>
      <p:grpSp>
        <p:nvGrpSpPr>
          <p:cNvPr id="7" name="Group 24"/>
          <p:cNvGrpSpPr>
            <a:grpSpLocks/>
          </p:cNvGrpSpPr>
          <p:nvPr/>
        </p:nvGrpSpPr>
        <p:grpSpPr bwMode="auto">
          <a:xfrm>
            <a:off x="6473825" y="1050925"/>
            <a:ext cx="2635250" cy="2514600"/>
            <a:chOff x="3984" y="753"/>
            <a:chExt cx="1660" cy="1584"/>
          </a:xfrm>
        </p:grpSpPr>
        <p:sp>
          <p:nvSpPr>
            <p:cNvPr id="121881" name="Text Box 25"/>
            <p:cNvSpPr txBox="1">
              <a:spLocks noChangeArrowheads="1"/>
            </p:cNvSpPr>
            <p:nvPr/>
          </p:nvSpPr>
          <p:spPr bwMode="auto">
            <a:xfrm>
              <a:off x="4368" y="1761"/>
              <a:ext cx="1276" cy="576"/>
            </a:xfrm>
            <a:prstGeom prst="rect">
              <a:avLst/>
            </a:prstGeom>
            <a:noFill/>
            <a:ln w="9525">
              <a:noFill/>
              <a:miter lim="800000"/>
              <a:headEnd/>
              <a:tailEnd/>
            </a:ln>
            <a:effectLst/>
          </p:spPr>
          <p:txBody>
            <a:bodyPr wrap="none">
              <a:spAutoFit/>
            </a:bodyPr>
            <a:lstStyle/>
            <a:p>
              <a:pPr eaLnBrk="0" hangingPunct="0">
                <a:defRPr/>
              </a:pPr>
              <a:r>
                <a:rPr lang="nl-NL" sz="5400" b="1">
                  <a:solidFill>
                    <a:srgbClr val="000099"/>
                  </a:solidFill>
                  <a:effectLst>
                    <a:outerShdw blurRad="38100" dist="38100" dir="2700000" algn="tl">
                      <a:srgbClr val="C0C0C0"/>
                    </a:outerShdw>
                  </a:effectLst>
                  <a:latin typeface="Tahoma" pitchFamily="34" charset="0"/>
                </a:rPr>
                <a:t>PLAN</a:t>
              </a:r>
            </a:p>
          </p:txBody>
        </p:sp>
        <p:sp>
          <p:nvSpPr>
            <p:cNvPr id="1041" name="AutoShape 26"/>
            <p:cNvSpPr>
              <a:spLocks noChangeArrowheads="1"/>
            </p:cNvSpPr>
            <p:nvPr/>
          </p:nvSpPr>
          <p:spPr bwMode="auto">
            <a:xfrm flipV="1">
              <a:off x="3984" y="753"/>
              <a:ext cx="1056" cy="960"/>
            </a:xfrm>
            <a:prstGeom prst="verticalScroll">
              <a:avLst>
                <a:gd name="adj" fmla="val 12500"/>
              </a:avLst>
            </a:prstGeom>
            <a:blipFill dpi="0" rotWithShape="0">
              <a:blip r:embed="rId4" cstate="print"/>
              <a:srcRect/>
              <a:tile tx="0" ty="0" sx="100000" sy="100000" flip="none" algn="tl"/>
            </a:blipFill>
            <a:ln w="9525">
              <a:solidFill>
                <a:schemeClr val="tx1"/>
              </a:solidFill>
              <a:round/>
              <a:headEnd/>
              <a:tailEnd/>
            </a:ln>
          </p:spPr>
          <p:txBody>
            <a:bodyPr rot="10800000" wrap="none" anchor="ctr"/>
            <a:lstStyle/>
            <a:p>
              <a:pPr algn="ctr" eaLnBrk="0" hangingPunct="0"/>
              <a:r>
                <a:rPr lang="nl-NL" sz="2000">
                  <a:latin typeface="Times New Roman" pitchFamily="18" charset="0"/>
                </a:rPr>
                <a:t>Policy</a:t>
              </a:r>
              <a:br>
                <a:rPr lang="nl-NL" sz="2000">
                  <a:latin typeface="Times New Roman" pitchFamily="18" charset="0"/>
                </a:rPr>
              </a:br>
              <a:r>
                <a:rPr lang="nl-NL" sz="2000">
                  <a:latin typeface="Times New Roman" pitchFamily="18" charset="0"/>
                </a:rPr>
                <a:t>plan</a:t>
              </a:r>
            </a:p>
          </p:txBody>
        </p:sp>
      </p:grpSp>
      <p:grpSp>
        <p:nvGrpSpPr>
          <p:cNvPr id="8" name="Group 33"/>
          <p:cNvGrpSpPr>
            <a:grpSpLocks/>
          </p:cNvGrpSpPr>
          <p:nvPr/>
        </p:nvGrpSpPr>
        <p:grpSpPr bwMode="auto">
          <a:xfrm>
            <a:off x="2705100" y="44450"/>
            <a:ext cx="3319463" cy="2376488"/>
            <a:chOff x="1610" y="119"/>
            <a:chExt cx="2091" cy="1497"/>
          </a:xfrm>
        </p:grpSpPr>
        <p:sp>
          <p:nvSpPr>
            <p:cNvPr id="121890" name="Text Box 34"/>
            <p:cNvSpPr txBox="1">
              <a:spLocks noChangeArrowheads="1"/>
            </p:cNvSpPr>
            <p:nvPr/>
          </p:nvSpPr>
          <p:spPr bwMode="auto">
            <a:xfrm>
              <a:off x="2925" y="119"/>
              <a:ext cx="776" cy="576"/>
            </a:xfrm>
            <a:prstGeom prst="rect">
              <a:avLst/>
            </a:prstGeom>
            <a:noFill/>
            <a:ln w="9525">
              <a:noFill/>
              <a:miter lim="800000"/>
              <a:headEnd/>
              <a:tailEnd/>
            </a:ln>
            <a:effectLst/>
          </p:spPr>
          <p:txBody>
            <a:bodyPr wrap="none">
              <a:spAutoFit/>
            </a:bodyPr>
            <a:lstStyle/>
            <a:p>
              <a:pPr eaLnBrk="0" hangingPunct="0">
                <a:defRPr/>
              </a:pPr>
              <a:r>
                <a:rPr lang="nl-NL" sz="5400" b="1">
                  <a:solidFill>
                    <a:srgbClr val="000099"/>
                  </a:solidFill>
                  <a:effectLst>
                    <a:outerShdw blurRad="38100" dist="38100" dir="2700000" algn="tl">
                      <a:srgbClr val="C0C0C0"/>
                    </a:outerShdw>
                  </a:effectLst>
                  <a:latin typeface="Tahoma" pitchFamily="34" charset="0"/>
                </a:rPr>
                <a:t>DO</a:t>
              </a:r>
            </a:p>
          </p:txBody>
        </p:sp>
        <p:graphicFrame>
          <p:nvGraphicFramePr>
            <p:cNvPr id="1026" name="Object 35"/>
            <p:cNvGraphicFramePr>
              <a:graphicFrameLocks noChangeAspect="1"/>
            </p:cNvGraphicFramePr>
            <p:nvPr/>
          </p:nvGraphicFramePr>
          <p:xfrm>
            <a:off x="1610" y="119"/>
            <a:ext cx="1186" cy="1497"/>
          </p:xfrm>
          <a:graphic>
            <a:graphicData uri="http://schemas.openxmlformats.org/presentationml/2006/ole">
              <p:oleObj spid="_x0000_s195586" name="SmartDraw" r:id="rId5" imgW="1042200" imgH="1316520" progId="SmartDraw.2">
                <p:embed/>
              </p:oleObj>
            </a:graphicData>
          </a:graphic>
        </p:graphicFrame>
      </p:grpSp>
      <p:grpSp>
        <p:nvGrpSpPr>
          <p:cNvPr id="9" name="Group 39"/>
          <p:cNvGrpSpPr>
            <a:grpSpLocks/>
          </p:cNvGrpSpPr>
          <p:nvPr/>
        </p:nvGrpSpPr>
        <p:grpSpPr bwMode="auto">
          <a:xfrm>
            <a:off x="4937125" y="3644900"/>
            <a:ext cx="2895600" cy="2376488"/>
            <a:chOff x="3016" y="2341"/>
            <a:chExt cx="1824" cy="1497"/>
          </a:xfrm>
        </p:grpSpPr>
        <p:sp>
          <p:nvSpPr>
            <p:cNvPr id="121888" name="Text Box 32"/>
            <p:cNvSpPr txBox="1">
              <a:spLocks noChangeArrowheads="1"/>
            </p:cNvSpPr>
            <p:nvPr/>
          </p:nvSpPr>
          <p:spPr bwMode="auto">
            <a:xfrm>
              <a:off x="3016" y="3434"/>
              <a:ext cx="1824" cy="404"/>
            </a:xfrm>
            <a:prstGeom prst="rect">
              <a:avLst/>
            </a:prstGeom>
            <a:noFill/>
            <a:ln w="9525">
              <a:noFill/>
              <a:miter lim="800000"/>
              <a:headEnd/>
              <a:tailEnd/>
            </a:ln>
            <a:effectLst/>
          </p:spPr>
          <p:txBody>
            <a:bodyPr>
              <a:spAutoFit/>
            </a:bodyPr>
            <a:lstStyle/>
            <a:p>
              <a:pPr eaLnBrk="0" hangingPunct="0">
                <a:defRPr/>
              </a:pPr>
              <a:r>
                <a:rPr lang="nl-NL" sz="3600" b="1">
                  <a:solidFill>
                    <a:srgbClr val="000099"/>
                  </a:solidFill>
                  <a:effectLst>
                    <a:outerShdw blurRad="38100" dist="38100" dir="2700000" algn="tl">
                      <a:srgbClr val="C0C0C0"/>
                    </a:outerShdw>
                  </a:effectLst>
                  <a:latin typeface="Tahoma" pitchFamily="34" charset="0"/>
                </a:rPr>
                <a:t>Orientation</a:t>
              </a:r>
            </a:p>
          </p:txBody>
        </p:sp>
        <p:pic>
          <p:nvPicPr>
            <p:cNvPr id="1038" name="Picture 37" descr="AISHE 2"/>
            <p:cNvPicPr>
              <a:picLocks noChangeAspect="1" noChangeArrowheads="1"/>
            </p:cNvPicPr>
            <p:nvPr/>
          </p:nvPicPr>
          <p:blipFill>
            <a:blip r:embed="rId6" cstate="print"/>
            <a:srcRect/>
            <a:stretch>
              <a:fillRect/>
            </a:stretch>
          </p:blipFill>
          <p:spPr bwMode="auto">
            <a:xfrm>
              <a:off x="3106" y="2341"/>
              <a:ext cx="1617" cy="1131"/>
            </a:xfrm>
            <a:prstGeom prst="rect">
              <a:avLst/>
            </a:prstGeom>
            <a:solidFill>
              <a:srgbClr val="C0C0C0"/>
            </a:solidFill>
            <a:ln w="9525">
              <a:solidFill>
                <a:schemeClr val="tx1"/>
              </a:solidFill>
              <a:miter lim="800000"/>
              <a:headEnd/>
              <a:tailEnd/>
            </a:ln>
          </p:spPr>
        </p:pic>
      </p:grpSp>
      <p:grpSp>
        <p:nvGrpSpPr>
          <p:cNvPr id="10" name="Group 40"/>
          <p:cNvGrpSpPr>
            <a:grpSpLocks/>
          </p:cNvGrpSpPr>
          <p:nvPr/>
        </p:nvGrpSpPr>
        <p:grpSpPr bwMode="auto">
          <a:xfrm>
            <a:off x="225425" y="1339850"/>
            <a:ext cx="2598738" cy="2630488"/>
            <a:chOff x="48" y="935"/>
            <a:chExt cx="1637" cy="1657"/>
          </a:xfrm>
        </p:grpSpPr>
        <p:sp>
          <p:nvSpPr>
            <p:cNvPr id="121867" name="Text Box 11"/>
            <p:cNvSpPr txBox="1">
              <a:spLocks noChangeArrowheads="1"/>
            </p:cNvSpPr>
            <p:nvPr/>
          </p:nvSpPr>
          <p:spPr bwMode="auto">
            <a:xfrm>
              <a:off x="48" y="2016"/>
              <a:ext cx="1589" cy="576"/>
            </a:xfrm>
            <a:prstGeom prst="rect">
              <a:avLst/>
            </a:prstGeom>
            <a:noFill/>
            <a:ln w="9525">
              <a:noFill/>
              <a:miter lim="800000"/>
              <a:headEnd/>
              <a:tailEnd/>
            </a:ln>
            <a:effectLst/>
          </p:spPr>
          <p:txBody>
            <a:bodyPr wrap="none">
              <a:spAutoFit/>
            </a:bodyPr>
            <a:lstStyle/>
            <a:p>
              <a:pPr eaLnBrk="0" hangingPunct="0">
                <a:defRPr/>
              </a:pPr>
              <a:r>
                <a:rPr lang="nl-NL" sz="5400" b="1">
                  <a:solidFill>
                    <a:srgbClr val="000099"/>
                  </a:solidFill>
                  <a:effectLst>
                    <a:outerShdw blurRad="38100" dist="38100" dir="2700000" algn="tl">
                      <a:srgbClr val="C0C0C0"/>
                    </a:outerShdw>
                  </a:effectLst>
                  <a:latin typeface="Tahoma" pitchFamily="34" charset="0"/>
                </a:rPr>
                <a:t>CHECK</a:t>
              </a:r>
            </a:p>
          </p:txBody>
        </p:sp>
        <p:pic>
          <p:nvPicPr>
            <p:cNvPr id="1036" name="Picture 38" descr="AISHE 2"/>
            <p:cNvPicPr>
              <a:picLocks noChangeAspect="1" noChangeArrowheads="1"/>
            </p:cNvPicPr>
            <p:nvPr/>
          </p:nvPicPr>
          <p:blipFill>
            <a:blip r:embed="rId6" cstate="print"/>
            <a:srcRect/>
            <a:stretch>
              <a:fillRect/>
            </a:stretch>
          </p:blipFill>
          <p:spPr bwMode="auto">
            <a:xfrm>
              <a:off x="68" y="935"/>
              <a:ext cx="1617" cy="1131"/>
            </a:xfrm>
            <a:prstGeom prst="rect">
              <a:avLst/>
            </a:prstGeom>
            <a:solidFill>
              <a:srgbClr val="C0C0C0"/>
            </a:solidFill>
            <a:ln w="9525">
              <a:solidFill>
                <a:schemeClr val="tx1"/>
              </a:solidFill>
              <a:miter lim="800000"/>
              <a:headEnd/>
              <a:tailEnd/>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499"/>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2"/>
          <p:cNvSpPr txBox="1">
            <a:spLocks noChangeArrowheads="1"/>
          </p:cNvSpPr>
          <p:nvPr/>
        </p:nvSpPr>
        <p:spPr bwMode="auto">
          <a:xfrm>
            <a:off x="2705100" y="2060575"/>
            <a:ext cx="3744913" cy="519113"/>
          </a:xfrm>
          <a:prstGeom prst="rect">
            <a:avLst/>
          </a:prstGeom>
          <a:noFill/>
          <a:ln w="9525">
            <a:noFill/>
            <a:miter lim="800000"/>
            <a:headEnd/>
            <a:tailEnd/>
          </a:ln>
        </p:spPr>
        <p:txBody>
          <a:bodyPr>
            <a:spAutoFit/>
          </a:bodyPr>
          <a:lstStyle/>
          <a:p>
            <a:pPr eaLnBrk="0" hangingPunct="0">
              <a:spcBef>
                <a:spcPct val="50000"/>
              </a:spcBef>
            </a:pPr>
            <a:r>
              <a:rPr lang="nl-NL" sz="2800">
                <a:latin typeface="Times New Roman" pitchFamily="18" charset="0"/>
              </a:rPr>
              <a:t>… to a policy approach</a:t>
            </a:r>
          </a:p>
        </p:txBody>
      </p:sp>
      <p:grpSp>
        <p:nvGrpSpPr>
          <p:cNvPr id="2" name="Group 3"/>
          <p:cNvGrpSpPr>
            <a:grpSpLocks/>
          </p:cNvGrpSpPr>
          <p:nvPr/>
        </p:nvGrpSpPr>
        <p:grpSpPr bwMode="auto">
          <a:xfrm>
            <a:off x="1825625" y="898525"/>
            <a:ext cx="5410200" cy="2794000"/>
            <a:chOff x="1056" y="657"/>
            <a:chExt cx="3408" cy="1760"/>
          </a:xfrm>
        </p:grpSpPr>
        <p:sp>
          <p:nvSpPr>
            <p:cNvPr id="2072" name="Oval 4"/>
            <p:cNvSpPr>
              <a:spLocks noChangeArrowheads="1"/>
            </p:cNvSpPr>
            <p:nvPr/>
          </p:nvSpPr>
          <p:spPr bwMode="auto">
            <a:xfrm>
              <a:off x="1056" y="815"/>
              <a:ext cx="3408" cy="1474"/>
            </a:xfrm>
            <a:prstGeom prst="ellipse">
              <a:avLst/>
            </a:prstGeom>
            <a:noFill/>
            <a:ln w="168275">
              <a:solidFill>
                <a:srgbClr val="000080"/>
              </a:solidFill>
              <a:round/>
              <a:headEnd/>
              <a:tailEnd/>
            </a:ln>
          </p:spPr>
          <p:txBody>
            <a:bodyPr wrap="none" anchor="ctr"/>
            <a:lstStyle/>
            <a:p>
              <a:endParaRPr lang="nl-NL"/>
            </a:p>
          </p:txBody>
        </p:sp>
        <p:sp>
          <p:nvSpPr>
            <p:cNvPr id="2073" name="AutoShape 5"/>
            <p:cNvSpPr>
              <a:spLocks noChangeArrowheads="1"/>
            </p:cNvSpPr>
            <p:nvPr/>
          </p:nvSpPr>
          <p:spPr bwMode="auto">
            <a:xfrm rot="5400000">
              <a:off x="2736" y="2082"/>
              <a:ext cx="320" cy="349"/>
            </a:xfrm>
            <a:prstGeom prst="triangle">
              <a:avLst>
                <a:gd name="adj" fmla="val 50000"/>
              </a:avLst>
            </a:prstGeom>
            <a:solidFill>
              <a:srgbClr val="000080"/>
            </a:solidFill>
            <a:ln w="9525">
              <a:solidFill>
                <a:srgbClr val="000080"/>
              </a:solidFill>
              <a:miter lim="800000"/>
              <a:headEnd/>
              <a:tailEnd/>
            </a:ln>
          </p:spPr>
          <p:txBody>
            <a:bodyPr rot="10800000" vert="eaVert" wrap="none" anchor="ctr"/>
            <a:lstStyle/>
            <a:p>
              <a:endParaRPr lang="nl-NL"/>
            </a:p>
          </p:txBody>
        </p:sp>
        <p:sp>
          <p:nvSpPr>
            <p:cNvPr id="2074" name="AutoShape 6"/>
            <p:cNvSpPr>
              <a:spLocks noChangeArrowheads="1"/>
            </p:cNvSpPr>
            <p:nvPr/>
          </p:nvSpPr>
          <p:spPr bwMode="auto">
            <a:xfrm rot="16200000" flipH="1">
              <a:off x="2658" y="643"/>
              <a:ext cx="320" cy="348"/>
            </a:xfrm>
            <a:prstGeom prst="triangle">
              <a:avLst>
                <a:gd name="adj" fmla="val 50000"/>
              </a:avLst>
            </a:prstGeom>
            <a:solidFill>
              <a:srgbClr val="000080"/>
            </a:solidFill>
            <a:ln w="9525">
              <a:solidFill>
                <a:srgbClr val="000080"/>
              </a:solidFill>
              <a:miter lim="800000"/>
              <a:headEnd/>
              <a:tailEnd/>
            </a:ln>
          </p:spPr>
          <p:txBody>
            <a:bodyPr vert="eaVert" wrap="none" anchor="ctr"/>
            <a:lstStyle/>
            <a:p>
              <a:endParaRPr lang="nl-NL"/>
            </a:p>
          </p:txBody>
        </p:sp>
      </p:grpSp>
      <p:grpSp>
        <p:nvGrpSpPr>
          <p:cNvPr id="3" name="Group 17"/>
          <p:cNvGrpSpPr>
            <a:grpSpLocks/>
          </p:cNvGrpSpPr>
          <p:nvPr/>
        </p:nvGrpSpPr>
        <p:grpSpPr bwMode="auto">
          <a:xfrm>
            <a:off x="3121025" y="3055938"/>
            <a:ext cx="1531938" cy="1600200"/>
            <a:chOff x="1872" y="2016"/>
            <a:chExt cx="965" cy="1008"/>
          </a:xfrm>
        </p:grpSpPr>
        <p:sp>
          <p:nvSpPr>
            <p:cNvPr id="121874" name="Text Box 18"/>
            <p:cNvSpPr txBox="1">
              <a:spLocks noChangeArrowheads="1"/>
            </p:cNvSpPr>
            <p:nvPr/>
          </p:nvSpPr>
          <p:spPr bwMode="auto">
            <a:xfrm>
              <a:off x="1872" y="2448"/>
              <a:ext cx="965" cy="576"/>
            </a:xfrm>
            <a:prstGeom prst="rect">
              <a:avLst/>
            </a:prstGeom>
            <a:noFill/>
            <a:ln w="9525">
              <a:noFill/>
              <a:miter lim="800000"/>
              <a:headEnd/>
              <a:tailEnd/>
            </a:ln>
            <a:effectLst/>
          </p:spPr>
          <p:txBody>
            <a:bodyPr wrap="none">
              <a:spAutoFit/>
            </a:bodyPr>
            <a:lstStyle/>
            <a:p>
              <a:pPr eaLnBrk="0" hangingPunct="0">
                <a:defRPr/>
              </a:pPr>
              <a:r>
                <a:rPr lang="nl-NL" sz="5400" b="1">
                  <a:solidFill>
                    <a:srgbClr val="000099"/>
                  </a:solidFill>
                  <a:effectLst>
                    <a:outerShdw blurRad="38100" dist="38100" dir="2700000" algn="tl">
                      <a:srgbClr val="C0C0C0"/>
                    </a:outerShdw>
                  </a:effectLst>
                  <a:latin typeface="Tahoma" pitchFamily="34" charset="0"/>
                </a:rPr>
                <a:t>ACT</a:t>
              </a:r>
            </a:p>
          </p:txBody>
        </p:sp>
        <p:grpSp>
          <p:nvGrpSpPr>
            <p:cNvPr id="4" name="Group 19"/>
            <p:cNvGrpSpPr>
              <a:grpSpLocks/>
            </p:cNvGrpSpPr>
            <p:nvPr/>
          </p:nvGrpSpPr>
          <p:grpSpPr bwMode="auto">
            <a:xfrm>
              <a:off x="1872" y="2016"/>
              <a:ext cx="720" cy="500"/>
              <a:chOff x="1494" y="2963"/>
              <a:chExt cx="720" cy="500"/>
            </a:xfrm>
          </p:grpSpPr>
          <p:sp>
            <p:nvSpPr>
              <p:cNvPr id="2068" name="Oval 20"/>
              <p:cNvSpPr>
                <a:spLocks noChangeArrowheads="1"/>
              </p:cNvSpPr>
              <p:nvPr/>
            </p:nvSpPr>
            <p:spPr bwMode="auto">
              <a:xfrm>
                <a:off x="1494" y="2963"/>
                <a:ext cx="720" cy="500"/>
              </a:xfrm>
              <a:prstGeom prst="ellipse">
                <a:avLst/>
              </a:prstGeom>
              <a:solidFill>
                <a:schemeClr val="bg1"/>
              </a:solidFill>
              <a:ln w="12700">
                <a:solidFill>
                  <a:schemeClr val="tx1"/>
                </a:solidFill>
                <a:round/>
                <a:headEnd/>
                <a:tailEnd/>
              </a:ln>
            </p:spPr>
            <p:txBody>
              <a:bodyPr wrap="none" anchor="ctr"/>
              <a:lstStyle/>
              <a:p>
                <a:endParaRPr lang="nl-NL"/>
              </a:p>
            </p:txBody>
          </p:sp>
          <p:sp>
            <p:nvSpPr>
              <p:cNvPr id="2069" name="Freeform 21"/>
              <p:cNvSpPr>
                <a:spLocks/>
              </p:cNvSpPr>
              <p:nvPr/>
            </p:nvSpPr>
            <p:spPr bwMode="auto">
              <a:xfrm>
                <a:off x="1842" y="3188"/>
                <a:ext cx="342" cy="61"/>
              </a:xfrm>
              <a:custGeom>
                <a:avLst/>
                <a:gdLst>
                  <a:gd name="T0" fmla="*/ 0 w 1200"/>
                  <a:gd name="T1" fmla="*/ 0 h 240"/>
                  <a:gd name="T2" fmla="*/ 43 w 1200"/>
                  <a:gd name="T3" fmla="*/ 12 h 240"/>
                  <a:gd name="T4" fmla="*/ 97 w 1200"/>
                  <a:gd name="T5" fmla="*/ 16 h 240"/>
                  <a:gd name="T6" fmla="*/ 0 60000 65536"/>
                  <a:gd name="T7" fmla="*/ 0 60000 65536"/>
                  <a:gd name="T8" fmla="*/ 0 60000 65536"/>
                  <a:gd name="T9" fmla="*/ 0 w 1200"/>
                  <a:gd name="T10" fmla="*/ 0 h 240"/>
                  <a:gd name="T11" fmla="*/ 1200 w 1200"/>
                  <a:gd name="T12" fmla="*/ 240 h 240"/>
                </a:gdLst>
                <a:ahLst/>
                <a:cxnLst>
                  <a:cxn ang="T6">
                    <a:pos x="T0" y="T1"/>
                  </a:cxn>
                  <a:cxn ang="T7">
                    <a:pos x="T2" y="T3"/>
                  </a:cxn>
                  <a:cxn ang="T8">
                    <a:pos x="T4" y="T5"/>
                  </a:cxn>
                </a:cxnLst>
                <a:rect l="T9" t="T10" r="T11" b="T12"/>
                <a:pathLst>
                  <a:path w="1200" h="240">
                    <a:moveTo>
                      <a:pt x="0" y="0"/>
                    </a:moveTo>
                    <a:cubicBezTo>
                      <a:pt x="164" y="76"/>
                      <a:pt x="328" y="152"/>
                      <a:pt x="528" y="192"/>
                    </a:cubicBezTo>
                    <a:cubicBezTo>
                      <a:pt x="728" y="232"/>
                      <a:pt x="964" y="236"/>
                      <a:pt x="1200" y="240"/>
                    </a:cubicBezTo>
                  </a:path>
                </a:pathLst>
              </a:custGeom>
              <a:noFill/>
              <a:ln w="28575">
                <a:solidFill>
                  <a:schemeClr val="tx1"/>
                </a:solidFill>
                <a:round/>
                <a:headEnd/>
                <a:tailEnd type="stealth" w="med" len="med"/>
              </a:ln>
            </p:spPr>
            <p:txBody>
              <a:bodyPr wrap="none" anchor="ctr"/>
              <a:lstStyle/>
              <a:p>
                <a:endParaRPr lang="nl-NL"/>
              </a:p>
            </p:txBody>
          </p:sp>
          <p:sp>
            <p:nvSpPr>
              <p:cNvPr id="2070" name="Freeform 22"/>
              <p:cNvSpPr>
                <a:spLocks/>
              </p:cNvSpPr>
              <p:nvPr/>
            </p:nvSpPr>
            <p:spPr bwMode="auto">
              <a:xfrm>
                <a:off x="1830" y="3212"/>
                <a:ext cx="171" cy="195"/>
              </a:xfrm>
              <a:custGeom>
                <a:avLst/>
                <a:gdLst>
                  <a:gd name="T0" fmla="*/ 0 w 672"/>
                  <a:gd name="T1" fmla="*/ 0 h 768"/>
                  <a:gd name="T2" fmla="*/ 25 w 672"/>
                  <a:gd name="T3" fmla="*/ 19 h 768"/>
                  <a:gd name="T4" fmla="*/ 44 w 672"/>
                  <a:gd name="T5" fmla="*/ 50 h 768"/>
                  <a:gd name="T6" fmla="*/ 0 60000 65536"/>
                  <a:gd name="T7" fmla="*/ 0 60000 65536"/>
                  <a:gd name="T8" fmla="*/ 0 60000 65536"/>
                  <a:gd name="T9" fmla="*/ 0 w 672"/>
                  <a:gd name="T10" fmla="*/ 0 h 768"/>
                  <a:gd name="T11" fmla="*/ 672 w 672"/>
                  <a:gd name="T12" fmla="*/ 768 h 768"/>
                </a:gdLst>
                <a:ahLst/>
                <a:cxnLst>
                  <a:cxn ang="T6">
                    <a:pos x="T0" y="T1"/>
                  </a:cxn>
                  <a:cxn ang="T7">
                    <a:pos x="T2" y="T3"/>
                  </a:cxn>
                  <a:cxn ang="T8">
                    <a:pos x="T4" y="T5"/>
                  </a:cxn>
                </a:cxnLst>
                <a:rect l="T9" t="T10" r="T11" b="T12"/>
                <a:pathLst>
                  <a:path w="672" h="768">
                    <a:moveTo>
                      <a:pt x="0" y="0"/>
                    </a:moveTo>
                    <a:cubicBezTo>
                      <a:pt x="136" y="80"/>
                      <a:pt x="272" y="160"/>
                      <a:pt x="384" y="288"/>
                    </a:cubicBezTo>
                    <a:cubicBezTo>
                      <a:pt x="496" y="416"/>
                      <a:pt x="584" y="592"/>
                      <a:pt x="672" y="768"/>
                    </a:cubicBezTo>
                  </a:path>
                </a:pathLst>
              </a:custGeom>
              <a:noFill/>
              <a:ln w="28575">
                <a:solidFill>
                  <a:schemeClr val="tx1"/>
                </a:solidFill>
                <a:round/>
                <a:headEnd/>
                <a:tailEnd type="stealth" w="med" len="med"/>
              </a:ln>
            </p:spPr>
            <p:txBody>
              <a:bodyPr wrap="none" anchor="ctr"/>
              <a:lstStyle/>
              <a:p>
                <a:endParaRPr lang="nl-NL"/>
              </a:p>
            </p:txBody>
          </p:sp>
          <p:sp>
            <p:nvSpPr>
              <p:cNvPr id="2071" name="Line 23"/>
              <p:cNvSpPr>
                <a:spLocks noChangeShapeType="1"/>
              </p:cNvSpPr>
              <p:nvPr/>
            </p:nvSpPr>
            <p:spPr bwMode="auto">
              <a:xfrm flipH="1" flipV="1">
                <a:off x="1586" y="3090"/>
                <a:ext cx="231" cy="98"/>
              </a:xfrm>
              <a:prstGeom prst="line">
                <a:avLst/>
              </a:prstGeom>
              <a:noFill/>
              <a:ln w="28575">
                <a:solidFill>
                  <a:schemeClr val="tx1"/>
                </a:solidFill>
                <a:round/>
                <a:headEnd/>
                <a:tailEnd/>
              </a:ln>
            </p:spPr>
            <p:txBody>
              <a:bodyPr wrap="none" anchor="ctr"/>
              <a:lstStyle/>
              <a:p>
                <a:endParaRPr lang="nl-NL"/>
              </a:p>
            </p:txBody>
          </p:sp>
        </p:grpSp>
      </p:grpSp>
      <p:grpSp>
        <p:nvGrpSpPr>
          <p:cNvPr id="5" name="Group 24"/>
          <p:cNvGrpSpPr>
            <a:grpSpLocks/>
          </p:cNvGrpSpPr>
          <p:nvPr/>
        </p:nvGrpSpPr>
        <p:grpSpPr bwMode="auto">
          <a:xfrm>
            <a:off x="6473825" y="1050925"/>
            <a:ext cx="2635250" cy="2514600"/>
            <a:chOff x="3984" y="753"/>
            <a:chExt cx="1660" cy="1584"/>
          </a:xfrm>
        </p:grpSpPr>
        <p:sp>
          <p:nvSpPr>
            <p:cNvPr id="121881" name="Text Box 25"/>
            <p:cNvSpPr txBox="1">
              <a:spLocks noChangeArrowheads="1"/>
            </p:cNvSpPr>
            <p:nvPr/>
          </p:nvSpPr>
          <p:spPr bwMode="auto">
            <a:xfrm>
              <a:off x="4368" y="1761"/>
              <a:ext cx="1276" cy="576"/>
            </a:xfrm>
            <a:prstGeom prst="rect">
              <a:avLst/>
            </a:prstGeom>
            <a:noFill/>
            <a:ln w="9525">
              <a:noFill/>
              <a:miter lim="800000"/>
              <a:headEnd/>
              <a:tailEnd/>
            </a:ln>
            <a:effectLst/>
          </p:spPr>
          <p:txBody>
            <a:bodyPr wrap="none">
              <a:spAutoFit/>
            </a:bodyPr>
            <a:lstStyle/>
            <a:p>
              <a:pPr eaLnBrk="0" hangingPunct="0">
                <a:defRPr/>
              </a:pPr>
              <a:r>
                <a:rPr lang="nl-NL" sz="5400" b="1">
                  <a:solidFill>
                    <a:srgbClr val="000099"/>
                  </a:solidFill>
                  <a:effectLst>
                    <a:outerShdw blurRad="38100" dist="38100" dir="2700000" algn="tl">
                      <a:srgbClr val="C0C0C0"/>
                    </a:outerShdw>
                  </a:effectLst>
                  <a:latin typeface="Tahoma" pitchFamily="34" charset="0"/>
                </a:rPr>
                <a:t>PLAN</a:t>
              </a:r>
            </a:p>
          </p:txBody>
        </p:sp>
        <p:sp>
          <p:nvSpPr>
            <p:cNvPr id="2065" name="AutoShape 26"/>
            <p:cNvSpPr>
              <a:spLocks noChangeArrowheads="1"/>
            </p:cNvSpPr>
            <p:nvPr/>
          </p:nvSpPr>
          <p:spPr bwMode="auto">
            <a:xfrm flipV="1">
              <a:off x="3984" y="753"/>
              <a:ext cx="1056" cy="960"/>
            </a:xfrm>
            <a:prstGeom prst="verticalScroll">
              <a:avLst>
                <a:gd name="adj" fmla="val 12500"/>
              </a:avLst>
            </a:prstGeom>
            <a:blipFill dpi="0" rotWithShape="0">
              <a:blip r:embed="rId4" cstate="print"/>
              <a:srcRect/>
              <a:tile tx="0" ty="0" sx="100000" sy="100000" flip="none" algn="tl"/>
            </a:blipFill>
            <a:ln w="9525">
              <a:solidFill>
                <a:schemeClr val="tx1"/>
              </a:solidFill>
              <a:round/>
              <a:headEnd/>
              <a:tailEnd/>
            </a:ln>
          </p:spPr>
          <p:txBody>
            <a:bodyPr rot="10800000" wrap="none" anchor="ctr"/>
            <a:lstStyle/>
            <a:p>
              <a:pPr algn="ctr" eaLnBrk="0" hangingPunct="0"/>
              <a:r>
                <a:rPr lang="nl-NL" sz="2000">
                  <a:latin typeface="Times New Roman" pitchFamily="18" charset="0"/>
                </a:rPr>
                <a:t>Policy</a:t>
              </a:r>
              <a:br>
                <a:rPr lang="nl-NL" sz="2000">
                  <a:latin typeface="Times New Roman" pitchFamily="18" charset="0"/>
                </a:rPr>
              </a:br>
              <a:r>
                <a:rPr lang="nl-NL" sz="2000">
                  <a:latin typeface="Times New Roman" pitchFamily="18" charset="0"/>
                </a:rPr>
                <a:t>plan</a:t>
              </a:r>
            </a:p>
          </p:txBody>
        </p:sp>
      </p:grpSp>
      <p:grpSp>
        <p:nvGrpSpPr>
          <p:cNvPr id="6" name="Group 33"/>
          <p:cNvGrpSpPr>
            <a:grpSpLocks/>
          </p:cNvGrpSpPr>
          <p:nvPr/>
        </p:nvGrpSpPr>
        <p:grpSpPr bwMode="auto">
          <a:xfrm>
            <a:off x="2705100" y="44450"/>
            <a:ext cx="3319463" cy="2376488"/>
            <a:chOff x="1610" y="119"/>
            <a:chExt cx="2091" cy="1497"/>
          </a:xfrm>
        </p:grpSpPr>
        <p:sp>
          <p:nvSpPr>
            <p:cNvPr id="121890" name="Text Box 34"/>
            <p:cNvSpPr txBox="1">
              <a:spLocks noChangeArrowheads="1"/>
            </p:cNvSpPr>
            <p:nvPr/>
          </p:nvSpPr>
          <p:spPr bwMode="auto">
            <a:xfrm>
              <a:off x="2925" y="119"/>
              <a:ext cx="776" cy="576"/>
            </a:xfrm>
            <a:prstGeom prst="rect">
              <a:avLst/>
            </a:prstGeom>
            <a:noFill/>
            <a:ln w="9525">
              <a:noFill/>
              <a:miter lim="800000"/>
              <a:headEnd/>
              <a:tailEnd/>
            </a:ln>
            <a:effectLst/>
          </p:spPr>
          <p:txBody>
            <a:bodyPr wrap="none">
              <a:spAutoFit/>
            </a:bodyPr>
            <a:lstStyle/>
            <a:p>
              <a:pPr eaLnBrk="0" hangingPunct="0">
                <a:defRPr/>
              </a:pPr>
              <a:r>
                <a:rPr lang="nl-NL" sz="5400" b="1">
                  <a:solidFill>
                    <a:srgbClr val="000099"/>
                  </a:solidFill>
                  <a:effectLst>
                    <a:outerShdw blurRad="38100" dist="38100" dir="2700000" algn="tl">
                      <a:srgbClr val="C0C0C0"/>
                    </a:outerShdw>
                  </a:effectLst>
                  <a:latin typeface="Tahoma" pitchFamily="34" charset="0"/>
                </a:rPr>
                <a:t>DO</a:t>
              </a:r>
            </a:p>
          </p:txBody>
        </p:sp>
        <p:graphicFrame>
          <p:nvGraphicFramePr>
            <p:cNvPr id="2050" name="Object 35"/>
            <p:cNvGraphicFramePr>
              <a:graphicFrameLocks noChangeAspect="1"/>
            </p:cNvGraphicFramePr>
            <p:nvPr/>
          </p:nvGraphicFramePr>
          <p:xfrm>
            <a:off x="1610" y="119"/>
            <a:ext cx="1186" cy="1497"/>
          </p:xfrm>
          <a:graphic>
            <a:graphicData uri="http://schemas.openxmlformats.org/presentationml/2006/ole">
              <p:oleObj spid="_x0000_s196610" name="SmartDraw" r:id="rId5" imgW="1042200" imgH="1316520" progId="SmartDraw.2">
                <p:embed/>
              </p:oleObj>
            </a:graphicData>
          </a:graphic>
        </p:graphicFrame>
      </p:grpSp>
      <p:grpSp>
        <p:nvGrpSpPr>
          <p:cNvPr id="7" name="Group 2"/>
          <p:cNvGrpSpPr>
            <a:grpSpLocks/>
          </p:cNvGrpSpPr>
          <p:nvPr/>
        </p:nvGrpSpPr>
        <p:grpSpPr bwMode="auto">
          <a:xfrm>
            <a:off x="1687513" y="3055938"/>
            <a:ext cx="6629400" cy="3109912"/>
            <a:chOff x="1008" y="1152"/>
            <a:chExt cx="4176" cy="1959"/>
          </a:xfrm>
        </p:grpSpPr>
        <p:sp>
          <p:nvSpPr>
            <p:cNvPr id="2061" name="Freeform 3"/>
            <p:cNvSpPr>
              <a:spLocks/>
            </p:cNvSpPr>
            <p:nvPr/>
          </p:nvSpPr>
          <p:spPr bwMode="auto">
            <a:xfrm>
              <a:off x="1008" y="1152"/>
              <a:ext cx="2016" cy="1776"/>
            </a:xfrm>
            <a:custGeom>
              <a:avLst/>
              <a:gdLst>
                <a:gd name="T0" fmla="*/ 165 w 1536"/>
                <a:gd name="T1" fmla="*/ 0 h 1840"/>
                <a:gd name="T2" fmla="*/ 413 w 1536"/>
                <a:gd name="T3" fmla="*/ 1431 h 1840"/>
                <a:gd name="T4" fmla="*/ 2646 w 1536"/>
                <a:gd name="T5" fmla="*/ 1700 h 1840"/>
                <a:gd name="T6" fmla="*/ 0 60000 65536"/>
                <a:gd name="T7" fmla="*/ 0 60000 65536"/>
                <a:gd name="T8" fmla="*/ 0 60000 65536"/>
                <a:gd name="T9" fmla="*/ 0 w 1536"/>
                <a:gd name="T10" fmla="*/ 0 h 1840"/>
                <a:gd name="T11" fmla="*/ 1536 w 1536"/>
                <a:gd name="T12" fmla="*/ 1840 h 1840"/>
              </a:gdLst>
              <a:ahLst/>
              <a:cxnLst>
                <a:cxn ang="T6">
                  <a:pos x="T0" y="T1"/>
                </a:cxn>
                <a:cxn ang="T7">
                  <a:pos x="T2" y="T3"/>
                </a:cxn>
                <a:cxn ang="T8">
                  <a:pos x="T4" y="T5"/>
                </a:cxn>
              </a:cxnLst>
              <a:rect l="T9" t="T10" r="T11" b="T12"/>
              <a:pathLst>
                <a:path w="1536" h="1840">
                  <a:moveTo>
                    <a:pt x="96" y="0"/>
                  </a:moveTo>
                  <a:cubicBezTo>
                    <a:pt x="48" y="616"/>
                    <a:pt x="0" y="1232"/>
                    <a:pt x="240" y="1536"/>
                  </a:cubicBezTo>
                  <a:cubicBezTo>
                    <a:pt x="480" y="1840"/>
                    <a:pt x="1008" y="1832"/>
                    <a:pt x="1536" y="1824"/>
                  </a:cubicBezTo>
                </a:path>
              </a:pathLst>
            </a:custGeom>
            <a:noFill/>
            <a:ln w="139700">
              <a:solidFill>
                <a:srgbClr val="000080"/>
              </a:solidFill>
              <a:round/>
              <a:headEnd/>
              <a:tailEnd type="stealth" w="med" len="med"/>
            </a:ln>
          </p:spPr>
          <p:txBody>
            <a:bodyPr wrap="none" anchor="ctr"/>
            <a:lstStyle/>
            <a:p>
              <a:endParaRPr lang="nl-NL"/>
            </a:p>
          </p:txBody>
        </p:sp>
        <p:sp>
          <p:nvSpPr>
            <p:cNvPr id="2062" name="Text Box 4"/>
            <p:cNvSpPr txBox="1">
              <a:spLocks noChangeArrowheads="1"/>
            </p:cNvSpPr>
            <p:nvPr/>
          </p:nvSpPr>
          <p:spPr bwMode="auto">
            <a:xfrm>
              <a:off x="3312" y="2592"/>
              <a:ext cx="1872" cy="519"/>
            </a:xfrm>
            <a:prstGeom prst="rect">
              <a:avLst/>
            </a:prstGeom>
            <a:noFill/>
            <a:ln w="9525">
              <a:noFill/>
              <a:miter lim="800000"/>
              <a:headEnd/>
              <a:tailEnd/>
            </a:ln>
          </p:spPr>
          <p:txBody>
            <a:bodyPr>
              <a:spAutoFit/>
            </a:bodyPr>
            <a:lstStyle/>
            <a:p>
              <a:pPr eaLnBrk="0" hangingPunct="0">
                <a:spcBef>
                  <a:spcPct val="50000"/>
                </a:spcBef>
              </a:pPr>
              <a:r>
                <a:rPr lang="nl-NL" sz="4800">
                  <a:latin typeface="Amerigo Md BT" pitchFamily="34" charset="0"/>
                </a:rPr>
                <a:t>Certificate</a:t>
              </a:r>
              <a:endParaRPr lang="nl-NL" sz="4800">
                <a:latin typeface="Times New Roman" pitchFamily="18" charset="0"/>
              </a:endParaRPr>
            </a:p>
          </p:txBody>
        </p:sp>
      </p:grpSp>
      <p:pic>
        <p:nvPicPr>
          <p:cNvPr id="123933" name="Picture 29" descr="Keurmerk"/>
          <p:cNvPicPr>
            <a:picLocks noChangeAspect="1" noChangeArrowheads="1"/>
          </p:cNvPicPr>
          <p:nvPr/>
        </p:nvPicPr>
        <p:blipFill>
          <a:blip r:embed="rId6" cstate="print"/>
          <a:srcRect/>
          <a:stretch>
            <a:fillRect/>
          </a:stretch>
        </p:blipFill>
        <p:spPr bwMode="auto">
          <a:xfrm>
            <a:off x="5076825" y="1628775"/>
            <a:ext cx="3549650" cy="5010150"/>
          </a:xfrm>
          <a:prstGeom prst="rect">
            <a:avLst/>
          </a:prstGeom>
          <a:noFill/>
          <a:effectLst>
            <a:outerShdw dist="107763" dir="2700000" algn="ctr" rotWithShape="0">
              <a:srgbClr val="808080">
                <a:alpha val="50000"/>
              </a:srgbClr>
            </a:outerShdw>
          </a:effectLst>
        </p:spPr>
      </p:pic>
      <p:grpSp>
        <p:nvGrpSpPr>
          <p:cNvPr id="8" name="Group 26"/>
          <p:cNvGrpSpPr>
            <a:grpSpLocks/>
          </p:cNvGrpSpPr>
          <p:nvPr/>
        </p:nvGrpSpPr>
        <p:grpSpPr bwMode="auto">
          <a:xfrm>
            <a:off x="225425" y="1339850"/>
            <a:ext cx="2598738" cy="2630488"/>
            <a:chOff x="48" y="935"/>
            <a:chExt cx="1637" cy="1657"/>
          </a:xfrm>
        </p:grpSpPr>
        <p:sp>
          <p:nvSpPr>
            <p:cNvPr id="121867" name="Text Box 11"/>
            <p:cNvSpPr txBox="1">
              <a:spLocks noChangeArrowheads="1"/>
            </p:cNvSpPr>
            <p:nvPr/>
          </p:nvSpPr>
          <p:spPr bwMode="auto">
            <a:xfrm>
              <a:off x="48" y="2016"/>
              <a:ext cx="1589" cy="576"/>
            </a:xfrm>
            <a:prstGeom prst="rect">
              <a:avLst/>
            </a:prstGeom>
            <a:noFill/>
            <a:ln w="9525">
              <a:noFill/>
              <a:miter lim="800000"/>
              <a:headEnd/>
              <a:tailEnd/>
            </a:ln>
            <a:effectLst/>
          </p:spPr>
          <p:txBody>
            <a:bodyPr wrap="none">
              <a:spAutoFit/>
            </a:bodyPr>
            <a:lstStyle/>
            <a:p>
              <a:pPr eaLnBrk="0" hangingPunct="0">
                <a:defRPr/>
              </a:pPr>
              <a:r>
                <a:rPr lang="nl-NL" sz="5400" b="1">
                  <a:solidFill>
                    <a:srgbClr val="000099"/>
                  </a:solidFill>
                  <a:effectLst>
                    <a:outerShdw blurRad="38100" dist="38100" dir="2700000" algn="tl">
                      <a:srgbClr val="C0C0C0"/>
                    </a:outerShdw>
                  </a:effectLst>
                  <a:latin typeface="Tahoma" pitchFamily="34" charset="0"/>
                </a:rPr>
                <a:t>CHECK</a:t>
              </a:r>
            </a:p>
          </p:txBody>
        </p:sp>
        <p:pic>
          <p:nvPicPr>
            <p:cNvPr id="2060" name="Picture 28" descr="AISHE 2"/>
            <p:cNvPicPr>
              <a:picLocks noChangeAspect="1" noChangeArrowheads="1"/>
            </p:cNvPicPr>
            <p:nvPr/>
          </p:nvPicPr>
          <p:blipFill>
            <a:blip r:embed="rId7" cstate="print"/>
            <a:srcRect/>
            <a:stretch>
              <a:fillRect/>
            </a:stretch>
          </p:blipFill>
          <p:spPr bwMode="auto">
            <a:xfrm>
              <a:off x="68" y="935"/>
              <a:ext cx="1617" cy="1131"/>
            </a:xfrm>
            <a:prstGeom prst="rect">
              <a:avLst/>
            </a:prstGeom>
            <a:solidFill>
              <a:srgbClr val="C0C0C0"/>
            </a:solidFill>
            <a:ln w="9525">
              <a:solidFill>
                <a:schemeClr val="tx1"/>
              </a:solidFill>
              <a:miter lim="800000"/>
              <a:headEnd/>
              <a:tailEnd/>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123933"/>
                                        </p:tgtEl>
                                        <p:attrNameLst>
                                          <p:attrName>style.visibility</p:attrName>
                                        </p:attrNameLst>
                                      </p:cBhvr>
                                      <p:to>
                                        <p:strVal val="visible"/>
                                      </p:to>
                                    </p:set>
                                    <p:anim calcmode="lin" valueType="num">
                                      <p:cBhvr additive="base">
                                        <p:cTn id="12" dur="500" fill="hold"/>
                                        <p:tgtEl>
                                          <p:spTgt spid="123933"/>
                                        </p:tgtEl>
                                        <p:attrNameLst>
                                          <p:attrName>ppt_x</p:attrName>
                                        </p:attrNameLst>
                                      </p:cBhvr>
                                      <p:tavLst>
                                        <p:tav tm="0">
                                          <p:val>
                                            <p:strVal val="0-#ppt_w/2"/>
                                          </p:val>
                                        </p:tav>
                                        <p:tav tm="100000">
                                          <p:val>
                                            <p:strVal val="#ppt_x"/>
                                          </p:val>
                                        </p:tav>
                                      </p:tavLst>
                                    </p:anim>
                                    <p:anim calcmode="lin" valueType="num">
                                      <p:cBhvr additive="base">
                                        <p:cTn id="13" dur="500" fill="hold"/>
                                        <p:tgtEl>
                                          <p:spTgt spid="1239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33"/>
          <p:cNvGrpSpPr>
            <a:grpSpLocks/>
          </p:cNvGrpSpPr>
          <p:nvPr/>
        </p:nvGrpSpPr>
        <p:grpSpPr bwMode="auto">
          <a:xfrm>
            <a:off x="1115616" y="764704"/>
            <a:ext cx="5958522" cy="5328766"/>
            <a:chOff x="1610" y="119"/>
            <a:chExt cx="1935" cy="1497"/>
          </a:xfrm>
        </p:grpSpPr>
        <p:sp>
          <p:nvSpPr>
            <p:cNvPr id="49" name="Text Box 34"/>
            <p:cNvSpPr txBox="1">
              <a:spLocks noChangeArrowheads="1"/>
            </p:cNvSpPr>
            <p:nvPr/>
          </p:nvSpPr>
          <p:spPr bwMode="auto">
            <a:xfrm>
              <a:off x="2925" y="119"/>
              <a:ext cx="620" cy="406"/>
            </a:xfrm>
            <a:prstGeom prst="rect">
              <a:avLst/>
            </a:prstGeom>
            <a:noFill/>
            <a:ln w="9525">
              <a:noFill/>
              <a:miter lim="800000"/>
              <a:headEnd/>
              <a:tailEnd/>
            </a:ln>
            <a:effectLst/>
          </p:spPr>
          <p:txBody>
            <a:bodyPr wrap="none">
              <a:spAutoFit/>
            </a:bodyPr>
            <a:lstStyle/>
            <a:p>
              <a:pPr eaLnBrk="0" hangingPunct="0">
                <a:defRPr/>
              </a:pPr>
              <a:r>
                <a:rPr lang="nl-NL" sz="8800" b="1" dirty="0">
                  <a:solidFill>
                    <a:srgbClr val="000099"/>
                  </a:solidFill>
                  <a:effectLst>
                    <a:outerShdw blurRad="38100" dist="38100" dir="2700000" algn="tl">
                      <a:srgbClr val="C0C0C0"/>
                    </a:outerShdw>
                  </a:effectLst>
                  <a:latin typeface="Tahoma" pitchFamily="34" charset="0"/>
                </a:rPr>
                <a:t>DO</a:t>
              </a:r>
            </a:p>
          </p:txBody>
        </p:sp>
        <p:graphicFrame>
          <p:nvGraphicFramePr>
            <p:cNvPr id="52" name="Object 35"/>
            <p:cNvGraphicFramePr>
              <a:graphicFrameLocks noChangeAspect="1"/>
            </p:cNvGraphicFramePr>
            <p:nvPr/>
          </p:nvGraphicFramePr>
          <p:xfrm>
            <a:off x="1610" y="119"/>
            <a:ext cx="1186" cy="1497"/>
          </p:xfrm>
          <a:graphic>
            <a:graphicData uri="http://schemas.openxmlformats.org/presentationml/2006/ole">
              <p:oleObj spid="_x0000_s272386" name="SmartDraw" r:id="rId3" imgW="1042200" imgH="1316520" progId="SmartDraw.2">
                <p:embed/>
              </p:oleObj>
            </a:graphicData>
          </a:graphic>
        </p:graphicFrame>
      </p:grpSp>
      <p:grpSp>
        <p:nvGrpSpPr>
          <p:cNvPr id="2" name="Group 56"/>
          <p:cNvGrpSpPr/>
          <p:nvPr/>
        </p:nvGrpSpPr>
        <p:grpSpPr>
          <a:xfrm>
            <a:off x="6128679" y="4005064"/>
            <a:ext cx="2907817" cy="2792275"/>
            <a:chOff x="4211960" y="1988840"/>
            <a:chExt cx="2907817" cy="2792275"/>
          </a:xfrm>
        </p:grpSpPr>
        <p:pic>
          <p:nvPicPr>
            <p:cNvPr id="55" name="Picture 54" descr="Curriculum Scan Triangle (NL).png"/>
            <p:cNvPicPr>
              <a:picLocks noChangeAspect="1"/>
            </p:cNvPicPr>
            <p:nvPr/>
          </p:nvPicPr>
          <p:blipFill>
            <a:blip r:embed="rId4" cstate="print"/>
            <a:stretch>
              <a:fillRect/>
            </a:stretch>
          </p:blipFill>
          <p:spPr>
            <a:xfrm>
              <a:off x="4211960" y="1988840"/>
              <a:ext cx="2907817" cy="2416632"/>
            </a:xfrm>
            <a:prstGeom prst="rect">
              <a:avLst/>
            </a:prstGeom>
            <a:effectLst>
              <a:outerShdw blurRad="63500" sx="102000" sy="102000" algn="ctr" rotWithShape="0">
                <a:prstClr val="black">
                  <a:alpha val="40000"/>
                </a:prstClr>
              </a:outerShdw>
            </a:effectLst>
          </p:spPr>
        </p:pic>
        <p:sp>
          <p:nvSpPr>
            <p:cNvPr id="56" name="Rectangle 55"/>
            <p:cNvSpPr/>
            <p:nvPr/>
          </p:nvSpPr>
          <p:spPr>
            <a:xfrm>
              <a:off x="4816117" y="4365104"/>
              <a:ext cx="1699503" cy="416011"/>
            </a:xfrm>
            <a:prstGeom prst="rect">
              <a:avLst/>
            </a:prstGeom>
          </p:spPr>
          <p:txBody>
            <a:bodyPr wrap="none">
              <a:spAutoFit/>
            </a:bodyPr>
            <a:lstStyle/>
            <a:p>
              <a:pPr marL="182563" indent="-182563" algn="ctr">
                <a:lnSpc>
                  <a:spcPct val="150000"/>
                </a:lnSpc>
              </a:pPr>
              <a:r>
                <a:rPr lang="en-US" sz="1600" i="1" dirty="0" smtClean="0"/>
                <a:t>Curriculum Scan</a:t>
              </a:r>
            </a:p>
          </p:txBody>
        </p:sp>
      </p:grpSp>
      <p:sp>
        <p:nvSpPr>
          <p:cNvPr id="6" name="TextBox 5"/>
          <p:cNvSpPr txBox="1"/>
          <p:nvPr/>
        </p:nvSpPr>
        <p:spPr>
          <a:xfrm>
            <a:off x="179512" y="44624"/>
            <a:ext cx="5609228" cy="400110"/>
          </a:xfrm>
          <a:prstGeom prst="rect">
            <a:avLst/>
          </a:prstGeom>
          <a:noFill/>
        </p:spPr>
        <p:txBody>
          <a:bodyPr wrap="none" rtlCol="0">
            <a:spAutoFit/>
          </a:bodyPr>
          <a:lstStyle/>
          <a:p>
            <a:r>
              <a:rPr lang="en-US" sz="2000" b="1" dirty="0" smtClean="0">
                <a:solidFill>
                  <a:srgbClr val="C00000"/>
                </a:solidFill>
              </a:rPr>
              <a:t>Instruments for </a:t>
            </a:r>
            <a:r>
              <a:rPr lang="en-US" sz="2000" b="1" dirty="0" err="1" smtClean="0">
                <a:solidFill>
                  <a:srgbClr val="C00000"/>
                </a:solidFill>
              </a:rPr>
              <a:t>organisational</a:t>
            </a:r>
            <a:r>
              <a:rPr lang="en-US" sz="2000" b="1" dirty="0" smtClean="0">
                <a:solidFill>
                  <a:srgbClr val="C00000"/>
                </a:solidFill>
              </a:rPr>
              <a:t> development</a:t>
            </a:r>
          </a:p>
        </p:txBody>
      </p:sp>
      <p:graphicFrame>
        <p:nvGraphicFramePr>
          <p:cNvPr id="39" name="Table 38"/>
          <p:cNvGraphicFramePr>
            <a:graphicFrameLocks noGrp="1"/>
          </p:cNvGraphicFramePr>
          <p:nvPr/>
        </p:nvGraphicFramePr>
        <p:xfrm>
          <a:off x="6771699" y="100595"/>
          <a:ext cx="2808312" cy="3368356"/>
        </p:xfrm>
        <a:graphic>
          <a:graphicData uri="http://schemas.openxmlformats.org/drawingml/2006/table">
            <a:tbl>
              <a:tblPr>
                <a:effectLst>
                  <a:outerShdw blurRad="63500" sx="102000" sy="102000" algn="ctr" rotWithShape="0">
                    <a:prstClr val="black">
                      <a:alpha val="40000"/>
                    </a:prstClr>
                  </a:outerShdw>
                </a:effectLst>
              </a:tblPr>
              <a:tblGrid>
                <a:gridCol w="549753"/>
                <a:gridCol w="694941"/>
                <a:gridCol w="1563618"/>
              </a:tblGrid>
              <a:tr h="358203">
                <a:tc gridSpan="3">
                  <a:txBody>
                    <a:bodyPr/>
                    <a:lstStyle/>
                    <a:p>
                      <a:pPr algn="l">
                        <a:spcBef>
                          <a:spcPts val="600"/>
                        </a:spcBef>
                        <a:spcAft>
                          <a:spcPts val="600"/>
                        </a:spcAft>
                      </a:pPr>
                      <a:r>
                        <a:rPr lang="nl-NL" sz="1250" b="1" noProof="0" dirty="0" smtClean="0">
                          <a:solidFill>
                            <a:srgbClr val="B80000"/>
                          </a:solidFill>
                          <a:latin typeface="Calibri"/>
                          <a:ea typeface="Times New Roman"/>
                          <a:cs typeface="Times New Roman"/>
                        </a:rPr>
                        <a:t>Checklist:   </a:t>
                      </a:r>
                      <a:r>
                        <a:rPr lang="nl-NL" sz="1250" b="1" noProof="0" dirty="0" err="1" smtClean="0">
                          <a:solidFill>
                            <a:srgbClr val="B80000"/>
                          </a:solidFill>
                          <a:latin typeface="Calibri"/>
                          <a:ea typeface="Times New Roman"/>
                          <a:cs typeface="Times New Roman"/>
                        </a:rPr>
                        <a:t>Characteristics</a:t>
                      </a:r>
                      <a:r>
                        <a:rPr lang="nl-NL" sz="1250" b="1" noProof="0" dirty="0" smtClean="0">
                          <a:solidFill>
                            <a:srgbClr val="B80000"/>
                          </a:solidFill>
                          <a:latin typeface="Calibri"/>
                          <a:ea typeface="Times New Roman"/>
                          <a:cs typeface="Times New Roman"/>
                        </a:rPr>
                        <a:t> of </a:t>
                      </a:r>
                      <a:br>
                        <a:rPr lang="nl-NL" sz="1250" b="1" noProof="0" dirty="0" smtClean="0">
                          <a:solidFill>
                            <a:srgbClr val="B80000"/>
                          </a:solidFill>
                          <a:latin typeface="Calibri"/>
                          <a:ea typeface="Times New Roman"/>
                          <a:cs typeface="Times New Roman"/>
                        </a:rPr>
                      </a:br>
                      <a:r>
                        <a:rPr lang="nl-NL" sz="1250" b="1" noProof="0" dirty="0" err="1" smtClean="0">
                          <a:solidFill>
                            <a:srgbClr val="B80000"/>
                          </a:solidFill>
                          <a:latin typeface="Calibri"/>
                          <a:ea typeface="Times New Roman"/>
                          <a:cs typeface="Times New Roman"/>
                        </a:rPr>
                        <a:t>Education</a:t>
                      </a:r>
                      <a:r>
                        <a:rPr lang="nl-NL" sz="1250" b="1" noProof="0" dirty="0" smtClean="0">
                          <a:solidFill>
                            <a:srgbClr val="B80000"/>
                          </a:solidFill>
                          <a:latin typeface="Calibri"/>
                          <a:ea typeface="Times New Roman"/>
                          <a:cs typeface="Times New Roman"/>
                        </a:rPr>
                        <a:t> </a:t>
                      </a:r>
                      <a:r>
                        <a:rPr lang="nl-NL" sz="1250" b="1" noProof="0" dirty="0" err="1" smtClean="0">
                          <a:solidFill>
                            <a:srgbClr val="B80000"/>
                          </a:solidFill>
                          <a:latin typeface="Calibri"/>
                          <a:ea typeface="Times New Roman"/>
                          <a:cs typeface="Times New Roman"/>
                        </a:rPr>
                        <a:t>for</a:t>
                      </a:r>
                      <a:r>
                        <a:rPr lang="nl-NL" sz="1250" b="1" noProof="0" dirty="0" smtClean="0">
                          <a:solidFill>
                            <a:srgbClr val="B80000"/>
                          </a:solidFill>
                          <a:latin typeface="Calibri"/>
                          <a:ea typeface="Times New Roman"/>
                          <a:cs typeface="Times New Roman"/>
                        </a:rPr>
                        <a:t> </a:t>
                      </a:r>
                      <a:r>
                        <a:rPr lang="nl-NL" sz="1250" b="1" noProof="0" dirty="0" err="1" smtClean="0">
                          <a:solidFill>
                            <a:srgbClr val="B80000"/>
                          </a:solidFill>
                          <a:latin typeface="Calibri"/>
                          <a:ea typeface="Times New Roman"/>
                          <a:cs typeface="Times New Roman"/>
                        </a:rPr>
                        <a:t>Sustainable</a:t>
                      </a:r>
                      <a:r>
                        <a:rPr lang="nl-NL" sz="1250" b="1" noProof="0" dirty="0" smtClean="0">
                          <a:solidFill>
                            <a:srgbClr val="B80000"/>
                          </a:solidFill>
                          <a:latin typeface="Calibri"/>
                          <a:ea typeface="Times New Roman"/>
                          <a:cs typeface="Times New Roman"/>
                        </a:rPr>
                        <a:t> </a:t>
                      </a:r>
                      <a:r>
                        <a:rPr lang="nl-NL" sz="1250" b="1" noProof="0" dirty="0" err="1" smtClean="0">
                          <a:solidFill>
                            <a:srgbClr val="B80000"/>
                          </a:solidFill>
                          <a:latin typeface="Calibri"/>
                          <a:ea typeface="Times New Roman"/>
                          <a:cs typeface="Times New Roman"/>
                        </a:rPr>
                        <a:t>Development</a:t>
                      </a:r>
                      <a:endParaRPr lang="nl-NL" sz="1250" b="1" noProof="0" dirty="0">
                        <a:solidFill>
                          <a:srgbClr val="B80000"/>
                        </a:solidFill>
                        <a:latin typeface="Calibri"/>
                        <a:ea typeface="Times New Roman"/>
                        <a:cs typeface="Times New Roman"/>
                      </a:endParaRPr>
                    </a:p>
                  </a:txBody>
                  <a:tcPr marL="35983" marR="3598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BA9"/>
                    </a:solidFill>
                  </a:tcPr>
                </a:tc>
                <a:tc hMerge="1">
                  <a:txBody>
                    <a:bodyPr/>
                    <a:lstStyle/>
                    <a:p>
                      <a:endParaRPr lang="nl-NL"/>
                    </a:p>
                  </a:txBody>
                  <a:tcPr/>
                </a:tc>
                <a:tc hMerge="1">
                  <a:txBody>
                    <a:bodyPr/>
                    <a:lstStyle/>
                    <a:p>
                      <a:endParaRPr lang="nl-NL"/>
                    </a:p>
                  </a:txBody>
                  <a:tcPr/>
                </a:tc>
              </a:tr>
              <a:tr h="95329">
                <a:tc>
                  <a:txBody>
                    <a:bodyPr/>
                    <a:lstStyle/>
                    <a:p>
                      <a:pPr>
                        <a:spcBef>
                          <a:spcPts val="200"/>
                        </a:spcBef>
                        <a:spcAft>
                          <a:spcPts val="200"/>
                        </a:spcAft>
                      </a:pPr>
                      <a:r>
                        <a:rPr lang="nl-NL" sz="600" b="1" noProof="0" smtClean="0">
                          <a:solidFill>
                            <a:srgbClr val="B80000"/>
                          </a:solidFill>
                          <a:latin typeface="Calibri"/>
                          <a:ea typeface="Times New Roman"/>
                          <a:cs typeface="Times New Roman"/>
                        </a:rPr>
                        <a:t>Principes</a:t>
                      </a:r>
                      <a:endParaRPr lang="nl-NL" sz="600" b="1" noProof="0">
                        <a:solidFill>
                          <a:srgbClr val="B80000"/>
                        </a:solidFill>
                        <a:latin typeface="Calibri"/>
                        <a:ea typeface="Times New Roman"/>
                        <a:cs typeface="Times New Roman"/>
                      </a:endParaRPr>
                    </a:p>
                  </a:txBody>
                  <a:tcPr marL="35983" marR="3598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BA9"/>
                    </a:solidFill>
                  </a:tcPr>
                </a:tc>
                <a:tc>
                  <a:txBody>
                    <a:bodyPr/>
                    <a:lstStyle/>
                    <a:p>
                      <a:pPr>
                        <a:spcBef>
                          <a:spcPts val="200"/>
                        </a:spcBef>
                        <a:spcAft>
                          <a:spcPts val="200"/>
                        </a:spcAft>
                      </a:pPr>
                      <a:r>
                        <a:rPr lang="nl-NL" sz="600" b="1" noProof="0" smtClean="0">
                          <a:solidFill>
                            <a:srgbClr val="B80000"/>
                          </a:solidFill>
                          <a:latin typeface="Calibri"/>
                          <a:ea typeface="Times New Roman"/>
                          <a:cs typeface="Times New Roman"/>
                        </a:rPr>
                        <a:t>Kenmerken</a:t>
                      </a:r>
                      <a:endParaRPr lang="nl-NL" sz="600" b="1" noProof="0">
                        <a:solidFill>
                          <a:srgbClr val="B80000"/>
                        </a:solidFill>
                        <a:latin typeface="Calibri"/>
                        <a:ea typeface="Times New Roman"/>
                        <a:cs typeface="Times New Roman"/>
                      </a:endParaRPr>
                    </a:p>
                  </a:txBody>
                  <a:tcPr marL="35983" marR="3598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BA9"/>
                    </a:solidFill>
                  </a:tcPr>
                </a:tc>
                <a:tc>
                  <a:txBody>
                    <a:bodyPr/>
                    <a:lstStyle/>
                    <a:p>
                      <a:pPr>
                        <a:spcBef>
                          <a:spcPts val="200"/>
                        </a:spcBef>
                        <a:spcAft>
                          <a:spcPts val="200"/>
                        </a:spcAft>
                      </a:pPr>
                      <a:r>
                        <a:rPr lang="nl-NL" sz="500" b="1" noProof="0" dirty="0">
                          <a:solidFill>
                            <a:srgbClr val="B80000"/>
                          </a:solidFill>
                          <a:latin typeface="Calibri"/>
                          <a:ea typeface="Times New Roman"/>
                          <a:cs typeface="Times New Roman"/>
                        </a:rPr>
                        <a:t>Details</a:t>
                      </a:r>
                    </a:p>
                  </a:txBody>
                  <a:tcPr marL="35983" marR="3598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BA9"/>
                    </a:solidFill>
                  </a:tcPr>
                </a:tc>
              </a:tr>
              <a:tr h="112289">
                <a:tc rowSpan="5">
                  <a:txBody>
                    <a:bodyPr/>
                    <a:lstStyle/>
                    <a:p>
                      <a:pPr>
                        <a:spcBef>
                          <a:spcPts val="200"/>
                        </a:spcBef>
                        <a:spcAft>
                          <a:spcPts val="200"/>
                        </a:spcAft>
                      </a:pPr>
                      <a:r>
                        <a:rPr lang="nl-NL" sz="600" noProof="0" dirty="0" smtClean="0">
                          <a:solidFill>
                            <a:srgbClr val="B80000"/>
                          </a:solidFill>
                          <a:latin typeface="Calibri"/>
                          <a:ea typeface="Times New Roman"/>
                          <a:cs typeface="Times New Roman"/>
                        </a:rPr>
                        <a:t>Verbondenheid, complexiteit</a:t>
                      </a:r>
                      <a:endParaRPr lang="nl-NL" sz="600" noProof="0" dirty="0">
                        <a:solidFill>
                          <a:srgbClr val="B80000"/>
                        </a:solidFill>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BA9"/>
                    </a:solidFill>
                  </a:tcPr>
                </a:tc>
                <a:tc>
                  <a:txBody>
                    <a:bodyPr/>
                    <a:lstStyle/>
                    <a:p>
                      <a:pPr>
                        <a:spcBef>
                          <a:spcPts val="200"/>
                        </a:spcBef>
                        <a:spcAft>
                          <a:spcPts val="200"/>
                        </a:spcAft>
                      </a:pPr>
                      <a:r>
                        <a:rPr lang="nl-NL" sz="500" noProof="0" dirty="0" smtClean="0">
                          <a:solidFill>
                            <a:srgbClr val="B80000"/>
                          </a:solidFill>
                          <a:latin typeface="Calibri"/>
                          <a:ea typeface="Times New Roman"/>
                          <a:cs typeface="Times New Roman"/>
                        </a:rPr>
                        <a:t>Systeemdenken</a:t>
                      </a:r>
                      <a:endParaRPr lang="nl-NL" sz="500" noProof="0" dirty="0">
                        <a:solidFill>
                          <a:srgbClr val="B80000"/>
                        </a:solidFill>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CE"/>
                    </a:solidFill>
                  </a:tcPr>
                </a:tc>
                <a:tc>
                  <a:txBody>
                    <a:bodyPr/>
                    <a:lstStyle/>
                    <a:p>
                      <a:pPr>
                        <a:spcBef>
                          <a:spcPts val="200"/>
                        </a:spcBef>
                        <a:spcAft>
                          <a:spcPts val="200"/>
                        </a:spcAft>
                      </a:pPr>
                      <a:r>
                        <a:rPr lang="nl-NL" sz="400" i="1" noProof="0" dirty="0" smtClean="0">
                          <a:latin typeface="Calibri"/>
                          <a:ea typeface="Times New Roman"/>
                          <a:cs typeface="Times New Roman"/>
                        </a:rPr>
                        <a:t>Verbinden van delen, subsystemen of aspectsystemen. Wisselen tussen analytische en holistische benadering; tussen klein en groot; en locaal met globaal.</a:t>
                      </a:r>
                      <a:endParaRPr lang="nl-NL" sz="400" i="1" noProof="0" dirty="0">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CE"/>
                    </a:solidFill>
                  </a:tcPr>
                </a:tc>
              </a:tr>
              <a:tr h="140361">
                <a:tc vMerge="1">
                  <a:txBody>
                    <a:bodyPr/>
                    <a:lstStyle/>
                    <a:p>
                      <a:endParaRPr lang="nl-NL"/>
                    </a:p>
                  </a:txBody>
                  <a:tcPr/>
                </a:tc>
                <a:tc>
                  <a:txBody>
                    <a:bodyPr/>
                    <a:lstStyle/>
                    <a:p>
                      <a:pPr>
                        <a:spcBef>
                          <a:spcPts val="200"/>
                        </a:spcBef>
                        <a:spcAft>
                          <a:spcPts val="200"/>
                        </a:spcAft>
                      </a:pPr>
                      <a:r>
                        <a:rPr lang="nl-NL" sz="500" kern="1200" noProof="0" dirty="0" err="1" smtClean="0">
                          <a:solidFill>
                            <a:srgbClr val="B80000"/>
                          </a:solidFill>
                          <a:latin typeface="Calibri"/>
                          <a:ea typeface="Times New Roman"/>
                          <a:cs typeface="Times New Roman"/>
                        </a:rPr>
                        <a:t>Multi-</a:t>
                      </a:r>
                      <a:r>
                        <a:rPr lang="nl-NL" sz="500" kern="1200" noProof="0" dirty="0" smtClean="0">
                          <a:solidFill>
                            <a:srgbClr val="B80000"/>
                          </a:solidFill>
                          <a:latin typeface="Calibri"/>
                          <a:ea typeface="Times New Roman"/>
                          <a:cs typeface="Times New Roman"/>
                        </a:rPr>
                        <a:t>, </a:t>
                      </a:r>
                      <a:r>
                        <a:rPr lang="nl-NL" sz="500" kern="1200" noProof="0" dirty="0" err="1" smtClean="0">
                          <a:solidFill>
                            <a:srgbClr val="B80000"/>
                          </a:solidFill>
                          <a:latin typeface="Calibri"/>
                          <a:ea typeface="Times New Roman"/>
                          <a:cs typeface="Times New Roman"/>
                        </a:rPr>
                        <a:t>inter</a:t>
                      </a:r>
                      <a:r>
                        <a:rPr lang="nl-NL" sz="500" kern="1200" noProof="0" dirty="0" smtClean="0">
                          <a:solidFill>
                            <a:srgbClr val="B80000"/>
                          </a:solidFill>
                          <a:latin typeface="Calibri"/>
                          <a:ea typeface="Times New Roman"/>
                          <a:cs typeface="Times New Roman"/>
                        </a:rPr>
                        <a:t>- of </a:t>
                      </a:r>
                      <a:r>
                        <a:rPr lang="nl-NL" sz="500" kern="1200" noProof="0" dirty="0" err="1" smtClean="0">
                          <a:solidFill>
                            <a:srgbClr val="B80000"/>
                          </a:solidFill>
                          <a:latin typeface="Calibri"/>
                          <a:ea typeface="Times New Roman"/>
                          <a:cs typeface="Times New Roman"/>
                        </a:rPr>
                        <a:t>transdisciplinariteit</a:t>
                      </a:r>
                      <a:endParaRPr lang="nl-NL" sz="500" kern="1200" noProof="0" dirty="0">
                        <a:solidFill>
                          <a:srgbClr val="B80000"/>
                        </a:solidFill>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spcBef>
                          <a:spcPts val="200"/>
                        </a:spcBef>
                        <a:spcAft>
                          <a:spcPts val="200"/>
                        </a:spcAft>
                      </a:pPr>
                      <a:r>
                        <a:rPr lang="nl-NL" sz="400" i="1" noProof="0" smtClean="0">
                          <a:latin typeface="Calibri"/>
                          <a:ea typeface="Times New Roman"/>
                          <a:cs typeface="Times New Roman"/>
                        </a:rPr>
                        <a:t>Verbinden van disciplines en stakeholders. Evenwicht m.b.t. Triple P; evenwicht m.b.t. disciplines.</a:t>
                      </a:r>
                      <a:endParaRPr lang="nl-NL" sz="400" i="1" noProof="0">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r>
              <a:tr h="112289">
                <a:tc vMerge="1">
                  <a:txBody>
                    <a:bodyPr/>
                    <a:lstStyle/>
                    <a:p>
                      <a:endParaRPr lang="nl-NL"/>
                    </a:p>
                  </a:txBody>
                  <a:tcPr/>
                </a:tc>
                <a:tc>
                  <a:txBody>
                    <a:bodyPr/>
                    <a:lstStyle/>
                    <a:p>
                      <a:pPr>
                        <a:spcBef>
                          <a:spcPts val="200"/>
                        </a:spcBef>
                        <a:spcAft>
                          <a:spcPts val="200"/>
                        </a:spcAft>
                      </a:pPr>
                      <a:r>
                        <a:rPr lang="nl-NL" sz="500" noProof="0" smtClean="0">
                          <a:solidFill>
                            <a:srgbClr val="B80000"/>
                          </a:solidFill>
                          <a:latin typeface="Calibri"/>
                          <a:ea typeface="Times New Roman"/>
                          <a:cs typeface="Times New Roman"/>
                        </a:rPr>
                        <a:t>Levenscyclus-benadering</a:t>
                      </a:r>
                      <a:endParaRPr lang="nl-NL" sz="500" noProof="0">
                        <a:solidFill>
                          <a:srgbClr val="B80000"/>
                        </a:solidFill>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CE"/>
                    </a:solidFill>
                  </a:tcPr>
                </a:tc>
                <a:tc>
                  <a:txBody>
                    <a:bodyPr/>
                    <a:lstStyle/>
                    <a:p>
                      <a:pPr>
                        <a:spcBef>
                          <a:spcPts val="200"/>
                        </a:spcBef>
                        <a:spcAft>
                          <a:spcPts val="200"/>
                        </a:spcAft>
                      </a:pPr>
                      <a:r>
                        <a:rPr lang="nl-NL" sz="400" i="1" noProof="0" dirty="0" smtClean="0">
                          <a:latin typeface="Calibri"/>
                          <a:ea typeface="Times New Roman"/>
                          <a:cs typeface="Times New Roman"/>
                        </a:rPr>
                        <a:t>verbinden van fases in de levenscyclus. Betreft levenscycli</a:t>
                      </a:r>
                      <a:r>
                        <a:rPr lang="nl-NL" sz="400" i="1" baseline="0" noProof="0" dirty="0" smtClean="0">
                          <a:latin typeface="Calibri"/>
                          <a:ea typeface="Times New Roman"/>
                          <a:cs typeface="Times New Roman"/>
                        </a:rPr>
                        <a:t> van mensen</a:t>
                      </a:r>
                      <a:r>
                        <a:rPr lang="nl-NL" sz="400" i="1" noProof="0" dirty="0" smtClean="0">
                          <a:latin typeface="Calibri"/>
                          <a:ea typeface="Times New Roman"/>
                          <a:cs typeface="Times New Roman"/>
                        </a:rPr>
                        <a:t>, producten, bedrijven, </a:t>
                      </a:r>
                      <a:r>
                        <a:rPr lang="nl-NL" sz="400" i="1" noProof="0" dirty="0" err="1" smtClean="0">
                          <a:latin typeface="Calibri"/>
                          <a:ea typeface="Times New Roman"/>
                          <a:cs typeface="Times New Roman"/>
                        </a:rPr>
                        <a:t>habitats</a:t>
                      </a:r>
                      <a:r>
                        <a:rPr lang="nl-NL" sz="400" i="1" noProof="0" dirty="0" smtClean="0">
                          <a:latin typeface="Calibri"/>
                          <a:ea typeface="Times New Roman"/>
                          <a:cs typeface="Times New Roman"/>
                        </a:rPr>
                        <a:t>, culturen, ontwerpen, paradigma’s, etc.</a:t>
                      </a:r>
                      <a:endParaRPr lang="nl-NL" sz="400" i="1" noProof="0" dirty="0">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CE"/>
                    </a:solidFill>
                  </a:tcPr>
                </a:tc>
              </a:tr>
              <a:tr h="112289">
                <a:tc vMerge="1">
                  <a:txBody>
                    <a:bodyPr/>
                    <a:lstStyle/>
                    <a:p>
                      <a:endParaRPr lang="nl-NL"/>
                    </a:p>
                  </a:txBody>
                  <a:tcPr/>
                </a:tc>
                <a:tc>
                  <a:txBody>
                    <a:bodyPr/>
                    <a:lstStyle/>
                    <a:p>
                      <a:pPr>
                        <a:spcBef>
                          <a:spcPts val="200"/>
                        </a:spcBef>
                        <a:spcAft>
                          <a:spcPts val="200"/>
                        </a:spcAft>
                      </a:pPr>
                      <a:r>
                        <a:rPr lang="nl-NL" sz="500" noProof="0" dirty="0" smtClean="0">
                          <a:solidFill>
                            <a:srgbClr val="B80000"/>
                          </a:solidFill>
                          <a:latin typeface="Calibri"/>
                          <a:ea typeface="Times New Roman"/>
                          <a:cs typeface="Times New Roman"/>
                        </a:rPr>
                        <a:t>Intercultureel, internationaal</a:t>
                      </a:r>
                      <a:endParaRPr lang="nl-NL" sz="500" noProof="0" dirty="0">
                        <a:solidFill>
                          <a:srgbClr val="B80000"/>
                        </a:solidFill>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spcBef>
                          <a:spcPts val="200"/>
                        </a:spcBef>
                        <a:spcAft>
                          <a:spcPts val="200"/>
                        </a:spcAft>
                      </a:pPr>
                      <a:r>
                        <a:rPr lang="nl-NL" sz="400" i="1" noProof="0" dirty="0" smtClean="0">
                          <a:latin typeface="Calibri"/>
                          <a:ea typeface="Times New Roman"/>
                          <a:cs typeface="Times New Roman"/>
                        </a:rPr>
                        <a:t>Verbinden van mensen, (sub)culturen, regio’s, landen. Openstaan voor waarden en perspectieven van anderen.</a:t>
                      </a:r>
                      <a:endParaRPr lang="nl-NL" sz="400" i="1" noProof="0" dirty="0">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r>
              <a:tr h="112289">
                <a:tc vMerge="1">
                  <a:txBody>
                    <a:bodyPr/>
                    <a:lstStyle/>
                    <a:p>
                      <a:endParaRPr lang="nl-NL"/>
                    </a:p>
                  </a:txBody>
                  <a:tcPr/>
                </a:tc>
                <a:tc>
                  <a:txBody>
                    <a:bodyPr/>
                    <a:lstStyle/>
                    <a:p>
                      <a:pPr>
                        <a:spcBef>
                          <a:spcPts val="200"/>
                        </a:spcBef>
                        <a:spcAft>
                          <a:spcPts val="200"/>
                        </a:spcAft>
                      </a:pPr>
                      <a:r>
                        <a:rPr lang="nl-NL" sz="500" noProof="0" smtClean="0">
                          <a:solidFill>
                            <a:srgbClr val="B80000"/>
                          </a:solidFill>
                          <a:latin typeface="Calibri"/>
                          <a:ea typeface="Times New Roman"/>
                          <a:cs typeface="Times New Roman"/>
                        </a:rPr>
                        <a:t>Toekomst-oriëntatie</a:t>
                      </a:r>
                      <a:endParaRPr lang="nl-NL" sz="500" noProof="0">
                        <a:solidFill>
                          <a:srgbClr val="B80000"/>
                        </a:solidFill>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CE"/>
                    </a:solidFill>
                  </a:tcPr>
                </a:tc>
                <a:tc>
                  <a:txBody>
                    <a:bodyPr/>
                    <a:lstStyle/>
                    <a:p>
                      <a:pPr>
                        <a:spcBef>
                          <a:spcPts val="200"/>
                        </a:spcBef>
                        <a:spcAft>
                          <a:spcPts val="200"/>
                        </a:spcAft>
                      </a:pPr>
                      <a:r>
                        <a:rPr lang="nl-NL" sz="400" i="1" noProof="0" smtClean="0">
                          <a:latin typeface="Calibri"/>
                          <a:ea typeface="Times New Roman"/>
                          <a:cs typeface="Times New Roman"/>
                        </a:rPr>
                        <a:t>Verbinden van verleden, heden en toekomst. Betreft zowel lange- en korte-termijn doelen, gebaseerd op visies van duurzame toekomstige ontwikkelingen.</a:t>
                      </a:r>
                      <a:endParaRPr lang="nl-NL" sz="400" i="1" noProof="0">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CE"/>
                    </a:solidFill>
                  </a:tcPr>
                </a:tc>
              </a:tr>
              <a:tr h="70181">
                <a:tc rowSpan="3">
                  <a:txBody>
                    <a:bodyPr/>
                    <a:lstStyle/>
                    <a:p>
                      <a:pPr>
                        <a:spcBef>
                          <a:spcPts val="200"/>
                        </a:spcBef>
                        <a:spcAft>
                          <a:spcPts val="200"/>
                        </a:spcAft>
                      </a:pPr>
                      <a:r>
                        <a:rPr lang="nl-NL" sz="600" noProof="0" smtClean="0">
                          <a:solidFill>
                            <a:srgbClr val="B80000"/>
                          </a:solidFill>
                          <a:latin typeface="Calibri"/>
                          <a:ea typeface="Times New Roman"/>
                          <a:cs typeface="Times New Roman"/>
                        </a:rPr>
                        <a:t>Innovativiteit</a:t>
                      </a:r>
                    </a:p>
                    <a:p>
                      <a:pPr>
                        <a:spcBef>
                          <a:spcPts val="200"/>
                        </a:spcBef>
                        <a:spcAft>
                          <a:spcPts val="200"/>
                        </a:spcAft>
                      </a:pPr>
                      <a:endParaRPr lang="nl-NL" sz="600" noProof="0">
                        <a:solidFill>
                          <a:srgbClr val="B80000"/>
                        </a:solidFill>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192"/>
                    </a:solidFill>
                  </a:tcPr>
                </a:tc>
                <a:tc>
                  <a:txBody>
                    <a:bodyPr/>
                    <a:lstStyle/>
                    <a:p>
                      <a:pPr>
                        <a:spcBef>
                          <a:spcPts val="0"/>
                        </a:spcBef>
                        <a:spcAft>
                          <a:spcPts val="0"/>
                        </a:spcAft>
                      </a:pPr>
                      <a:r>
                        <a:rPr lang="nl-NL" sz="500" noProof="0" dirty="0" smtClean="0">
                          <a:solidFill>
                            <a:srgbClr val="B80000"/>
                          </a:solidFill>
                          <a:latin typeface="Calibri"/>
                          <a:ea typeface="Times New Roman"/>
                          <a:cs typeface="Times New Roman"/>
                        </a:rPr>
                        <a:t>Openstaan voor verandering</a:t>
                      </a:r>
                      <a:endParaRPr lang="nl-NL" sz="500" noProof="0" dirty="0">
                        <a:solidFill>
                          <a:srgbClr val="B80000"/>
                        </a:solidFill>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spcBef>
                          <a:spcPts val="200"/>
                        </a:spcBef>
                        <a:spcAft>
                          <a:spcPts val="200"/>
                        </a:spcAft>
                      </a:pPr>
                      <a:r>
                        <a:rPr lang="nl-NL" sz="400" i="1" noProof="0" dirty="0" smtClean="0">
                          <a:latin typeface="Calibri"/>
                          <a:ea typeface="Times New Roman"/>
                          <a:cs typeface="Times New Roman"/>
                        </a:rPr>
                        <a:t>Soepelheid</a:t>
                      </a:r>
                      <a:r>
                        <a:rPr lang="nl-NL" sz="400" i="1" baseline="0" noProof="0" dirty="0" smtClean="0">
                          <a:latin typeface="Calibri"/>
                          <a:ea typeface="Times New Roman"/>
                          <a:cs typeface="Times New Roman"/>
                        </a:rPr>
                        <a:t> van geest</a:t>
                      </a:r>
                      <a:r>
                        <a:rPr lang="nl-NL" sz="400" i="1" noProof="0" dirty="0" smtClean="0">
                          <a:latin typeface="Calibri"/>
                          <a:ea typeface="Times New Roman"/>
                          <a:cs typeface="Times New Roman"/>
                        </a:rPr>
                        <a:t>; vermogen tot</a:t>
                      </a:r>
                      <a:r>
                        <a:rPr lang="nl-NL" sz="400" i="1" baseline="0" noProof="0" dirty="0" smtClean="0">
                          <a:latin typeface="Calibri"/>
                          <a:ea typeface="Times New Roman"/>
                          <a:cs typeface="Times New Roman"/>
                        </a:rPr>
                        <a:t> omgaan met onzekerheid.</a:t>
                      </a:r>
                      <a:endParaRPr lang="nl-NL" sz="400" i="1" noProof="0" dirty="0">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r>
              <a:tr h="140361">
                <a:tc vMerge="1">
                  <a:txBody>
                    <a:bodyPr/>
                    <a:lstStyle/>
                    <a:p>
                      <a:endParaRPr lang="nl-NL"/>
                    </a:p>
                  </a:txBody>
                  <a:tcPr/>
                </a:tc>
                <a:tc>
                  <a:txBody>
                    <a:bodyPr/>
                    <a:lstStyle/>
                    <a:p>
                      <a:pPr>
                        <a:spcBef>
                          <a:spcPts val="200"/>
                        </a:spcBef>
                        <a:spcAft>
                          <a:spcPts val="200"/>
                        </a:spcAft>
                      </a:pPr>
                      <a:r>
                        <a:rPr lang="nl-NL" sz="500" noProof="0" dirty="0" smtClean="0">
                          <a:solidFill>
                            <a:srgbClr val="B80000"/>
                          </a:solidFill>
                          <a:latin typeface="Calibri"/>
                          <a:ea typeface="Times New Roman"/>
                          <a:cs typeface="Times New Roman"/>
                        </a:rPr>
                        <a:t>Openstaan voor  nieuwe oplossingen</a:t>
                      </a:r>
                      <a:endParaRPr lang="nl-NL" sz="500" noProof="0" dirty="0">
                        <a:solidFill>
                          <a:srgbClr val="B80000"/>
                        </a:solidFill>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CE"/>
                    </a:solidFill>
                  </a:tcPr>
                </a:tc>
                <a:tc>
                  <a:txBody>
                    <a:bodyPr/>
                    <a:lstStyle/>
                    <a:p>
                      <a:pPr>
                        <a:spcBef>
                          <a:spcPts val="200"/>
                        </a:spcBef>
                        <a:spcAft>
                          <a:spcPts val="200"/>
                        </a:spcAft>
                      </a:pPr>
                      <a:r>
                        <a:rPr lang="nl-NL" sz="400" i="1" noProof="0" dirty="0" smtClean="0">
                          <a:latin typeface="Calibri"/>
                          <a:ea typeface="Times New Roman"/>
                          <a:cs typeface="Times New Roman"/>
                        </a:rPr>
                        <a:t>Creativiteit, </a:t>
                      </a:r>
                      <a:r>
                        <a:rPr lang="nl-NL" sz="400" i="1" noProof="0" dirty="0" err="1" smtClean="0">
                          <a:latin typeface="Calibri"/>
                          <a:ea typeface="Times New Roman"/>
                          <a:cs typeface="Times New Roman"/>
                        </a:rPr>
                        <a:t>non-lineariteit</a:t>
                      </a:r>
                      <a:r>
                        <a:rPr lang="nl-NL" sz="400" i="1" noProof="0" dirty="0" smtClean="0">
                          <a:latin typeface="Calibri"/>
                          <a:ea typeface="Times New Roman"/>
                          <a:cs typeface="Times New Roman"/>
                        </a:rPr>
                        <a:t>, out of the box denken, aanvaarden van het onverwachte.</a:t>
                      </a:r>
                      <a:endParaRPr lang="nl-NL" sz="400" i="1" noProof="0" dirty="0">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CE"/>
                    </a:solidFill>
                  </a:tcPr>
                </a:tc>
              </a:tr>
              <a:tr h="168434">
                <a:tc vMerge="1">
                  <a:txBody>
                    <a:bodyPr/>
                    <a:lstStyle/>
                    <a:p>
                      <a:endParaRPr lang="nl-NL"/>
                    </a:p>
                  </a:txBody>
                  <a:tcPr/>
                </a:tc>
                <a:tc>
                  <a:txBody>
                    <a:bodyPr/>
                    <a:lstStyle/>
                    <a:p>
                      <a:pPr>
                        <a:spcBef>
                          <a:spcPts val="200"/>
                        </a:spcBef>
                        <a:spcAft>
                          <a:spcPts val="200"/>
                        </a:spcAft>
                      </a:pPr>
                      <a:r>
                        <a:rPr lang="nl-NL" sz="500" noProof="0" dirty="0" smtClean="0">
                          <a:solidFill>
                            <a:srgbClr val="B80000"/>
                          </a:solidFill>
                          <a:latin typeface="Calibri"/>
                          <a:ea typeface="Times New Roman"/>
                          <a:cs typeface="Times New Roman"/>
                        </a:rPr>
                        <a:t>Functie- oriëntatie</a:t>
                      </a:r>
                      <a:endParaRPr lang="nl-NL" sz="500" noProof="0" dirty="0">
                        <a:solidFill>
                          <a:srgbClr val="B80000"/>
                        </a:solidFill>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spcBef>
                          <a:spcPts val="200"/>
                        </a:spcBef>
                        <a:spcAft>
                          <a:spcPts val="200"/>
                        </a:spcAft>
                      </a:pPr>
                      <a:r>
                        <a:rPr lang="nl-NL" sz="400" i="1" noProof="0" smtClean="0">
                          <a:latin typeface="Calibri"/>
                          <a:ea typeface="Times New Roman"/>
                          <a:cs typeface="Times New Roman"/>
                        </a:rPr>
                        <a:t>Stimuleren van creatieve ideeën en ontwerpprocessen, uitzoomend vanuit bestaande producten of diensten naar onderliggende functies of behoeften, gericht op het vinden van alternatieve manieren om die te vervullen.</a:t>
                      </a:r>
                      <a:endParaRPr lang="nl-NL" sz="400" i="1" noProof="0">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r>
              <a:tr h="112289">
                <a:tc rowSpan="5">
                  <a:txBody>
                    <a:bodyPr/>
                    <a:lstStyle/>
                    <a:p>
                      <a:pPr>
                        <a:spcBef>
                          <a:spcPts val="200"/>
                        </a:spcBef>
                        <a:spcAft>
                          <a:spcPts val="200"/>
                        </a:spcAft>
                      </a:pPr>
                      <a:r>
                        <a:rPr lang="nl-NL" sz="600" noProof="0" smtClean="0">
                          <a:solidFill>
                            <a:srgbClr val="B80000"/>
                          </a:solidFill>
                          <a:latin typeface="Calibri"/>
                          <a:ea typeface="Times New Roman"/>
                          <a:cs typeface="Times New Roman"/>
                        </a:rPr>
                        <a:t>Actieleren, sociaal leren</a:t>
                      </a:r>
                      <a:endParaRPr lang="nl-NL" sz="600" noProof="0">
                        <a:solidFill>
                          <a:srgbClr val="B80000"/>
                        </a:solidFill>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BA9"/>
                    </a:solidFill>
                  </a:tcPr>
                </a:tc>
                <a:tc>
                  <a:txBody>
                    <a:bodyPr/>
                    <a:lstStyle/>
                    <a:p>
                      <a:pPr>
                        <a:spcBef>
                          <a:spcPts val="200"/>
                        </a:spcBef>
                        <a:spcAft>
                          <a:spcPts val="200"/>
                        </a:spcAft>
                      </a:pPr>
                      <a:r>
                        <a:rPr lang="nl-NL" sz="500" noProof="0" dirty="0" smtClean="0">
                          <a:solidFill>
                            <a:srgbClr val="B80000"/>
                          </a:solidFill>
                          <a:latin typeface="Calibri"/>
                          <a:ea typeface="Times New Roman"/>
                          <a:cs typeface="Times New Roman"/>
                        </a:rPr>
                        <a:t>Toepassing van kennis</a:t>
                      </a:r>
                      <a:endParaRPr lang="nl-NL" sz="500" noProof="0" dirty="0">
                        <a:solidFill>
                          <a:srgbClr val="B80000"/>
                        </a:solidFill>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CE"/>
                    </a:solidFill>
                  </a:tcPr>
                </a:tc>
                <a:tc>
                  <a:txBody>
                    <a:bodyPr/>
                    <a:lstStyle/>
                    <a:p>
                      <a:pPr>
                        <a:spcBef>
                          <a:spcPts val="200"/>
                        </a:spcBef>
                        <a:spcAft>
                          <a:spcPts val="200"/>
                        </a:spcAft>
                      </a:pPr>
                      <a:r>
                        <a:rPr lang="nl-NL" sz="400" i="1" noProof="0" smtClean="0">
                          <a:latin typeface="Calibri"/>
                          <a:ea typeface="Times New Roman"/>
                          <a:cs typeface="Times New Roman"/>
                        </a:rPr>
                        <a:t>Verkrijgen en toepassen van kennis, hetzij na elkaar, hetzij tegelijkertijd (‘learning by doing’). Gericht op vinden van toepasbare oplossingen voor reële problemen.</a:t>
                      </a:r>
                      <a:endParaRPr lang="nl-NL" sz="400" i="1" noProof="0">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CE"/>
                    </a:solidFill>
                  </a:tcPr>
                </a:tc>
              </a:tr>
              <a:tr h="70181">
                <a:tc vMerge="1">
                  <a:txBody>
                    <a:bodyPr/>
                    <a:lstStyle/>
                    <a:p>
                      <a:endParaRPr lang="nl-NL"/>
                    </a:p>
                  </a:txBody>
                  <a:tcPr/>
                </a:tc>
                <a:tc>
                  <a:txBody>
                    <a:bodyPr/>
                    <a:lstStyle/>
                    <a:p>
                      <a:pPr>
                        <a:spcBef>
                          <a:spcPts val="200"/>
                        </a:spcBef>
                        <a:spcAft>
                          <a:spcPts val="200"/>
                        </a:spcAft>
                      </a:pPr>
                      <a:r>
                        <a:rPr lang="nl-NL" sz="500" noProof="0" smtClean="0">
                          <a:solidFill>
                            <a:srgbClr val="B80000"/>
                          </a:solidFill>
                          <a:latin typeface="Calibri"/>
                          <a:ea typeface="Times New Roman"/>
                          <a:cs typeface="Times New Roman"/>
                        </a:rPr>
                        <a:t>Multi-methoden</a:t>
                      </a:r>
                      <a:endParaRPr lang="nl-NL" sz="500" noProof="0">
                        <a:solidFill>
                          <a:srgbClr val="B80000"/>
                        </a:solidFill>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spcBef>
                          <a:spcPts val="200"/>
                        </a:spcBef>
                        <a:spcAft>
                          <a:spcPts val="200"/>
                        </a:spcAft>
                      </a:pPr>
                      <a:r>
                        <a:rPr lang="nl-NL" sz="400" i="1" noProof="0" smtClean="0">
                          <a:latin typeface="Calibri"/>
                          <a:ea typeface="Times New Roman"/>
                          <a:cs typeface="Times New Roman"/>
                        </a:rPr>
                        <a:t>Bijv. just-in-time lessen, discussies, drama, spellen, etc.</a:t>
                      </a:r>
                      <a:endParaRPr lang="nl-NL" sz="400" i="1" noProof="0">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r>
              <a:tr h="70181">
                <a:tc vMerge="1">
                  <a:txBody>
                    <a:bodyPr/>
                    <a:lstStyle/>
                    <a:p>
                      <a:endParaRPr lang="nl-NL"/>
                    </a:p>
                  </a:txBody>
                  <a:tcPr/>
                </a:tc>
                <a:tc>
                  <a:txBody>
                    <a:bodyPr/>
                    <a:lstStyle/>
                    <a:p>
                      <a:pPr>
                        <a:spcBef>
                          <a:spcPts val="200"/>
                        </a:spcBef>
                        <a:spcAft>
                          <a:spcPts val="200"/>
                        </a:spcAft>
                      </a:pPr>
                      <a:r>
                        <a:rPr lang="nl-NL" sz="500" noProof="0" smtClean="0">
                          <a:solidFill>
                            <a:srgbClr val="B80000"/>
                          </a:solidFill>
                          <a:latin typeface="Calibri"/>
                          <a:ea typeface="Times New Roman"/>
                          <a:cs typeface="Times New Roman"/>
                        </a:rPr>
                        <a:t>Realistische situaties</a:t>
                      </a:r>
                      <a:endParaRPr lang="nl-NL" sz="500" noProof="0">
                        <a:solidFill>
                          <a:srgbClr val="B80000"/>
                        </a:solidFill>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CE"/>
                    </a:solidFill>
                  </a:tcPr>
                </a:tc>
                <a:tc>
                  <a:txBody>
                    <a:bodyPr/>
                    <a:lstStyle/>
                    <a:p>
                      <a:pPr>
                        <a:spcBef>
                          <a:spcPts val="200"/>
                        </a:spcBef>
                        <a:spcAft>
                          <a:spcPts val="200"/>
                        </a:spcAft>
                      </a:pPr>
                      <a:r>
                        <a:rPr lang="nl-NL" sz="400" i="1" noProof="0" smtClean="0">
                          <a:latin typeface="Calibri"/>
                          <a:ea typeface="Times New Roman"/>
                          <a:cs typeface="Times New Roman"/>
                        </a:rPr>
                        <a:t>Contextrijk leren, in gesimuleerde of werkelijk bestaande situaties.</a:t>
                      </a:r>
                      <a:endParaRPr lang="nl-NL" sz="400" i="1" noProof="0">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CE"/>
                    </a:solidFill>
                  </a:tcPr>
                </a:tc>
              </a:tr>
              <a:tr h="70181">
                <a:tc vMerge="1">
                  <a:txBody>
                    <a:bodyPr/>
                    <a:lstStyle/>
                    <a:p>
                      <a:endParaRPr lang="nl-NL"/>
                    </a:p>
                  </a:txBody>
                  <a:tcPr/>
                </a:tc>
                <a:tc>
                  <a:txBody>
                    <a:bodyPr/>
                    <a:lstStyle/>
                    <a:p>
                      <a:pPr>
                        <a:spcBef>
                          <a:spcPts val="200"/>
                        </a:spcBef>
                        <a:spcAft>
                          <a:spcPts val="200"/>
                        </a:spcAft>
                      </a:pPr>
                      <a:r>
                        <a:rPr lang="nl-NL" sz="500" noProof="0" smtClean="0">
                          <a:solidFill>
                            <a:srgbClr val="B80000"/>
                          </a:solidFill>
                          <a:latin typeface="Calibri"/>
                          <a:ea typeface="Times New Roman"/>
                          <a:cs typeface="Times New Roman"/>
                        </a:rPr>
                        <a:t>Betrokkenheid</a:t>
                      </a:r>
                      <a:endParaRPr lang="nl-NL" sz="500" noProof="0">
                        <a:solidFill>
                          <a:srgbClr val="B80000"/>
                        </a:solidFill>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spcBef>
                          <a:spcPts val="200"/>
                        </a:spcBef>
                        <a:spcAft>
                          <a:spcPts val="200"/>
                        </a:spcAft>
                      </a:pPr>
                      <a:r>
                        <a:rPr lang="nl-NL" sz="400" i="1" noProof="0" dirty="0" smtClean="0">
                          <a:latin typeface="Calibri"/>
                          <a:ea typeface="Times New Roman"/>
                          <a:cs typeface="Times New Roman"/>
                        </a:rPr>
                        <a:t>Persoonlijk betrokken, gericht </a:t>
                      </a:r>
                      <a:r>
                        <a:rPr lang="nl-NL" sz="400" i="1" noProof="0" dirty="0" err="1" smtClean="0">
                          <a:latin typeface="Calibri"/>
                          <a:ea typeface="Times New Roman"/>
                          <a:cs typeface="Times New Roman"/>
                        </a:rPr>
                        <a:t>duurzaamheidsdoelen</a:t>
                      </a:r>
                      <a:r>
                        <a:rPr lang="nl-NL" sz="400" i="1" noProof="0" dirty="0" smtClean="0">
                          <a:latin typeface="Calibri"/>
                          <a:ea typeface="Times New Roman"/>
                          <a:cs typeface="Times New Roman"/>
                        </a:rPr>
                        <a:t>.</a:t>
                      </a:r>
                      <a:endParaRPr lang="nl-NL" sz="400" i="1" noProof="0" dirty="0">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r>
              <a:tr h="70181">
                <a:tc vMerge="1">
                  <a:txBody>
                    <a:bodyPr/>
                    <a:lstStyle/>
                    <a:p>
                      <a:endParaRPr lang="nl-NL"/>
                    </a:p>
                  </a:txBody>
                  <a:tcPr/>
                </a:tc>
                <a:tc>
                  <a:txBody>
                    <a:bodyPr/>
                    <a:lstStyle/>
                    <a:p>
                      <a:pPr>
                        <a:spcBef>
                          <a:spcPts val="200"/>
                        </a:spcBef>
                        <a:spcAft>
                          <a:spcPts val="200"/>
                        </a:spcAft>
                      </a:pPr>
                      <a:r>
                        <a:rPr lang="nl-NL" sz="500" noProof="0" smtClean="0">
                          <a:solidFill>
                            <a:srgbClr val="B80000"/>
                          </a:solidFill>
                          <a:latin typeface="Calibri"/>
                          <a:ea typeface="Times New Roman"/>
                          <a:cs typeface="Times New Roman"/>
                        </a:rPr>
                        <a:t>Samenwerken</a:t>
                      </a:r>
                      <a:endParaRPr lang="nl-NL" sz="500" noProof="0">
                        <a:solidFill>
                          <a:srgbClr val="B80000"/>
                        </a:solidFill>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CE"/>
                    </a:solidFill>
                  </a:tcPr>
                </a:tc>
                <a:tc>
                  <a:txBody>
                    <a:bodyPr/>
                    <a:lstStyle/>
                    <a:p>
                      <a:pPr>
                        <a:spcBef>
                          <a:spcPts val="200"/>
                        </a:spcBef>
                        <a:spcAft>
                          <a:spcPts val="200"/>
                        </a:spcAft>
                      </a:pPr>
                      <a:r>
                        <a:rPr lang="nl-NL" sz="400" i="1" noProof="0" dirty="0" smtClean="0">
                          <a:latin typeface="Calibri"/>
                          <a:ea typeface="Times New Roman"/>
                          <a:cs typeface="Times New Roman"/>
                        </a:rPr>
                        <a:t>Teamwerk binnen studentengroepen; samenwerking met experts,</a:t>
                      </a:r>
                      <a:r>
                        <a:rPr lang="nl-NL" sz="400" i="1" baseline="0" noProof="0" dirty="0" smtClean="0">
                          <a:latin typeface="Calibri"/>
                          <a:ea typeface="Times New Roman"/>
                          <a:cs typeface="Times New Roman"/>
                        </a:rPr>
                        <a:t> </a:t>
                      </a:r>
                      <a:r>
                        <a:rPr lang="nl-NL" sz="400" i="1" noProof="0" dirty="0" smtClean="0">
                          <a:latin typeface="Calibri"/>
                          <a:ea typeface="Times New Roman"/>
                          <a:cs typeface="Times New Roman"/>
                        </a:rPr>
                        <a:t>professionals.</a:t>
                      </a:r>
                      <a:endParaRPr lang="nl-NL" sz="400" i="1" noProof="0" dirty="0">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CE"/>
                    </a:solidFill>
                  </a:tcPr>
                </a:tc>
              </a:tr>
              <a:tr h="70181">
                <a:tc rowSpan="5">
                  <a:txBody>
                    <a:bodyPr/>
                    <a:lstStyle/>
                    <a:p>
                      <a:pPr>
                        <a:spcBef>
                          <a:spcPts val="200"/>
                        </a:spcBef>
                        <a:spcAft>
                          <a:spcPts val="200"/>
                        </a:spcAft>
                      </a:pPr>
                      <a:r>
                        <a:rPr lang="nl-NL" sz="600" noProof="0" smtClean="0">
                          <a:solidFill>
                            <a:srgbClr val="B80000"/>
                          </a:solidFill>
                          <a:latin typeface="Calibri"/>
                          <a:ea typeface="Times New Roman"/>
                          <a:cs typeface="Times New Roman"/>
                        </a:rPr>
                        <a:t>Reflexiviteit</a:t>
                      </a:r>
                      <a:endParaRPr lang="nl-NL" sz="600" noProof="0">
                        <a:solidFill>
                          <a:srgbClr val="B80000"/>
                        </a:solidFill>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192"/>
                    </a:solidFill>
                  </a:tcPr>
                </a:tc>
                <a:tc>
                  <a:txBody>
                    <a:bodyPr/>
                    <a:lstStyle/>
                    <a:p>
                      <a:pPr>
                        <a:spcBef>
                          <a:spcPts val="200"/>
                        </a:spcBef>
                        <a:spcAft>
                          <a:spcPts val="200"/>
                        </a:spcAft>
                      </a:pPr>
                      <a:r>
                        <a:rPr lang="nl-NL" sz="500" noProof="0" dirty="0" smtClean="0">
                          <a:solidFill>
                            <a:srgbClr val="B80000"/>
                          </a:solidFill>
                          <a:latin typeface="Calibri"/>
                          <a:ea typeface="Times New Roman"/>
                          <a:cs typeface="Times New Roman"/>
                        </a:rPr>
                        <a:t>Leren </a:t>
                      </a:r>
                      <a:r>
                        <a:rPr lang="nl-NL" sz="500" noProof="0" dirty="0" err="1" smtClean="0">
                          <a:solidFill>
                            <a:srgbClr val="B80000"/>
                          </a:solidFill>
                          <a:latin typeface="Calibri"/>
                          <a:ea typeface="Times New Roman"/>
                          <a:cs typeface="Times New Roman"/>
                        </a:rPr>
                        <a:t>leren</a:t>
                      </a:r>
                      <a:endParaRPr lang="nl-NL" sz="500" noProof="0" dirty="0">
                        <a:solidFill>
                          <a:srgbClr val="B80000"/>
                        </a:solidFill>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spcBef>
                          <a:spcPts val="200"/>
                        </a:spcBef>
                        <a:spcAft>
                          <a:spcPts val="200"/>
                        </a:spcAft>
                      </a:pPr>
                      <a:r>
                        <a:rPr lang="nl-NL" sz="400" i="1" noProof="0" smtClean="0">
                          <a:latin typeface="Calibri"/>
                          <a:ea typeface="Times New Roman"/>
                          <a:cs typeface="Times New Roman"/>
                        </a:rPr>
                        <a:t>Reflectie op het eigen leerproces, gericht op continue verbetering. Levenslang leren.</a:t>
                      </a:r>
                      <a:endParaRPr lang="nl-NL" sz="400" i="1" noProof="0">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r>
              <a:tr h="168434">
                <a:tc vMerge="1">
                  <a:txBody>
                    <a:bodyPr/>
                    <a:lstStyle/>
                    <a:p>
                      <a:endParaRPr lang="nl-NL"/>
                    </a:p>
                  </a:txBody>
                  <a:tcPr/>
                </a:tc>
                <a:tc>
                  <a:txBody>
                    <a:bodyPr/>
                    <a:lstStyle/>
                    <a:p>
                      <a:pPr>
                        <a:spcBef>
                          <a:spcPts val="200"/>
                        </a:spcBef>
                        <a:spcAft>
                          <a:spcPts val="200"/>
                        </a:spcAft>
                      </a:pPr>
                      <a:r>
                        <a:rPr lang="nl-NL" sz="500" noProof="0" dirty="0" err="1" smtClean="0">
                          <a:solidFill>
                            <a:srgbClr val="B80000"/>
                          </a:solidFill>
                          <a:latin typeface="Calibri"/>
                          <a:ea typeface="Times New Roman"/>
                          <a:cs typeface="Times New Roman"/>
                        </a:rPr>
                        <a:t>Verantwoordelijk-heid</a:t>
                      </a:r>
                      <a:endParaRPr lang="nl-NL" sz="500" noProof="0" dirty="0">
                        <a:solidFill>
                          <a:srgbClr val="B80000"/>
                        </a:solidFill>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CE"/>
                    </a:solidFill>
                  </a:tcPr>
                </a:tc>
                <a:tc>
                  <a:txBody>
                    <a:bodyPr/>
                    <a:lstStyle/>
                    <a:p>
                      <a:pPr>
                        <a:spcBef>
                          <a:spcPts val="200"/>
                        </a:spcBef>
                        <a:spcAft>
                          <a:spcPts val="200"/>
                        </a:spcAft>
                      </a:pPr>
                      <a:r>
                        <a:rPr lang="nl-NL" sz="400" i="1" noProof="0" smtClean="0">
                          <a:latin typeface="Calibri"/>
                          <a:ea typeface="Times New Roman"/>
                          <a:cs typeface="Times New Roman"/>
                        </a:rPr>
                        <a:t>Verantwoordelijkheid voor het eigen leerproces, en (tot</a:t>
                      </a:r>
                      <a:r>
                        <a:rPr lang="nl-NL" sz="400" i="1" baseline="0" noProof="0" smtClean="0">
                          <a:latin typeface="Calibri"/>
                          <a:ea typeface="Times New Roman"/>
                          <a:cs typeface="Times New Roman"/>
                        </a:rPr>
                        <a:t> op zekere hoogte) </a:t>
                      </a:r>
                      <a:r>
                        <a:rPr lang="nl-NL" sz="400" i="1" noProof="0" smtClean="0">
                          <a:latin typeface="Calibri"/>
                          <a:ea typeface="Times New Roman"/>
                          <a:cs typeface="Times New Roman"/>
                        </a:rPr>
                        <a:t>voor de leerdoelen. Ook: verantwoordelijkheid voor resultaten van professionele activiteiten (stakeholder benadering).</a:t>
                      </a:r>
                      <a:endParaRPr lang="nl-NL" sz="400" i="1" noProof="0">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CE"/>
                    </a:solidFill>
                  </a:tcPr>
                </a:tc>
              </a:tr>
              <a:tr h="70181">
                <a:tc vMerge="1">
                  <a:txBody>
                    <a:bodyPr/>
                    <a:lstStyle/>
                    <a:p>
                      <a:endParaRPr lang="nl-NL"/>
                    </a:p>
                  </a:txBody>
                  <a:tcPr/>
                </a:tc>
                <a:tc>
                  <a:txBody>
                    <a:bodyPr/>
                    <a:lstStyle/>
                    <a:p>
                      <a:pPr>
                        <a:spcBef>
                          <a:spcPts val="200"/>
                        </a:spcBef>
                        <a:spcAft>
                          <a:spcPts val="200"/>
                        </a:spcAft>
                      </a:pPr>
                      <a:r>
                        <a:rPr lang="nl-NL" sz="500" noProof="0" smtClean="0">
                          <a:solidFill>
                            <a:srgbClr val="B80000"/>
                          </a:solidFill>
                          <a:latin typeface="Calibri"/>
                          <a:ea typeface="Times New Roman"/>
                          <a:cs typeface="Times New Roman"/>
                        </a:rPr>
                        <a:t>Waarde-gedreven</a:t>
                      </a:r>
                      <a:endParaRPr lang="nl-NL" sz="500" noProof="0">
                        <a:solidFill>
                          <a:srgbClr val="B80000"/>
                        </a:solidFill>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spcBef>
                          <a:spcPts val="200"/>
                        </a:spcBef>
                        <a:spcAft>
                          <a:spcPts val="200"/>
                        </a:spcAft>
                      </a:pPr>
                      <a:r>
                        <a:rPr lang="nl-NL" sz="400" i="1" noProof="0" smtClean="0">
                          <a:latin typeface="Calibri"/>
                          <a:ea typeface="Times New Roman"/>
                          <a:cs typeface="Times New Roman"/>
                        </a:rPr>
                        <a:t>Bewust van de relevantie en de betrekkelijkheid van  impliciete waarden en meningen</a:t>
                      </a:r>
                      <a:endParaRPr lang="nl-NL" sz="400" i="1" noProof="0">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r>
              <a:tr h="70181">
                <a:tc vMerge="1">
                  <a:txBody>
                    <a:bodyPr/>
                    <a:lstStyle/>
                    <a:p>
                      <a:endParaRPr lang="nl-NL"/>
                    </a:p>
                  </a:txBody>
                  <a:tcPr/>
                </a:tc>
                <a:tc>
                  <a:txBody>
                    <a:bodyPr/>
                    <a:lstStyle/>
                    <a:p>
                      <a:pPr>
                        <a:spcBef>
                          <a:spcPts val="200"/>
                        </a:spcBef>
                        <a:spcAft>
                          <a:spcPts val="200"/>
                        </a:spcAft>
                      </a:pPr>
                      <a:r>
                        <a:rPr lang="nl-NL" sz="500" noProof="0" dirty="0" smtClean="0">
                          <a:solidFill>
                            <a:srgbClr val="B80000"/>
                          </a:solidFill>
                          <a:latin typeface="Calibri"/>
                          <a:ea typeface="Times New Roman"/>
                          <a:cs typeface="Times New Roman"/>
                        </a:rPr>
                        <a:t>Kritisch denken</a:t>
                      </a:r>
                      <a:endParaRPr lang="nl-NL" sz="500" noProof="0" dirty="0">
                        <a:solidFill>
                          <a:srgbClr val="B80000"/>
                        </a:solidFill>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CE"/>
                    </a:solidFill>
                  </a:tcPr>
                </a:tc>
                <a:tc>
                  <a:txBody>
                    <a:bodyPr/>
                    <a:lstStyle/>
                    <a:p>
                      <a:pPr>
                        <a:spcBef>
                          <a:spcPts val="200"/>
                        </a:spcBef>
                        <a:spcAft>
                          <a:spcPts val="200"/>
                        </a:spcAft>
                      </a:pPr>
                      <a:r>
                        <a:rPr lang="nl-NL" sz="400" i="1" noProof="0" smtClean="0">
                          <a:latin typeface="Calibri"/>
                          <a:ea typeface="Times New Roman"/>
                          <a:cs typeface="Times New Roman"/>
                        </a:rPr>
                        <a:t>Kritische houding t.a.v. vragen, opdrachten, methoden, antwoorden, eigen functioneren</a:t>
                      </a:r>
                      <a:endParaRPr lang="nl-NL" sz="400" i="1" noProof="0">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CE"/>
                    </a:solidFill>
                  </a:tcPr>
                </a:tc>
              </a:tr>
              <a:tr h="112289">
                <a:tc vMerge="1">
                  <a:txBody>
                    <a:bodyPr/>
                    <a:lstStyle/>
                    <a:p>
                      <a:endParaRPr lang="nl-NL"/>
                    </a:p>
                  </a:txBody>
                  <a:tcPr/>
                </a:tc>
                <a:tc>
                  <a:txBody>
                    <a:bodyPr/>
                    <a:lstStyle/>
                    <a:p>
                      <a:pPr>
                        <a:spcBef>
                          <a:spcPts val="200"/>
                        </a:spcBef>
                        <a:spcAft>
                          <a:spcPts val="200"/>
                        </a:spcAft>
                      </a:pPr>
                      <a:r>
                        <a:rPr lang="nl-NL" sz="500" noProof="0" dirty="0" smtClean="0">
                          <a:solidFill>
                            <a:srgbClr val="B80000"/>
                          </a:solidFill>
                          <a:latin typeface="Calibri"/>
                          <a:ea typeface="Times New Roman"/>
                          <a:cs typeface="Times New Roman"/>
                        </a:rPr>
                        <a:t>Robuustheid van informatie</a:t>
                      </a:r>
                      <a:endParaRPr lang="nl-NL" sz="500" noProof="0" dirty="0">
                        <a:solidFill>
                          <a:srgbClr val="B80000"/>
                        </a:solidFill>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spcBef>
                          <a:spcPts val="200"/>
                        </a:spcBef>
                        <a:spcAft>
                          <a:spcPts val="200"/>
                        </a:spcAft>
                      </a:pPr>
                      <a:r>
                        <a:rPr lang="nl-NL" sz="400" i="1" noProof="0" dirty="0" smtClean="0">
                          <a:latin typeface="Calibri"/>
                          <a:ea typeface="Times New Roman"/>
                          <a:cs typeface="Times New Roman"/>
                        </a:rPr>
                        <a:t>Bewust van mate van zekerheid van kennis, gegevens, conclusies: subjectief, intersubjectief, objectief (opinies, theorie</a:t>
                      </a:r>
                      <a:r>
                        <a:rPr lang="nl-NL" sz="400" noProof="0" dirty="0" smtClean="0">
                          <a:latin typeface="Calibri"/>
                          <a:ea typeface="Times New Roman"/>
                          <a:cs typeface="Times New Roman"/>
                        </a:rPr>
                        <a:t>ën</a:t>
                      </a:r>
                      <a:r>
                        <a:rPr lang="nl-NL" sz="400" i="1" noProof="0" dirty="0" smtClean="0">
                          <a:latin typeface="Calibri"/>
                          <a:ea typeface="Times New Roman"/>
                          <a:cs typeface="Times New Roman"/>
                        </a:rPr>
                        <a:t>, feiten)</a:t>
                      </a:r>
                      <a:endParaRPr lang="nl-NL" sz="400" i="1" noProof="0" dirty="0">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r>
              <a:tr h="285987">
                <a:tc gridSpan="3">
                  <a:txBody>
                    <a:bodyPr/>
                    <a:lstStyle/>
                    <a:p>
                      <a:pPr>
                        <a:spcBef>
                          <a:spcPts val="200"/>
                        </a:spcBef>
                        <a:spcAft>
                          <a:spcPts val="200"/>
                        </a:spcAft>
                      </a:pPr>
                      <a:r>
                        <a:rPr lang="en-US" sz="400" i="1" dirty="0" err="1" smtClean="0">
                          <a:latin typeface="Calibri"/>
                          <a:ea typeface="Times New Roman"/>
                          <a:cs typeface="Times New Roman"/>
                        </a:rPr>
                        <a:t>Voornaamste</a:t>
                      </a:r>
                      <a:r>
                        <a:rPr lang="en-US" sz="400" i="1" dirty="0" smtClean="0">
                          <a:latin typeface="Calibri"/>
                          <a:ea typeface="Times New Roman"/>
                          <a:cs typeface="Times New Roman"/>
                        </a:rPr>
                        <a:t> </a:t>
                      </a:r>
                      <a:r>
                        <a:rPr lang="en-US" sz="400" i="1" dirty="0" err="1" smtClean="0">
                          <a:latin typeface="Calibri"/>
                          <a:ea typeface="Times New Roman"/>
                          <a:cs typeface="Times New Roman"/>
                        </a:rPr>
                        <a:t>bronnen</a:t>
                      </a:r>
                      <a:r>
                        <a:rPr lang="en-US" sz="400" i="1" dirty="0" smtClean="0">
                          <a:latin typeface="Calibri"/>
                          <a:ea typeface="Times New Roman"/>
                          <a:cs typeface="Times New Roman"/>
                        </a:rPr>
                        <a:t>:</a:t>
                      </a:r>
                      <a:r>
                        <a:rPr lang="en-US" sz="400" dirty="0" smtClean="0">
                          <a:latin typeface="Calibri"/>
                          <a:ea typeface="Times New Roman"/>
                          <a:cs typeface="Times New Roman"/>
                        </a:rPr>
                        <a:t> </a:t>
                      </a:r>
                      <a:r>
                        <a:rPr lang="en-US" sz="400" dirty="0">
                          <a:latin typeface="Calibri"/>
                          <a:ea typeface="Times New Roman"/>
                          <a:cs typeface="Times New Roman"/>
                        </a:rPr>
                        <a:t>Agenda 21 (UNCED, 1992), Orr (1992), De </a:t>
                      </a:r>
                      <a:r>
                        <a:rPr lang="en-US" sz="400" dirty="0" err="1">
                          <a:latin typeface="Calibri"/>
                          <a:ea typeface="Times New Roman"/>
                          <a:cs typeface="Times New Roman"/>
                        </a:rPr>
                        <a:t>Haan</a:t>
                      </a:r>
                      <a:r>
                        <a:rPr lang="en-US" sz="400" dirty="0">
                          <a:latin typeface="Calibri"/>
                          <a:ea typeface="Times New Roman"/>
                          <a:cs typeface="Times New Roman"/>
                        </a:rPr>
                        <a:t> &amp; </a:t>
                      </a:r>
                      <a:r>
                        <a:rPr lang="en-US" sz="400" dirty="0" err="1">
                          <a:latin typeface="Calibri"/>
                          <a:ea typeface="Times New Roman"/>
                          <a:cs typeface="Times New Roman"/>
                        </a:rPr>
                        <a:t>Harenberg</a:t>
                      </a:r>
                      <a:r>
                        <a:rPr lang="en-US" sz="400" dirty="0">
                          <a:latin typeface="Calibri"/>
                          <a:ea typeface="Times New Roman"/>
                          <a:cs typeface="Times New Roman"/>
                        </a:rPr>
                        <a:t> (1999), De </a:t>
                      </a:r>
                      <a:r>
                        <a:rPr lang="en-US" sz="400" dirty="0" err="1">
                          <a:latin typeface="Calibri"/>
                          <a:ea typeface="Times New Roman"/>
                          <a:cs typeface="Times New Roman"/>
                        </a:rPr>
                        <a:t>Haan</a:t>
                      </a:r>
                      <a:r>
                        <a:rPr lang="en-US" sz="400" dirty="0">
                          <a:latin typeface="Calibri"/>
                          <a:ea typeface="Times New Roman"/>
                          <a:cs typeface="Times New Roman"/>
                        </a:rPr>
                        <a:t> (2002),Sterling (2004), UNESCO (2004a, 2005), UNECE (2005), Martens (2006), Van Dam-Mieras (2007), </a:t>
                      </a:r>
                      <a:r>
                        <a:rPr lang="en-US" sz="400" dirty="0" err="1">
                          <a:latin typeface="Calibri"/>
                          <a:ea typeface="Times New Roman"/>
                          <a:cs typeface="Times New Roman"/>
                        </a:rPr>
                        <a:t>Dyball</a:t>
                      </a:r>
                      <a:r>
                        <a:rPr lang="en-US" sz="400" dirty="0">
                          <a:latin typeface="Calibri"/>
                          <a:ea typeface="Times New Roman"/>
                          <a:cs typeface="Times New Roman"/>
                        </a:rPr>
                        <a:t>, Brown &amp; Keen (2007), Barth &amp; </a:t>
                      </a:r>
                      <a:r>
                        <a:rPr lang="en-US" sz="400" dirty="0" err="1">
                          <a:latin typeface="Calibri"/>
                          <a:ea typeface="Times New Roman"/>
                          <a:cs typeface="Times New Roman"/>
                        </a:rPr>
                        <a:t>Burandt</a:t>
                      </a:r>
                      <a:r>
                        <a:rPr lang="en-US" sz="400" dirty="0">
                          <a:latin typeface="Calibri"/>
                          <a:ea typeface="Times New Roman"/>
                          <a:cs typeface="Times New Roman"/>
                        </a:rPr>
                        <a:t> (2008), </a:t>
                      </a:r>
                      <a:r>
                        <a:rPr lang="en-US" sz="400" dirty="0" err="1">
                          <a:latin typeface="Calibri"/>
                          <a:ea typeface="Times New Roman"/>
                          <a:cs typeface="Times New Roman"/>
                        </a:rPr>
                        <a:t>Dieleman</a:t>
                      </a:r>
                      <a:r>
                        <a:rPr lang="en-US" sz="400" dirty="0">
                          <a:latin typeface="Calibri"/>
                          <a:ea typeface="Times New Roman"/>
                          <a:cs typeface="Times New Roman"/>
                        </a:rPr>
                        <a:t> and </a:t>
                      </a:r>
                      <a:r>
                        <a:rPr lang="en-US" sz="400" dirty="0" err="1">
                          <a:latin typeface="Calibri"/>
                          <a:ea typeface="Times New Roman"/>
                          <a:cs typeface="Times New Roman"/>
                        </a:rPr>
                        <a:t>Juárez-Nájera</a:t>
                      </a:r>
                      <a:r>
                        <a:rPr lang="en-US" sz="400" dirty="0">
                          <a:latin typeface="Calibri"/>
                          <a:ea typeface="Times New Roman"/>
                          <a:cs typeface="Times New Roman"/>
                        </a:rPr>
                        <a:t> (2008).</a:t>
                      </a:r>
                      <a:endParaRPr lang="nl-NL" sz="400" dirty="0">
                        <a:latin typeface="Calibri"/>
                        <a:ea typeface="Times New Roman"/>
                        <a:cs typeface="Times New Roman"/>
                      </a:endParaRPr>
                    </a:p>
                  </a:txBody>
                  <a:tcPr marL="35983" marR="3598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CE"/>
                    </a:solidFill>
                  </a:tcPr>
                </a:tc>
                <a:tc hMerge="1">
                  <a:txBody>
                    <a:bodyPr/>
                    <a:lstStyle/>
                    <a:p>
                      <a:endParaRPr lang="nl-NL"/>
                    </a:p>
                  </a:txBody>
                  <a:tcPr/>
                </a:tc>
                <a:tc hMerge="1">
                  <a:txBody>
                    <a:bodyPr/>
                    <a:lstStyle/>
                    <a:p>
                      <a:endParaRPr lang="nl-NL"/>
                    </a:p>
                  </a:txBody>
                  <a:tcPr/>
                </a:tc>
              </a:tr>
            </a:tbl>
          </a:graphicData>
        </a:graphic>
      </p:graphicFrame>
      <p:grpSp>
        <p:nvGrpSpPr>
          <p:cNvPr id="3" name="Group 41"/>
          <p:cNvGrpSpPr/>
          <p:nvPr/>
        </p:nvGrpSpPr>
        <p:grpSpPr>
          <a:xfrm>
            <a:off x="4139952" y="2204864"/>
            <a:ext cx="2528168" cy="2000187"/>
            <a:chOff x="827584" y="4581128"/>
            <a:chExt cx="2528168" cy="2000187"/>
          </a:xfrm>
        </p:grpSpPr>
        <p:grpSp>
          <p:nvGrpSpPr>
            <p:cNvPr id="4" name="Group 12"/>
            <p:cNvGrpSpPr/>
            <p:nvPr/>
          </p:nvGrpSpPr>
          <p:grpSpPr>
            <a:xfrm>
              <a:off x="827584" y="4581128"/>
              <a:ext cx="2528168" cy="1689984"/>
              <a:chOff x="-468560" y="-205200"/>
              <a:chExt cx="10153128" cy="6786979"/>
            </a:xfrm>
            <a:effectLst>
              <a:outerShdw blurRad="63500" sx="102000" sy="102000" algn="ctr" rotWithShape="0">
                <a:prstClr val="black">
                  <a:alpha val="40000"/>
                </a:prstClr>
              </a:outerShdw>
            </a:effectLst>
          </p:grpSpPr>
          <p:grpSp>
            <p:nvGrpSpPr>
              <p:cNvPr id="5" name="Group 234"/>
              <p:cNvGrpSpPr>
                <a:grpSpLocks noChangeAspect="1"/>
              </p:cNvGrpSpPr>
              <p:nvPr/>
            </p:nvGrpSpPr>
            <p:grpSpPr bwMode="auto">
              <a:xfrm>
                <a:off x="1862458" y="1504954"/>
                <a:ext cx="5414963" cy="5076825"/>
                <a:chOff x="3571868" y="2786058"/>
                <a:chExt cx="2286016" cy="2143140"/>
              </a:xfrm>
            </p:grpSpPr>
            <p:sp>
              <p:nvSpPr>
                <p:cNvPr id="31" name="Oval 2"/>
                <p:cNvSpPr/>
                <p:nvPr/>
              </p:nvSpPr>
              <p:spPr>
                <a:xfrm>
                  <a:off x="3571868" y="2786058"/>
                  <a:ext cx="2286016" cy="2143140"/>
                </a:xfrm>
                <a:prstGeom prst="ellipse">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pic>
              <p:nvPicPr>
                <p:cNvPr id="32" name="Picture 49" descr="Boom"/>
                <p:cNvPicPr>
                  <a:picLocks noChangeAspect="1" noChangeArrowheads="1"/>
                </p:cNvPicPr>
                <p:nvPr/>
              </p:nvPicPr>
              <p:blipFill>
                <a:blip r:embed="rId5" cstate="print">
                  <a:clrChange>
                    <a:clrFrom>
                      <a:srgbClr val="FFFFFF"/>
                    </a:clrFrom>
                    <a:clrTo>
                      <a:srgbClr val="FFFFFF">
                        <a:alpha val="0"/>
                      </a:srgbClr>
                    </a:clrTo>
                  </a:clrChange>
                  <a:lum bright="28000" contrast="100000"/>
                </a:blip>
                <a:srcRect/>
                <a:stretch>
                  <a:fillRect/>
                </a:stretch>
              </p:blipFill>
              <p:spPr bwMode="auto">
                <a:xfrm>
                  <a:off x="3786182" y="3071810"/>
                  <a:ext cx="1940432" cy="1428760"/>
                </a:xfrm>
                <a:prstGeom prst="rect">
                  <a:avLst/>
                </a:prstGeom>
                <a:noFill/>
                <a:ln w="9525">
                  <a:noFill/>
                  <a:miter lim="800000"/>
                  <a:headEnd/>
                  <a:tailEnd/>
                </a:ln>
              </p:spPr>
            </p:pic>
          </p:grpSp>
          <p:pic>
            <p:nvPicPr>
              <p:cNvPr id="15" name="Picture 14" descr="Tree model inside a fores - no text, no tree.emf"/>
              <p:cNvPicPr>
                <a:picLocks noChangeAspect="1"/>
              </p:cNvPicPr>
              <p:nvPr/>
            </p:nvPicPr>
            <p:blipFill>
              <a:blip r:embed="rId6" cstate="print"/>
              <a:stretch>
                <a:fillRect/>
              </a:stretch>
            </p:blipFill>
            <p:spPr>
              <a:xfrm>
                <a:off x="-468560" y="-205200"/>
                <a:ext cx="10153128" cy="6654832"/>
              </a:xfrm>
              <a:prstGeom prst="rect">
                <a:avLst/>
              </a:prstGeom>
            </p:spPr>
          </p:pic>
          <p:pic>
            <p:nvPicPr>
              <p:cNvPr id="16" name="Picture 15" descr="Tree roots.png"/>
              <p:cNvPicPr>
                <a:picLocks noChangeAspect="1"/>
              </p:cNvPicPr>
              <p:nvPr/>
            </p:nvPicPr>
            <p:blipFill>
              <a:blip r:embed="rId7" cstate="print"/>
              <a:stretch>
                <a:fillRect/>
              </a:stretch>
            </p:blipFill>
            <p:spPr>
              <a:xfrm>
                <a:off x="3131840" y="5445224"/>
                <a:ext cx="2736304" cy="544866"/>
              </a:xfrm>
              <a:prstGeom prst="rect">
                <a:avLst/>
              </a:prstGeom>
            </p:spPr>
          </p:pic>
          <p:grpSp>
            <p:nvGrpSpPr>
              <p:cNvPr id="7" name="Group 33"/>
              <p:cNvGrpSpPr/>
              <p:nvPr/>
            </p:nvGrpSpPr>
            <p:grpSpPr>
              <a:xfrm>
                <a:off x="2771800" y="2564904"/>
                <a:ext cx="3600400" cy="2016224"/>
                <a:chOff x="2771800" y="2564904"/>
                <a:chExt cx="3600400" cy="2016224"/>
              </a:xfrm>
            </p:grpSpPr>
            <p:sp>
              <p:nvSpPr>
                <p:cNvPr id="18" name="Oval 17"/>
                <p:cNvSpPr/>
                <p:nvPr/>
              </p:nvSpPr>
              <p:spPr>
                <a:xfrm>
                  <a:off x="2771800" y="3284984"/>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l 18"/>
                <p:cNvSpPr/>
                <p:nvPr/>
              </p:nvSpPr>
              <p:spPr>
                <a:xfrm>
                  <a:off x="3347864" y="2708920"/>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p:cNvSpPr/>
                <p:nvPr/>
              </p:nvSpPr>
              <p:spPr>
                <a:xfrm>
                  <a:off x="4427984" y="3284984"/>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p:cNvSpPr/>
                <p:nvPr/>
              </p:nvSpPr>
              <p:spPr>
                <a:xfrm>
                  <a:off x="3707904" y="3501008"/>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p:cNvSpPr/>
                <p:nvPr/>
              </p:nvSpPr>
              <p:spPr>
                <a:xfrm>
                  <a:off x="4716016" y="2564904"/>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p:cNvSpPr/>
                <p:nvPr/>
              </p:nvSpPr>
              <p:spPr>
                <a:xfrm>
                  <a:off x="5220072" y="2924944"/>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p:cNvSpPr/>
                <p:nvPr/>
              </p:nvSpPr>
              <p:spPr>
                <a:xfrm>
                  <a:off x="5148064" y="3645024"/>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p:cNvSpPr/>
                <p:nvPr/>
              </p:nvSpPr>
              <p:spPr>
                <a:xfrm>
                  <a:off x="5796136" y="3284984"/>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p:cNvSpPr/>
                <p:nvPr/>
              </p:nvSpPr>
              <p:spPr>
                <a:xfrm>
                  <a:off x="6012160" y="3861048"/>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p:cNvSpPr/>
                <p:nvPr/>
              </p:nvSpPr>
              <p:spPr>
                <a:xfrm>
                  <a:off x="2771800" y="4005064"/>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p:cNvSpPr/>
                <p:nvPr/>
              </p:nvSpPr>
              <p:spPr>
                <a:xfrm>
                  <a:off x="5724128" y="4221088"/>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p:cNvSpPr/>
                <p:nvPr/>
              </p:nvSpPr>
              <p:spPr>
                <a:xfrm>
                  <a:off x="3203848" y="4293096"/>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p:cNvSpPr/>
                <p:nvPr/>
              </p:nvSpPr>
              <p:spPr>
                <a:xfrm>
                  <a:off x="3995936" y="2708920"/>
                  <a:ext cx="360040" cy="288032"/>
                </a:xfrm>
                <a:prstGeom prst="ellipse">
                  <a:avLst/>
                </a:prstGeom>
                <a:gradFill>
                  <a:gsLst>
                    <a:gs pos="0">
                      <a:srgbClr val="FFF200"/>
                    </a:gs>
                    <a:gs pos="45000">
                      <a:srgbClr val="FF7A00"/>
                    </a:gs>
                    <a:gs pos="70000">
                      <a:srgbClr val="FF0300"/>
                    </a:gs>
                    <a:gs pos="100000">
                      <a:srgbClr val="4D0808"/>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41" name="Rectangle 40"/>
            <p:cNvSpPr/>
            <p:nvPr/>
          </p:nvSpPr>
          <p:spPr>
            <a:xfrm>
              <a:off x="1488394" y="6165304"/>
              <a:ext cx="1206549" cy="416011"/>
            </a:xfrm>
            <a:prstGeom prst="rect">
              <a:avLst/>
            </a:prstGeom>
          </p:spPr>
          <p:txBody>
            <a:bodyPr wrap="none">
              <a:spAutoFit/>
            </a:bodyPr>
            <a:lstStyle/>
            <a:p>
              <a:pPr marL="182563" indent="-182563" algn="ctr">
                <a:lnSpc>
                  <a:spcPct val="150000"/>
                </a:lnSpc>
              </a:pPr>
              <a:r>
                <a:rPr lang="en-US" sz="1600" i="1" dirty="0" smtClean="0"/>
                <a:t>Tree model</a:t>
              </a:r>
            </a:p>
          </p:txBody>
        </p:sp>
      </p:grpSp>
      <p:grpSp>
        <p:nvGrpSpPr>
          <p:cNvPr id="8" name="Group 45"/>
          <p:cNvGrpSpPr/>
          <p:nvPr/>
        </p:nvGrpSpPr>
        <p:grpSpPr>
          <a:xfrm>
            <a:off x="161724" y="3991443"/>
            <a:ext cx="2898108" cy="2389885"/>
            <a:chOff x="3203848" y="591030"/>
            <a:chExt cx="2898108" cy="2389885"/>
          </a:xfrm>
        </p:grpSpPr>
        <p:pic>
          <p:nvPicPr>
            <p:cNvPr id="43" name="Picture 7" descr="C:\Users\Niko\Documents\Eigen boeken\Promotieonderzoek\Afbeeldingen\AISHE 2.0 Structuur (NL).emf"/>
            <p:cNvPicPr>
              <a:picLocks noChangeAspect="1" noChangeArrowheads="1"/>
            </p:cNvPicPr>
            <p:nvPr/>
          </p:nvPicPr>
          <p:blipFill>
            <a:blip r:embed="rId8" cstate="print"/>
            <a:srcRect/>
            <a:stretch>
              <a:fillRect/>
            </a:stretch>
          </p:blipFill>
          <p:spPr bwMode="auto">
            <a:xfrm>
              <a:off x="3203848" y="591030"/>
              <a:ext cx="2898108" cy="2045882"/>
            </a:xfrm>
            <a:prstGeom prst="rect">
              <a:avLst/>
            </a:prstGeom>
            <a:noFill/>
            <a:effectLst>
              <a:outerShdw blurRad="63500" sx="102000" sy="102000" algn="ctr" rotWithShape="0">
                <a:prstClr val="black">
                  <a:alpha val="40000"/>
                </a:prstClr>
              </a:outerShdw>
            </a:effectLst>
          </p:spPr>
        </p:pic>
        <p:sp>
          <p:nvSpPr>
            <p:cNvPr id="44" name="Rectangle 43"/>
            <p:cNvSpPr/>
            <p:nvPr/>
          </p:nvSpPr>
          <p:spPr>
            <a:xfrm>
              <a:off x="4253594" y="2564904"/>
              <a:ext cx="798617" cy="416011"/>
            </a:xfrm>
            <a:prstGeom prst="rect">
              <a:avLst/>
            </a:prstGeom>
          </p:spPr>
          <p:txBody>
            <a:bodyPr wrap="none">
              <a:spAutoFit/>
            </a:bodyPr>
            <a:lstStyle/>
            <a:p>
              <a:pPr marL="182563" indent="-182563" algn="ctr">
                <a:lnSpc>
                  <a:spcPct val="150000"/>
                </a:lnSpc>
              </a:pPr>
              <a:r>
                <a:rPr lang="en-US" sz="1600" i="1" dirty="0" smtClean="0"/>
                <a:t>AISHE</a:t>
              </a:r>
              <a:endParaRPr lang="nl-NL" sz="1600" i="1" dirty="0" smtClean="0"/>
            </a:p>
          </p:txBody>
        </p:sp>
      </p:grpSp>
      <p:sp>
        <p:nvSpPr>
          <p:cNvPr id="45" name="Rectangle 44"/>
          <p:cNvSpPr/>
          <p:nvPr/>
        </p:nvSpPr>
        <p:spPr>
          <a:xfrm>
            <a:off x="7668344" y="3429000"/>
            <a:ext cx="1015022" cy="416011"/>
          </a:xfrm>
          <a:prstGeom prst="rect">
            <a:avLst/>
          </a:prstGeom>
        </p:spPr>
        <p:txBody>
          <a:bodyPr wrap="none">
            <a:spAutoFit/>
          </a:bodyPr>
          <a:lstStyle/>
          <a:p>
            <a:pPr marL="182563" indent="-182563" algn="ctr">
              <a:lnSpc>
                <a:spcPct val="150000"/>
              </a:lnSpc>
            </a:pPr>
            <a:r>
              <a:rPr lang="en-US" sz="1600" i="1" dirty="0" smtClean="0"/>
              <a:t>Checklist</a:t>
            </a:r>
            <a:endParaRPr lang="nl-NL" sz="1600" i="1" dirty="0" smtClean="0"/>
          </a:p>
        </p:txBody>
      </p:sp>
      <p:grpSp>
        <p:nvGrpSpPr>
          <p:cNvPr id="9" name="Group 48"/>
          <p:cNvGrpSpPr/>
          <p:nvPr/>
        </p:nvGrpSpPr>
        <p:grpSpPr>
          <a:xfrm>
            <a:off x="2195736" y="420701"/>
            <a:ext cx="1872208" cy="3024336"/>
            <a:chOff x="3347864" y="2996952"/>
            <a:chExt cx="1872208" cy="3024336"/>
          </a:xfrm>
        </p:grpSpPr>
        <p:pic>
          <p:nvPicPr>
            <p:cNvPr id="47" name="Picture 46" descr="Basisboek Duurzame ontwikkeling, 2e editie - Voorkant (50).jpg"/>
            <p:cNvPicPr>
              <a:picLocks noChangeAspect="1"/>
            </p:cNvPicPr>
            <p:nvPr/>
          </p:nvPicPr>
          <p:blipFill>
            <a:blip r:embed="rId9" cstate="print"/>
            <a:stretch>
              <a:fillRect/>
            </a:stretch>
          </p:blipFill>
          <p:spPr>
            <a:xfrm>
              <a:off x="3347864" y="2996952"/>
              <a:ext cx="1872208" cy="2648558"/>
            </a:xfrm>
            <a:prstGeom prst="rect">
              <a:avLst/>
            </a:prstGeom>
            <a:effectLst>
              <a:outerShdw blurRad="50800" dist="152400" dir="2700000" algn="tl" rotWithShape="0">
                <a:prstClr val="black">
                  <a:alpha val="40000"/>
                </a:prstClr>
              </a:outerShdw>
            </a:effectLst>
          </p:spPr>
        </p:pic>
        <p:sp>
          <p:nvSpPr>
            <p:cNvPr id="48" name="Rectangle 47"/>
            <p:cNvSpPr/>
            <p:nvPr/>
          </p:nvSpPr>
          <p:spPr>
            <a:xfrm>
              <a:off x="3690697" y="5605277"/>
              <a:ext cx="1186543" cy="416011"/>
            </a:xfrm>
            <a:prstGeom prst="rect">
              <a:avLst/>
            </a:prstGeom>
          </p:spPr>
          <p:txBody>
            <a:bodyPr wrap="none">
              <a:spAutoFit/>
            </a:bodyPr>
            <a:lstStyle/>
            <a:p>
              <a:pPr marL="182563" indent="-182563" algn="ctr">
                <a:lnSpc>
                  <a:spcPct val="150000"/>
                </a:lnSpc>
              </a:pPr>
              <a:r>
                <a:rPr lang="en-US" sz="1600" i="1" dirty="0" smtClean="0"/>
                <a:t>Basic book</a:t>
              </a:r>
              <a:endParaRPr lang="nl-NL" sz="1600" i="1" dirty="0" smtClean="0"/>
            </a:p>
          </p:txBody>
        </p:sp>
      </p:grpSp>
      <p:grpSp>
        <p:nvGrpSpPr>
          <p:cNvPr id="10" name="Group 51"/>
          <p:cNvGrpSpPr/>
          <p:nvPr/>
        </p:nvGrpSpPr>
        <p:grpSpPr>
          <a:xfrm>
            <a:off x="44722" y="620687"/>
            <a:ext cx="1971502" cy="3168353"/>
            <a:chOff x="6012160" y="2204863"/>
            <a:chExt cx="1971502" cy="3168353"/>
          </a:xfrm>
        </p:grpSpPr>
        <p:pic>
          <p:nvPicPr>
            <p:cNvPr id="50" name="Picture 49" descr="Voorkant (20 procent).jpg"/>
            <p:cNvPicPr>
              <a:picLocks noChangeAspect="1"/>
            </p:cNvPicPr>
            <p:nvPr/>
          </p:nvPicPr>
          <p:blipFill>
            <a:blip r:embed="rId10" cstate="print"/>
            <a:stretch>
              <a:fillRect/>
            </a:stretch>
          </p:blipFill>
          <p:spPr>
            <a:xfrm>
              <a:off x="6012160" y="2204863"/>
              <a:ext cx="1971502" cy="2808313"/>
            </a:xfrm>
            <a:prstGeom prst="rect">
              <a:avLst/>
            </a:prstGeom>
            <a:effectLst>
              <a:outerShdw blurRad="50800" dist="127000" dir="2700000" algn="tl" rotWithShape="0">
                <a:prstClr val="black">
                  <a:alpha val="40000"/>
                </a:prstClr>
              </a:outerShdw>
            </a:effectLst>
          </p:spPr>
        </p:pic>
        <p:sp>
          <p:nvSpPr>
            <p:cNvPr id="51" name="Rectangle 50"/>
            <p:cNvSpPr/>
            <p:nvPr/>
          </p:nvSpPr>
          <p:spPr>
            <a:xfrm>
              <a:off x="6364567" y="4957205"/>
              <a:ext cx="1266693" cy="416011"/>
            </a:xfrm>
            <a:prstGeom prst="rect">
              <a:avLst/>
            </a:prstGeom>
          </p:spPr>
          <p:txBody>
            <a:bodyPr wrap="none">
              <a:spAutoFit/>
            </a:bodyPr>
            <a:lstStyle/>
            <a:p>
              <a:pPr marL="182563" indent="-182563" algn="ctr">
                <a:lnSpc>
                  <a:spcPct val="150000"/>
                </a:lnSpc>
              </a:pPr>
              <a:r>
                <a:rPr lang="en-US" sz="1600" i="1" dirty="0" smtClean="0"/>
                <a:t>Dissertation</a:t>
              </a:r>
              <a:endParaRPr lang="nl-NL" sz="1600" i="1" dirty="0" smtClean="0"/>
            </a:p>
          </p:txBody>
        </p:sp>
      </p:grpSp>
      <p:graphicFrame>
        <p:nvGraphicFramePr>
          <p:cNvPr id="12" name="Table 11"/>
          <p:cNvGraphicFramePr>
            <a:graphicFrameLocks noGrp="1"/>
          </p:cNvGraphicFramePr>
          <p:nvPr/>
        </p:nvGraphicFramePr>
        <p:xfrm>
          <a:off x="4283968" y="620688"/>
          <a:ext cx="2592288" cy="1429370"/>
        </p:xfrm>
        <a:graphic>
          <a:graphicData uri="http://schemas.openxmlformats.org/drawingml/2006/table">
            <a:tbl>
              <a:tblPr>
                <a:effectLst>
                  <a:outerShdw blurRad="63500" sx="102000" sy="102000" algn="ctr" rotWithShape="0">
                    <a:prstClr val="black">
                      <a:alpha val="40000"/>
                    </a:prstClr>
                  </a:outerShdw>
                </a:effectLst>
              </a:tblPr>
              <a:tblGrid>
                <a:gridCol w="1296144"/>
                <a:gridCol w="1296144"/>
              </a:tblGrid>
              <a:tr h="216024">
                <a:tc gridSpan="2">
                  <a:txBody>
                    <a:bodyPr/>
                    <a:lstStyle/>
                    <a:p>
                      <a:pPr>
                        <a:spcBef>
                          <a:spcPts val="0"/>
                        </a:spcBef>
                        <a:spcAft>
                          <a:spcPts val="0"/>
                        </a:spcAft>
                      </a:pPr>
                      <a:r>
                        <a:rPr lang="nl-NL" sz="1000" b="1" u="none" strike="noStrike" dirty="0" err="1" smtClean="0">
                          <a:latin typeface="Calibri"/>
                          <a:ea typeface="Times New Roman"/>
                          <a:cs typeface="Arial"/>
                        </a:rPr>
                        <a:t>RESFIA</a:t>
                      </a:r>
                      <a:r>
                        <a:rPr lang="nl-NL" sz="1000" b="1" u="none" strike="noStrike" dirty="0" smtClean="0">
                          <a:latin typeface="Calibri"/>
                          <a:ea typeface="Times New Roman"/>
                          <a:cs typeface="Arial"/>
                        </a:rPr>
                        <a:t>+D </a:t>
                      </a:r>
                      <a:r>
                        <a:rPr lang="nl-NL" sz="800" b="1" u="none" strike="noStrike" dirty="0">
                          <a:latin typeface="Calibri"/>
                          <a:ea typeface="Times New Roman"/>
                          <a:cs typeface="Arial"/>
                        </a:rPr>
                        <a:t>:  </a:t>
                      </a:r>
                      <a:r>
                        <a:rPr lang="nl-NL" sz="800" b="1" u="none" strike="noStrike" dirty="0" err="1" smtClean="0">
                          <a:latin typeface="Calibri"/>
                          <a:ea typeface="Times New Roman"/>
                          <a:cs typeface="Arial"/>
                        </a:rPr>
                        <a:t>Competences</a:t>
                      </a:r>
                      <a:r>
                        <a:rPr lang="nl-NL" sz="800" b="1" u="none" strike="noStrike" dirty="0" smtClean="0">
                          <a:latin typeface="Calibri"/>
                          <a:ea typeface="Times New Roman"/>
                          <a:cs typeface="Arial"/>
                        </a:rPr>
                        <a:t> </a:t>
                      </a:r>
                      <a:r>
                        <a:rPr lang="nl-NL" sz="800" b="1" u="none" strike="noStrike" dirty="0" err="1" smtClean="0">
                          <a:latin typeface="Calibri"/>
                          <a:ea typeface="Times New Roman"/>
                          <a:cs typeface="Arial"/>
                        </a:rPr>
                        <a:t>for</a:t>
                      </a:r>
                      <a:r>
                        <a:rPr lang="nl-NL" sz="800" b="1" u="none" strike="noStrike" dirty="0" smtClean="0">
                          <a:latin typeface="Calibri"/>
                          <a:ea typeface="Times New Roman"/>
                          <a:cs typeface="Arial"/>
                        </a:rPr>
                        <a:t> SD</a:t>
                      </a:r>
                      <a:endParaRPr lang="nl-NL" sz="400" dirty="0">
                        <a:latin typeface="Times New Roman"/>
                        <a:ea typeface="Times New Roman"/>
                        <a:cs typeface="Times New Roman"/>
                      </a:endParaRPr>
                    </a:p>
                  </a:txBody>
                  <a:tcPr marL="68580" marR="0" marT="0" marB="0">
                    <a:lnL w="12700" cap="flat" cmpd="sng" algn="ctr">
                      <a:solidFill>
                        <a:srgbClr val="948A54"/>
                      </a:solidFill>
                      <a:prstDash val="solid"/>
                      <a:round/>
                      <a:headEnd type="none" w="med" len="med"/>
                      <a:tailEnd type="none" w="med" len="med"/>
                    </a:lnL>
                    <a:lnR w="12700" cap="flat" cmpd="sng" algn="ctr">
                      <a:solidFill>
                        <a:srgbClr val="948A54"/>
                      </a:solidFill>
                      <a:prstDash val="solid"/>
                      <a:round/>
                      <a:headEnd type="none" w="med" len="med"/>
                      <a:tailEnd type="none" w="med" len="med"/>
                    </a:lnR>
                    <a:lnT w="12700" cap="flat" cmpd="sng" algn="ctr">
                      <a:solidFill>
                        <a:srgbClr val="948A54"/>
                      </a:solidFill>
                      <a:prstDash val="solid"/>
                      <a:round/>
                      <a:headEnd type="none" w="med" len="med"/>
                      <a:tailEnd type="none" w="med" len="med"/>
                    </a:lnT>
                    <a:lnB w="12700" cap="flat" cmpd="sng" algn="ctr">
                      <a:solidFill>
                        <a:srgbClr val="948A54"/>
                      </a:solidFill>
                      <a:prstDash val="solid"/>
                      <a:round/>
                      <a:headEnd type="none" w="med" len="med"/>
                      <a:tailEnd type="none" w="med" len="med"/>
                    </a:lnB>
                    <a:solidFill>
                      <a:srgbClr val="DDD9C3"/>
                    </a:solidFill>
                  </a:tcPr>
                </a:tc>
                <a:tc hMerge="1">
                  <a:txBody>
                    <a:bodyPr/>
                    <a:lstStyle/>
                    <a:p>
                      <a:endParaRPr lang="nl-NL"/>
                    </a:p>
                  </a:txBody>
                  <a:tcPr/>
                </a:tc>
              </a:tr>
              <a:tr h="481826">
                <a:tc>
                  <a:txBody>
                    <a:bodyPr/>
                    <a:lstStyle/>
                    <a:p>
                      <a:pPr marL="168910" indent="-168910">
                        <a:spcBef>
                          <a:spcPts val="0"/>
                        </a:spcBef>
                        <a:spcAft>
                          <a:spcPts val="0"/>
                        </a:spcAft>
                      </a:pPr>
                      <a:r>
                        <a:rPr lang="nl-NL" sz="600" b="1" u="none" strike="noStrike" dirty="0">
                          <a:latin typeface="Calibri"/>
                          <a:ea typeface="Times New Roman"/>
                          <a:cs typeface="Arial"/>
                        </a:rPr>
                        <a:t>Competentie V:  </a:t>
                      </a:r>
                      <a:r>
                        <a:rPr lang="nl-NL" sz="600" b="1" u="none" strike="noStrike" dirty="0" err="1" smtClean="0">
                          <a:latin typeface="Calibri"/>
                          <a:ea typeface="Times New Roman"/>
                          <a:cs typeface="Arial"/>
                        </a:rPr>
                        <a:t>Verantwoordelijkh</a:t>
                      </a:r>
                      <a:r>
                        <a:rPr lang="nl-NL" sz="600" b="1" u="none" strike="noStrike" dirty="0" smtClean="0">
                          <a:latin typeface="Calibri"/>
                          <a:ea typeface="Times New Roman"/>
                          <a:cs typeface="Arial"/>
                        </a:rPr>
                        <a:t>.</a:t>
                      </a:r>
                      <a:endParaRPr lang="nl-NL" sz="400" dirty="0">
                        <a:latin typeface="Times New Roman"/>
                        <a:ea typeface="Times New Roman"/>
                        <a:cs typeface="Times New Roman"/>
                      </a:endParaRPr>
                    </a:p>
                    <a:p>
                      <a:pPr>
                        <a:spcBef>
                          <a:spcPts val="0"/>
                        </a:spcBef>
                        <a:spcAft>
                          <a:spcPts val="0"/>
                        </a:spcAft>
                      </a:pPr>
                      <a:r>
                        <a:rPr lang="nl-NL" sz="600" u="none" strike="noStrike" dirty="0">
                          <a:latin typeface="Calibri"/>
                          <a:ea typeface="Times New Roman"/>
                          <a:cs typeface="Arial"/>
                        </a:rPr>
                        <a:t>Een duurzame professional draagt verantwoordelijkheid voor het eigen werk.</a:t>
                      </a:r>
                      <a:endParaRPr lang="nl-NL" sz="400" dirty="0">
                        <a:latin typeface="Times New Roman"/>
                        <a:ea typeface="Times New Roman"/>
                        <a:cs typeface="Times New Roman"/>
                      </a:endParaRPr>
                    </a:p>
                  </a:txBody>
                  <a:tcPr marL="68580" marR="0" marT="0" marB="0">
                    <a:lnL w="12700" cap="flat" cmpd="sng" algn="ctr">
                      <a:solidFill>
                        <a:srgbClr val="948A54"/>
                      </a:solidFill>
                      <a:prstDash val="solid"/>
                      <a:round/>
                      <a:headEnd type="none" w="med" len="med"/>
                      <a:tailEnd type="none" w="med" len="med"/>
                    </a:lnL>
                    <a:lnR w="12700" cap="flat" cmpd="sng" algn="ctr">
                      <a:solidFill>
                        <a:srgbClr val="948A54"/>
                      </a:solidFill>
                      <a:prstDash val="solid"/>
                      <a:round/>
                      <a:headEnd type="none" w="med" len="med"/>
                      <a:tailEnd type="none" w="med" len="med"/>
                    </a:lnR>
                    <a:lnT w="12700" cap="flat" cmpd="sng" algn="ctr">
                      <a:solidFill>
                        <a:srgbClr val="948A54"/>
                      </a:solidFill>
                      <a:prstDash val="solid"/>
                      <a:round/>
                      <a:headEnd type="none" w="med" len="med"/>
                      <a:tailEnd type="none" w="med" len="med"/>
                    </a:lnT>
                    <a:lnB w="12700" cap="flat" cmpd="sng" algn="ctr">
                      <a:solidFill>
                        <a:srgbClr val="948A54"/>
                      </a:solidFill>
                      <a:prstDash val="solid"/>
                      <a:round/>
                      <a:headEnd type="none" w="med" len="med"/>
                      <a:tailEnd type="none" w="med" len="med"/>
                    </a:lnB>
                    <a:solidFill>
                      <a:srgbClr val="FFD9D9"/>
                    </a:solidFill>
                  </a:tcPr>
                </a:tc>
                <a:tc>
                  <a:txBody>
                    <a:bodyPr/>
                    <a:lstStyle/>
                    <a:p>
                      <a:pPr marL="170180" indent="-170180">
                        <a:spcBef>
                          <a:spcPts val="0"/>
                        </a:spcBef>
                        <a:spcAft>
                          <a:spcPts val="0"/>
                        </a:spcAft>
                      </a:pPr>
                      <a:r>
                        <a:rPr lang="nl-NL" sz="600" b="1" u="none" strike="noStrike" dirty="0">
                          <a:latin typeface="Calibri"/>
                          <a:ea typeface="Times New Roman"/>
                          <a:cs typeface="Arial"/>
                        </a:rPr>
                        <a:t>Competentie E:  </a:t>
                      </a:r>
                      <a:r>
                        <a:rPr lang="nl-NL" sz="600" b="1" u="none" strike="noStrike" dirty="0" err="1" smtClean="0">
                          <a:latin typeface="Calibri"/>
                          <a:ea typeface="Times New Roman"/>
                          <a:cs typeface="Arial"/>
                        </a:rPr>
                        <a:t>Emot</a:t>
                      </a:r>
                      <a:r>
                        <a:rPr lang="nl-NL" sz="600" b="1" u="none" strike="noStrike" dirty="0" smtClean="0">
                          <a:latin typeface="Calibri"/>
                          <a:ea typeface="Times New Roman"/>
                          <a:cs typeface="Arial"/>
                        </a:rPr>
                        <a:t>. </a:t>
                      </a:r>
                      <a:r>
                        <a:rPr lang="nl-NL" sz="600" b="1" u="none" strike="noStrike" dirty="0">
                          <a:latin typeface="Calibri"/>
                          <a:ea typeface="Times New Roman"/>
                          <a:cs typeface="Arial"/>
                        </a:rPr>
                        <a:t>intelligentie</a:t>
                      </a:r>
                      <a:endParaRPr lang="nl-NL" sz="400" dirty="0">
                        <a:latin typeface="Times New Roman"/>
                        <a:ea typeface="Times New Roman"/>
                        <a:cs typeface="Times New Roman"/>
                      </a:endParaRPr>
                    </a:p>
                    <a:p>
                      <a:pPr>
                        <a:spcBef>
                          <a:spcPts val="0"/>
                        </a:spcBef>
                        <a:spcAft>
                          <a:spcPts val="0"/>
                        </a:spcAft>
                      </a:pPr>
                      <a:r>
                        <a:rPr lang="nl-NL" sz="600" u="none" strike="noStrike" dirty="0">
                          <a:latin typeface="Calibri"/>
                          <a:ea typeface="Times New Roman"/>
                          <a:cs typeface="Arial"/>
                        </a:rPr>
                        <a:t>Een duurzame professional leeft zich in </a:t>
                      </a:r>
                      <a:r>
                        <a:rPr lang="nl-NL" sz="600" u="none" strike="noStrike" dirty="0" err="1">
                          <a:latin typeface="Calibri"/>
                          <a:ea typeface="Times New Roman"/>
                          <a:cs typeface="Arial"/>
                        </a:rPr>
                        <a:t>in</a:t>
                      </a:r>
                      <a:r>
                        <a:rPr lang="nl-NL" sz="600" u="none" strike="noStrike" dirty="0">
                          <a:latin typeface="Calibri"/>
                          <a:ea typeface="Times New Roman"/>
                          <a:cs typeface="Arial"/>
                        </a:rPr>
                        <a:t> waarden en gevoelens van anderen.</a:t>
                      </a:r>
                      <a:endParaRPr lang="nl-NL" sz="400" dirty="0">
                        <a:latin typeface="Times New Roman"/>
                        <a:ea typeface="Times New Roman"/>
                        <a:cs typeface="Times New Roman"/>
                      </a:endParaRPr>
                    </a:p>
                  </a:txBody>
                  <a:tcPr marL="68580" marR="0" marT="0" marB="0">
                    <a:lnL w="12700" cap="flat" cmpd="sng" algn="ctr">
                      <a:solidFill>
                        <a:srgbClr val="948A54"/>
                      </a:solidFill>
                      <a:prstDash val="solid"/>
                      <a:round/>
                      <a:headEnd type="none" w="med" len="med"/>
                      <a:tailEnd type="none" w="med" len="med"/>
                    </a:lnL>
                    <a:lnR w="12700" cap="flat" cmpd="sng" algn="ctr">
                      <a:solidFill>
                        <a:srgbClr val="948A54"/>
                      </a:solidFill>
                      <a:prstDash val="solid"/>
                      <a:round/>
                      <a:headEnd type="none" w="med" len="med"/>
                      <a:tailEnd type="none" w="med" len="med"/>
                    </a:lnR>
                    <a:lnT w="12700" cap="flat" cmpd="sng" algn="ctr">
                      <a:solidFill>
                        <a:srgbClr val="948A54"/>
                      </a:solidFill>
                      <a:prstDash val="solid"/>
                      <a:round/>
                      <a:headEnd type="none" w="med" len="med"/>
                      <a:tailEnd type="none" w="med" len="med"/>
                    </a:lnT>
                    <a:lnB w="12700" cap="flat" cmpd="sng" algn="ctr">
                      <a:solidFill>
                        <a:srgbClr val="948A54"/>
                      </a:solidFill>
                      <a:prstDash val="solid"/>
                      <a:round/>
                      <a:headEnd type="none" w="med" len="med"/>
                      <a:tailEnd type="none" w="med" len="med"/>
                    </a:lnB>
                    <a:solidFill>
                      <a:srgbClr val="FFE2C5"/>
                    </a:solidFill>
                  </a:tcPr>
                </a:tc>
              </a:tr>
              <a:tr h="0">
                <a:tc>
                  <a:txBody>
                    <a:bodyPr/>
                    <a:lstStyle/>
                    <a:p>
                      <a:pPr marL="170180" indent="-170180">
                        <a:spcAft>
                          <a:spcPts val="0"/>
                        </a:spcAft>
                      </a:pPr>
                      <a:r>
                        <a:rPr lang="nl-NL" sz="600" b="1" u="none" strike="noStrike" dirty="0">
                          <a:latin typeface="Calibri"/>
                          <a:ea typeface="Times New Roman"/>
                          <a:cs typeface="Arial"/>
                        </a:rPr>
                        <a:t>Competentie S:  Systeemgerichtheid</a:t>
                      </a:r>
                      <a:endParaRPr lang="nl-NL" sz="400" dirty="0">
                        <a:latin typeface="Times New Roman"/>
                        <a:ea typeface="Times New Roman"/>
                        <a:cs typeface="Times New Roman"/>
                      </a:endParaRPr>
                    </a:p>
                    <a:p>
                      <a:pPr>
                        <a:spcBef>
                          <a:spcPts val="0"/>
                        </a:spcBef>
                        <a:spcAft>
                          <a:spcPts val="0"/>
                        </a:spcAft>
                      </a:pPr>
                      <a:r>
                        <a:rPr lang="nl-NL" sz="600" u="none" strike="noStrike" dirty="0">
                          <a:latin typeface="Calibri"/>
                          <a:ea typeface="Times New Roman"/>
                          <a:cs typeface="Arial"/>
                        </a:rPr>
                        <a:t>Een duurzame professional denkt en werkt vanuit een systeemvisie.</a:t>
                      </a:r>
                      <a:endParaRPr lang="nl-NL" sz="400" dirty="0">
                        <a:latin typeface="Times New Roman"/>
                        <a:ea typeface="Times New Roman"/>
                        <a:cs typeface="Times New Roman"/>
                      </a:endParaRPr>
                    </a:p>
                  </a:txBody>
                  <a:tcPr marL="68580" marR="0" marT="0" marB="0">
                    <a:lnL w="12700" cap="flat" cmpd="sng" algn="ctr">
                      <a:solidFill>
                        <a:srgbClr val="948A54"/>
                      </a:solidFill>
                      <a:prstDash val="solid"/>
                      <a:round/>
                      <a:headEnd type="none" w="med" len="med"/>
                      <a:tailEnd type="none" w="med" len="med"/>
                    </a:lnL>
                    <a:lnR w="12700" cap="flat" cmpd="sng" algn="ctr">
                      <a:solidFill>
                        <a:srgbClr val="948A54"/>
                      </a:solidFill>
                      <a:prstDash val="solid"/>
                      <a:round/>
                      <a:headEnd type="none" w="med" len="med"/>
                      <a:tailEnd type="none" w="med" len="med"/>
                    </a:lnR>
                    <a:lnT w="12700" cap="flat" cmpd="sng" algn="ctr">
                      <a:solidFill>
                        <a:srgbClr val="948A54"/>
                      </a:solidFill>
                      <a:prstDash val="solid"/>
                      <a:round/>
                      <a:headEnd type="none" w="med" len="med"/>
                      <a:tailEnd type="none" w="med" len="med"/>
                    </a:lnT>
                    <a:lnB w="12700" cap="flat" cmpd="sng" algn="ctr">
                      <a:solidFill>
                        <a:srgbClr val="948A54"/>
                      </a:solidFill>
                      <a:prstDash val="solid"/>
                      <a:round/>
                      <a:headEnd type="none" w="med" len="med"/>
                      <a:tailEnd type="none" w="med" len="med"/>
                    </a:lnB>
                    <a:solidFill>
                      <a:srgbClr val="FFFFAC"/>
                    </a:solidFill>
                  </a:tcPr>
                </a:tc>
                <a:tc>
                  <a:txBody>
                    <a:bodyPr/>
                    <a:lstStyle/>
                    <a:p>
                      <a:pPr marL="170180" indent="-170180">
                        <a:spcAft>
                          <a:spcPts val="0"/>
                        </a:spcAft>
                      </a:pPr>
                      <a:r>
                        <a:rPr lang="nl-NL" sz="600" b="1" u="none" strike="noStrike" dirty="0">
                          <a:latin typeface="Calibri"/>
                          <a:ea typeface="Times New Roman"/>
                          <a:cs typeface="Arial"/>
                        </a:rPr>
                        <a:t>Competentie T:  Toekomstgerichtheid</a:t>
                      </a:r>
                      <a:endParaRPr lang="nl-NL" sz="400" dirty="0">
                        <a:latin typeface="Times New Roman"/>
                        <a:ea typeface="Times New Roman"/>
                        <a:cs typeface="Times New Roman"/>
                      </a:endParaRPr>
                    </a:p>
                    <a:p>
                      <a:pPr>
                        <a:spcBef>
                          <a:spcPts val="0"/>
                        </a:spcBef>
                        <a:spcAft>
                          <a:spcPts val="0"/>
                        </a:spcAft>
                      </a:pPr>
                      <a:r>
                        <a:rPr lang="nl-NL" sz="600" u="none" strike="noStrike" dirty="0">
                          <a:latin typeface="Calibri"/>
                          <a:ea typeface="Times New Roman"/>
                          <a:cs typeface="Arial"/>
                        </a:rPr>
                        <a:t>Een duurzame professional denkt en werkt vanuit een toekomstperspectief.</a:t>
                      </a:r>
                      <a:endParaRPr lang="nl-NL" sz="400" dirty="0">
                        <a:latin typeface="Times New Roman"/>
                        <a:ea typeface="Times New Roman"/>
                        <a:cs typeface="Times New Roman"/>
                      </a:endParaRPr>
                    </a:p>
                  </a:txBody>
                  <a:tcPr marL="68580" marR="0" marT="0" marB="0">
                    <a:lnL w="12700" cap="flat" cmpd="sng" algn="ctr">
                      <a:solidFill>
                        <a:srgbClr val="948A54"/>
                      </a:solidFill>
                      <a:prstDash val="solid"/>
                      <a:round/>
                      <a:headEnd type="none" w="med" len="med"/>
                      <a:tailEnd type="none" w="med" len="med"/>
                    </a:lnL>
                    <a:lnR w="12700" cap="flat" cmpd="sng" algn="ctr">
                      <a:solidFill>
                        <a:srgbClr val="948A54"/>
                      </a:solidFill>
                      <a:prstDash val="solid"/>
                      <a:round/>
                      <a:headEnd type="none" w="med" len="med"/>
                      <a:tailEnd type="none" w="med" len="med"/>
                    </a:lnR>
                    <a:lnT w="12700" cap="flat" cmpd="sng" algn="ctr">
                      <a:solidFill>
                        <a:srgbClr val="948A54"/>
                      </a:solidFill>
                      <a:prstDash val="solid"/>
                      <a:round/>
                      <a:headEnd type="none" w="med" len="med"/>
                      <a:tailEnd type="none" w="med" len="med"/>
                    </a:lnT>
                    <a:lnB w="12700" cap="flat" cmpd="sng" algn="ctr">
                      <a:solidFill>
                        <a:srgbClr val="948A54"/>
                      </a:solidFill>
                      <a:prstDash val="solid"/>
                      <a:round/>
                      <a:headEnd type="none" w="med" len="med"/>
                      <a:tailEnd type="none" w="med" len="med"/>
                    </a:lnB>
                    <a:solidFill>
                      <a:srgbClr val="D1FFD1"/>
                    </a:solidFill>
                  </a:tcPr>
                </a:tc>
              </a:tr>
              <a:tr h="0">
                <a:tc>
                  <a:txBody>
                    <a:bodyPr/>
                    <a:lstStyle/>
                    <a:p>
                      <a:pPr marL="170180" indent="-170180">
                        <a:spcAft>
                          <a:spcPts val="0"/>
                        </a:spcAft>
                      </a:pPr>
                      <a:r>
                        <a:rPr lang="nl-NL" sz="600" b="1" u="none" strike="noStrike" dirty="0">
                          <a:latin typeface="Calibri"/>
                          <a:ea typeface="Times New Roman"/>
                          <a:cs typeface="Arial"/>
                        </a:rPr>
                        <a:t>Competentie I:  persoonlijke Inzet</a:t>
                      </a:r>
                      <a:endParaRPr lang="nl-NL" sz="400" dirty="0">
                        <a:latin typeface="Times New Roman"/>
                        <a:ea typeface="Times New Roman"/>
                        <a:cs typeface="Times New Roman"/>
                      </a:endParaRPr>
                    </a:p>
                    <a:p>
                      <a:pPr>
                        <a:spcBef>
                          <a:spcPts val="0"/>
                        </a:spcBef>
                        <a:spcAft>
                          <a:spcPts val="0"/>
                        </a:spcAft>
                      </a:pPr>
                      <a:r>
                        <a:rPr lang="nl-NL" sz="600" u="none" strike="noStrike" dirty="0">
                          <a:latin typeface="Calibri"/>
                          <a:ea typeface="Times New Roman"/>
                          <a:cs typeface="Arial"/>
                        </a:rPr>
                        <a:t>Een duurzame professional zet zich persoonlijk in voor duurzame ontwikkeling.</a:t>
                      </a:r>
                      <a:r>
                        <a:rPr lang="nl-NL" sz="600" dirty="0">
                          <a:latin typeface="Calibri"/>
                          <a:ea typeface="Times New Roman"/>
                          <a:cs typeface="Arial"/>
                        </a:rPr>
                        <a:t> </a:t>
                      </a:r>
                      <a:endParaRPr lang="nl-NL" sz="400" dirty="0">
                        <a:latin typeface="Times New Roman"/>
                        <a:ea typeface="Times New Roman"/>
                        <a:cs typeface="Times New Roman"/>
                      </a:endParaRPr>
                    </a:p>
                  </a:txBody>
                  <a:tcPr marL="68580" marR="0" marT="0" marB="0">
                    <a:lnL w="12700" cap="flat" cmpd="sng" algn="ctr">
                      <a:solidFill>
                        <a:srgbClr val="948A54"/>
                      </a:solidFill>
                      <a:prstDash val="solid"/>
                      <a:round/>
                      <a:headEnd type="none" w="med" len="med"/>
                      <a:tailEnd type="none" w="med" len="med"/>
                    </a:lnL>
                    <a:lnR w="12700" cap="flat" cmpd="sng" algn="ctr">
                      <a:solidFill>
                        <a:srgbClr val="948A54"/>
                      </a:solidFill>
                      <a:prstDash val="solid"/>
                      <a:round/>
                      <a:headEnd type="none" w="med" len="med"/>
                      <a:tailEnd type="none" w="med" len="med"/>
                    </a:lnR>
                    <a:lnT w="12700" cap="flat" cmpd="sng" algn="ctr">
                      <a:solidFill>
                        <a:srgbClr val="948A54"/>
                      </a:solidFill>
                      <a:prstDash val="solid"/>
                      <a:round/>
                      <a:headEnd type="none" w="med" len="med"/>
                      <a:tailEnd type="none" w="med" len="med"/>
                    </a:lnT>
                    <a:lnB w="12700" cap="flat" cmpd="sng" algn="ctr">
                      <a:solidFill>
                        <a:srgbClr val="948A54"/>
                      </a:solidFill>
                      <a:prstDash val="solid"/>
                      <a:round/>
                      <a:headEnd type="none" w="med" len="med"/>
                      <a:tailEnd type="none" w="med" len="med"/>
                    </a:lnB>
                    <a:solidFill>
                      <a:srgbClr val="B9E6FF"/>
                    </a:solidFill>
                  </a:tcPr>
                </a:tc>
                <a:tc>
                  <a:txBody>
                    <a:bodyPr/>
                    <a:lstStyle/>
                    <a:p>
                      <a:pPr marL="170180" indent="-170180">
                        <a:spcAft>
                          <a:spcPts val="0"/>
                        </a:spcAft>
                      </a:pPr>
                      <a:r>
                        <a:rPr lang="nl-NL" sz="600" b="1" u="none" strike="noStrike" dirty="0">
                          <a:latin typeface="Calibri"/>
                          <a:ea typeface="Times New Roman"/>
                          <a:cs typeface="Arial"/>
                        </a:rPr>
                        <a:t>Competentie A:  Actievaardigheid</a:t>
                      </a:r>
                      <a:endParaRPr lang="nl-NL" sz="400" dirty="0">
                        <a:latin typeface="Times New Roman"/>
                        <a:ea typeface="Times New Roman"/>
                        <a:cs typeface="Times New Roman"/>
                      </a:endParaRPr>
                    </a:p>
                    <a:p>
                      <a:pPr>
                        <a:spcBef>
                          <a:spcPts val="0"/>
                        </a:spcBef>
                        <a:spcAft>
                          <a:spcPts val="0"/>
                        </a:spcAft>
                      </a:pPr>
                      <a:r>
                        <a:rPr lang="nl-NL" sz="600" u="none" strike="noStrike" dirty="0">
                          <a:latin typeface="Calibri"/>
                          <a:ea typeface="Times New Roman"/>
                          <a:cs typeface="Arial"/>
                        </a:rPr>
                        <a:t>Een duurzame professional treedt besluitvaardig en handelingsbekwaam op.</a:t>
                      </a:r>
                      <a:endParaRPr lang="nl-NL" sz="400" dirty="0">
                        <a:latin typeface="Times New Roman"/>
                        <a:ea typeface="Times New Roman"/>
                        <a:cs typeface="Times New Roman"/>
                      </a:endParaRPr>
                    </a:p>
                  </a:txBody>
                  <a:tcPr marL="68580" marR="0" marT="0" marB="0">
                    <a:lnL w="12700" cap="flat" cmpd="sng" algn="ctr">
                      <a:solidFill>
                        <a:srgbClr val="948A54"/>
                      </a:solidFill>
                      <a:prstDash val="solid"/>
                      <a:round/>
                      <a:headEnd type="none" w="med" len="med"/>
                      <a:tailEnd type="none" w="med" len="med"/>
                    </a:lnL>
                    <a:lnR w="12700" cap="flat" cmpd="sng" algn="ctr">
                      <a:solidFill>
                        <a:srgbClr val="948A54"/>
                      </a:solidFill>
                      <a:prstDash val="solid"/>
                      <a:round/>
                      <a:headEnd type="none" w="med" len="med"/>
                      <a:tailEnd type="none" w="med" len="med"/>
                    </a:lnR>
                    <a:lnT w="12700" cap="flat" cmpd="sng" algn="ctr">
                      <a:solidFill>
                        <a:srgbClr val="948A54"/>
                      </a:solidFill>
                      <a:prstDash val="solid"/>
                      <a:round/>
                      <a:headEnd type="none" w="med" len="med"/>
                      <a:tailEnd type="none" w="med" len="med"/>
                    </a:lnT>
                    <a:lnB w="12700" cap="flat" cmpd="sng" algn="ctr">
                      <a:solidFill>
                        <a:srgbClr val="948A54"/>
                      </a:solidFill>
                      <a:prstDash val="solid"/>
                      <a:round/>
                      <a:headEnd type="none" w="med" len="med"/>
                      <a:tailEnd type="none" w="med" len="med"/>
                    </a:lnB>
                    <a:solidFill>
                      <a:srgbClr val="F0D1FF"/>
                    </a:solidFill>
                  </a:tcPr>
                </a:tc>
              </a:tr>
              <a:tr h="0">
                <a:tc gridSpan="2">
                  <a:txBody>
                    <a:bodyPr/>
                    <a:lstStyle/>
                    <a:p>
                      <a:pPr>
                        <a:spcBef>
                          <a:spcPts val="0"/>
                        </a:spcBef>
                        <a:spcAft>
                          <a:spcPts val="0"/>
                        </a:spcAft>
                      </a:pPr>
                      <a:r>
                        <a:rPr lang="nl-NL" sz="600" i="1" dirty="0">
                          <a:latin typeface="Calibri"/>
                          <a:ea typeface="Times New Roman"/>
                          <a:cs typeface="Arial"/>
                        </a:rPr>
                        <a:t>Plus  </a:t>
                      </a:r>
                      <a:r>
                        <a:rPr lang="nl-NL" sz="600" b="1" dirty="0">
                          <a:latin typeface="Calibri"/>
                          <a:ea typeface="Times New Roman"/>
                          <a:cs typeface="Arial"/>
                        </a:rPr>
                        <a:t>D:  Disciplinaire</a:t>
                      </a:r>
                      <a:r>
                        <a:rPr lang="nl-NL" sz="600" dirty="0">
                          <a:latin typeface="Calibri"/>
                          <a:ea typeface="Times New Roman"/>
                          <a:cs typeface="Arial"/>
                        </a:rPr>
                        <a:t> </a:t>
                      </a:r>
                      <a:r>
                        <a:rPr lang="nl-NL" sz="600" b="1" dirty="0">
                          <a:latin typeface="Calibri"/>
                          <a:ea typeface="Times New Roman"/>
                          <a:cs typeface="Arial"/>
                        </a:rPr>
                        <a:t>competenties</a:t>
                      </a:r>
                      <a:r>
                        <a:rPr lang="nl-NL" sz="600" dirty="0">
                          <a:latin typeface="Calibri"/>
                          <a:ea typeface="Times New Roman"/>
                          <a:cs typeface="Arial"/>
                        </a:rPr>
                        <a:t> voor duurzame ontwikkeling</a:t>
                      </a:r>
                      <a:endParaRPr lang="nl-NL" sz="400" dirty="0">
                        <a:latin typeface="Times New Roman"/>
                        <a:ea typeface="Times New Roman"/>
                        <a:cs typeface="Times New Roman"/>
                      </a:endParaRPr>
                    </a:p>
                  </a:txBody>
                  <a:tcPr marL="68580" marR="0" marT="0" marB="0">
                    <a:lnL w="12700" cap="flat" cmpd="sng" algn="ctr">
                      <a:solidFill>
                        <a:srgbClr val="948A54"/>
                      </a:solidFill>
                      <a:prstDash val="solid"/>
                      <a:round/>
                      <a:headEnd type="none" w="med" len="med"/>
                      <a:tailEnd type="none" w="med" len="med"/>
                    </a:lnL>
                    <a:lnR w="12700" cap="flat" cmpd="sng" algn="ctr">
                      <a:solidFill>
                        <a:srgbClr val="948A54"/>
                      </a:solidFill>
                      <a:prstDash val="solid"/>
                      <a:round/>
                      <a:headEnd type="none" w="med" len="med"/>
                      <a:tailEnd type="none" w="med" len="med"/>
                    </a:lnR>
                    <a:lnT w="12700" cap="flat" cmpd="sng" algn="ctr">
                      <a:solidFill>
                        <a:srgbClr val="948A54"/>
                      </a:solidFill>
                      <a:prstDash val="solid"/>
                      <a:round/>
                      <a:headEnd type="none" w="med" len="med"/>
                      <a:tailEnd type="none" w="med" len="med"/>
                    </a:lnT>
                    <a:lnB w="12700" cap="flat" cmpd="sng" algn="ctr">
                      <a:solidFill>
                        <a:srgbClr val="948A54"/>
                      </a:solidFill>
                      <a:prstDash val="solid"/>
                      <a:round/>
                      <a:headEnd type="none" w="med" len="med"/>
                      <a:tailEnd type="none" w="med" len="med"/>
                    </a:lnB>
                    <a:solidFill>
                      <a:srgbClr val="DDD9C3"/>
                    </a:solidFill>
                  </a:tcPr>
                </a:tc>
                <a:tc hMerge="1">
                  <a:txBody>
                    <a:bodyPr/>
                    <a:lstStyle/>
                    <a:p>
                      <a:endParaRPr lang="nl-NL"/>
                    </a:p>
                  </a:txBody>
                  <a:tcPr/>
                </a:tc>
              </a:tr>
            </a:tbl>
          </a:graphicData>
        </a:graphic>
      </p:graphicFrame>
      <p:sp>
        <p:nvSpPr>
          <p:cNvPr id="40" name="Rectangle 39"/>
          <p:cNvSpPr/>
          <p:nvPr/>
        </p:nvSpPr>
        <p:spPr>
          <a:xfrm>
            <a:off x="4984436" y="1988840"/>
            <a:ext cx="1191352" cy="416011"/>
          </a:xfrm>
          <a:prstGeom prst="rect">
            <a:avLst/>
          </a:prstGeom>
        </p:spPr>
        <p:txBody>
          <a:bodyPr wrap="none">
            <a:spAutoFit/>
          </a:bodyPr>
          <a:lstStyle/>
          <a:p>
            <a:pPr marL="182563" indent="-182563" algn="ctr">
              <a:lnSpc>
                <a:spcPct val="150000"/>
              </a:lnSpc>
            </a:pPr>
            <a:r>
              <a:rPr lang="en-US" sz="1600" i="1" dirty="0" smtClean="0"/>
              <a:t>RESFIA+D</a:t>
            </a:r>
          </a:p>
        </p:txBody>
      </p:sp>
      <p:grpSp>
        <p:nvGrpSpPr>
          <p:cNvPr id="11" name="Group 59"/>
          <p:cNvGrpSpPr/>
          <p:nvPr/>
        </p:nvGrpSpPr>
        <p:grpSpPr>
          <a:xfrm>
            <a:off x="2250913" y="4365104"/>
            <a:ext cx="3561793" cy="3384540"/>
            <a:chOff x="2250913" y="4365104"/>
            <a:chExt cx="3561793" cy="3384540"/>
          </a:xfrm>
        </p:grpSpPr>
        <p:pic>
          <p:nvPicPr>
            <p:cNvPr id="58" name="Picture 3" descr="Keurmerk 2 sterren"/>
            <p:cNvPicPr>
              <a:picLocks noChangeAspect="1" noChangeArrowheads="1"/>
            </p:cNvPicPr>
            <p:nvPr/>
          </p:nvPicPr>
          <p:blipFill>
            <a:blip r:embed="rId11" cstate="print"/>
            <a:srcRect/>
            <a:stretch>
              <a:fillRect/>
            </a:stretch>
          </p:blipFill>
          <p:spPr bwMode="auto">
            <a:xfrm>
              <a:off x="3419872" y="4365104"/>
              <a:ext cx="2392834" cy="3384540"/>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59" name="Rectangle 58"/>
            <p:cNvSpPr/>
            <p:nvPr/>
          </p:nvSpPr>
          <p:spPr>
            <a:xfrm>
              <a:off x="2250913" y="6237312"/>
              <a:ext cx="1107996" cy="416011"/>
            </a:xfrm>
            <a:prstGeom prst="rect">
              <a:avLst/>
            </a:prstGeom>
          </p:spPr>
          <p:txBody>
            <a:bodyPr wrap="none">
              <a:spAutoFit/>
            </a:bodyPr>
            <a:lstStyle/>
            <a:p>
              <a:pPr marL="182563" indent="-182563" algn="ctr">
                <a:lnSpc>
                  <a:spcPct val="150000"/>
                </a:lnSpc>
              </a:pPr>
              <a:r>
                <a:rPr lang="en-US" sz="1600" i="1" dirty="0" smtClean="0"/>
                <a:t>Certificate</a:t>
              </a:r>
              <a:endParaRPr lang="nl-NL" sz="1600" i="1" dirty="0" smtClean="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6"/>
                                        </p:tgtEl>
                                      </p:cBhvr>
                                    </p:animEffect>
                                    <p:set>
                                      <p:cBhvr>
                                        <p:cTn id="7" dur="1" fill="hold">
                                          <p:stCondLst>
                                            <p:cond delay="1999"/>
                                          </p:stCondLst>
                                        </p:cTn>
                                        <p:tgtEl>
                                          <p:spTgt spid="4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Seagull - 50.jpg"/>
          <p:cNvPicPr>
            <a:picLocks noChangeAspect="1"/>
          </p:cNvPicPr>
          <p:nvPr/>
        </p:nvPicPr>
        <p:blipFill>
          <a:blip r:embed="rId2" cstate="print"/>
          <a:stretch>
            <a:fillRect/>
          </a:stretch>
        </p:blipFill>
        <p:spPr>
          <a:xfrm>
            <a:off x="0" y="-459433"/>
            <a:ext cx="9180512" cy="7934253"/>
          </a:xfrm>
          <a:prstGeom prst="rect">
            <a:avLst/>
          </a:prstGeom>
        </p:spPr>
      </p:pic>
      <p:pic>
        <p:nvPicPr>
          <p:cNvPr id="4" name="Picture 3" descr="Gouden pad (klein).jpg"/>
          <p:cNvPicPr>
            <a:picLocks noChangeAspect="1"/>
          </p:cNvPicPr>
          <p:nvPr/>
        </p:nvPicPr>
        <p:blipFill>
          <a:blip r:embed="rId3" cstate="print"/>
          <a:srcRect l="22553" t="16746" b="675"/>
          <a:stretch>
            <a:fillRect/>
          </a:stretch>
        </p:blipFill>
        <p:spPr>
          <a:xfrm>
            <a:off x="2915816" y="2420888"/>
            <a:ext cx="6228184" cy="4437112"/>
          </a:xfrm>
          <a:prstGeom prst="rect">
            <a:avLst/>
          </a:prstGeom>
          <a:effectLst/>
        </p:spPr>
      </p:pic>
      <p:pic>
        <p:nvPicPr>
          <p:cNvPr id="5" name="Picture 4" descr="Ursus_maritimus (flip, small).jpg"/>
          <p:cNvPicPr>
            <a:picLocks noChangeAspect="1"/>
          </p:cNvPicPr>
          <p:nvPr/>
        </p:nvPicPr>
        <p:blipFill>
          <a:blip r:embed="rId4" cstate="print"/>
          <a:stretch>
            <a:fillRect/>
          </a:stretch>
        </p:blipFill>
        <p:spPr>
          <a:xfrm>
            <a:off x="-35496" y="-33803"/>
            <a:ext cx="9144000" cy="8218026"/>
          </a:xfrm>
          <a:prstGeom prst="rect">
            <a:avLst/>
          </a:prstGeom>
        </p:spPr>
      </p:pic>
      <p:pic>
        <p:nvPicPr>
          <p:cNvPr id="2" name="Picture 1" descr="Gibraltar_Barbary_Macaque (klein).jpg"/>
          <p:cNvPicPr>
            <a:picLocks noChangeAspect="1"/>
          </p:cNvPicPr>
          <p:nvPr/>
        </p:nvPicPr>
        <p:blipFill>
          <a:blip r:embed="rId5"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500"/>
                            </p:stCondLst>
                            <p:childTnLst>
                              <p:par>
                                <p:cTn id="9" presetID="6" presetClass="emph" presetSubtype="0" fill="hold" nodeType="afterEffect">
                                  <p:stCondLst>
                                    <p:cond delay="2000"/>
                                  </p:stCondLst>
                                  <p:childTnLst>
                                    <p:animScale>
                                      <p:cBhvr>
                                        <p:cTn id="10" dur="1000" fill="hold"/>
                                        <p:tgtEl>
                                          <p:spTgt spid="7"/>
                                        </p:tgtEl>
                                      </p:cBhvr>
                                      <p:by x="40000" y="40000"/>
                                    </p:animScale>
                                  </p:childTnLst>
                                </p:cTn>
                              </p:par>
                              <p:par>
                                <p:cTn id="11" presetID="56" presetClass="path" presetSubtype="0" fill="hold" nodeType="withEffect">
                                  <p:stCondLst>
                                    <p:cond delay="2000"/>
                                  </p:stCondLst>
                                  <p:childTnLst>
                                    <p:animMotion origin="layout" path="M 2.77778E-7 -4.07407E-6 L -0.30903 -0.27407 " pathEditMode="relative" rAng="0" ptsTypes="AA">
                                      <p:cBhvr>
                                        <p:cTn id="12" dur="1000" fill="hold"/>
                                        <p:tgtEl>
                                          <p:spTgt spid="7"/>
                                        </p:tgtEl>
                                        <p:attrNameLst>
                                          <p:attrName>ppt_x</p:attrName>
                                          <p:attrName>ppt_y</p:attrName>
                                        </p:attrNameLst>
                                      </p:cBhvr>
                                      <p:rCtr x="-155" y="-137"/>
                                    </p:animMotion>
                                  </p:childTnLst>
                                </p:cTn>
                              </p:par>
                            </p:childTnLst>
                          </p:cTn>
                        </p:par>
                        <p:par>
                          <p:cTn id="13" fill="hold">
                            <p:stCondLst>
                              <p:cond delay="4500"/>
                            </p:stCondLst>
                            <p:childTnLst>
                              <p:par>
                                <p:cTn id="14" presetID="10" presetClass="entr" presetSubtype="0"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500"/>
                            </p:stCondLst>
                            <p:childTnLst>
                              <p:par>
                                <p:cTn id="18" presetID="6" presetClass="emph" presetSubtype="0" fill="hold" nodeType="afterEffect">
                                  <p:stCondLst>
                                    <p:cond delay="2000"/>
                                  </p:stCondLst>
                                  <p:childTnLst>
                                    <p:animScale>
                                      <p:cBhvr>
                                        <p:cTn id="19" dur="1000" fill="hold"/>
                                        <p:tgtEl>
                                          <p:spTgt spid="4"/>
                                        </p:tgtEl>
                                      </p:cBhvr>
                                      <p:by x="70000" y="70000"/>
                                    </p:animScale>
                                  </p:childTnLst>
                                </p:cTn>
                              </p:par>
                              <p:par>
                                <p:cTn id="20" presetID="49" presetClass="path" presetSubtype="0" fill="hold" nodeType="withEffect">
                                  <p:stCondLst>
                                    <p:cond delay="2000"/>
                                  </p:stCondLst>
                                  <p:childTnLst>
                                    <p:animMotion origin="layout" path="M 5E-6 1.11111E-6 L 0.13994 0.12801 " pathEditMode="relative" rAng="0" ptsTypes="AA">
                                      <p:cBhvr>
                                        <p:cTn id="21" dur="1000" fill="hold"/>
                                        <p:tgtEl>
                                          <p:spTgt spid="4"/>
                                        </p:tgtEl>
                                        <p:attrNameLst>
                                          <p:attrName>ppt_x</p:attrName>
                                          <p:attrName>ppt_y</p:attrName>
                                        </p:attrNameLst>
                                      </p:cBhvr>
                                      <p:rCtr x="70" y="64"/>
                                    </p:animMotion>
                                  </p:childTnLst>
                                </p:cTn>
                              </p:par>
                            </p:childTnLst>
                          </p:cTn>
                        </p:par>
                        <p:par>
                          <p:cTn id="22" fill="hold">
                            <p:stCondLst>
                              <p:cond delay="8500"/>
                            </p:stCondLst>
                            <p:childTnLst>
                              <p:par>
                                <p:cTn id="23" presetID="10" presetClass="entr" presetSubtype="0" fill="hold" nodeType="after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9500"/>
                            </p:stCondLst>
                            <p:childTnLst>
                              <p:par>
                                <p:cTn id="27" presetID="6" presetClass="emph" presetSubtype="0" fill="hold" nodeType="afterEffect">
                                  <p:stCondLst>
                                    <p:cond delay="2000"/>
                                  </p:stCondLst>
                                  <p:childTnLst>
                                    <p:animScale>
                                      <p:cBhvr>
                                        <p:cTn id="28" dur="1000" fill="hold"/>
                                        <p:tgtEl>
                                          <p:spTgt spid="5"/>
                                        </p:tgtEl>
                                      </p:cBhvr>
                                      <p:by x="50000" y="50000"/>
                                    </p:animScale>
                                  </p:childTnLst>
                                </p:cTn>
                              </p:par>
                              <p:par>
                                <p:cTn id="29" presetID="49" presetClass="path" presetSubtype="0" fill="hold" nodeType="withEffect">
                                  <p:stCondLst>
                                    <p:cond delay="2000"/>
                                  </p:stCondLst>
                                  <p:childTnLst>
                                    <p:animMotion origin="layout" path="M -5.55556E-7 -2.96296E-6 L -0.25642 0.18473 " pathEditMode="relative" rAng="0" ptsTypes="AA">
                                      <p:cBhvr>
                                        <p:cTn id="30" dur="1000" fill="hold"/>
                                        <p:tgtEl>
                                          <p:spTgt spid="5"/>
                                        </p:tgtEl>
                                        <p:attrNameLst>
                                          <p:attrName>ppt_x</p:attrName>
                                          <p:attrName>ppt_y</p:attrName>
                                        </p:attrNameLst>
                                      </p:cBhvr>
                                      <p:rCtr x="-128" y="92"/>
                                    </p:animMotion>
                                  </p:childTnLst>
                                </p:cTn>
                              </p:par>
                            </p:childTnLst>
                          </p:cTn>
                        </p:par>
                        <p:par>
                          <p:cTn id="31" fill="hold">
                            <p:stCondLst>
                              <p:cond delay="12500"/>
                            </p:stCondLst>
                            <p:childTnLst>
                              <p:par>
                                <p:cTn id="32" presetID="10" presetClass="entr" presetSubtype="0" fill="hold" nodeType="afterEffect">
                                  <p:stCondLst>
                                    <p:cond delay="100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par>
                          <p:cTn id="35" fill="hold">
                            <p:stCondLst>
                              <p:cond delay="14000"/>
                            </p:stCondLst>
                            <p:childTnLst>
                              <p:par>
                                <p:cTn id="36" presetID="6" presetClass="emph" presetSubtype="0" fill="hold" nodeType="afterEffect">
                                  <p:stCondLst>
                                    <p:cond delay="3000"/>
                                  </p:stCondLst>
                                  <p:childTnLst>
                                    <p:animScale>
                                      <p:cBhvr>
                                        <p:cTn id="37" dur="1000" fill="hold"/>
                                        <p:tgtEl>
                                          <p:spTgt spid="2"/>
                                        </p:tgtEl>
                                      </p:cBhvr>
                                      <p:by x="60000" y="60000"/>
                                    </p:animScale>
                                  </p:childTnLst>
                                </p:cTn>
                              </p:par>
                              <p:par>
                                <p:cTn id="38" presetID="64" presetClass="path" presetSubtype="0" fill="hold" nodeType="withEffect">
                                  <p:stCondLst>
                                    <p:cond delay="3000"/>
                                  </p:stCondLst>
                                  <p:childTnLst>
                                    <p:animMotion origin="layout" path="M 0 0 L 0.26771 -0.23102 " pathEditMode="relative" rAng="0" ptsTypes="AA">
                                      <p:cBhvr>
                                        <p:cTn id="39" dur="1000" fill="hold"/>
                                        <p:tgtEl>
                                          <p:spTgt spid="2"/>
                                        </p:tgtEl>
                                        <p:attrNameLst>
                                          <p:attrName>ppt_x</p:attrName>
                                          <p:attrName>ppt_y</p:attrName>
                                        </p:attrNameLst>
                                      </p:cBhvr>
                                      <p:rCtr x="134"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p:cNvSpPr txBox="1">
            <a:spLocks noChangeArrowheads="1"/>
          </p:cNvSpPr>
          <p:nvPr/>
        </p:nvSpPr>
        <p:spPr bwMode="auto">
          <a:xfrm>
            <a:off x="468313" y="260350"/>
            <a:ext cx="6486525" cy="523220"/>
          </a:xfrm>
          <a:prstGeom prst="rect">
            <a:avLst/>
          </a:prstGeom>
          <a:noFill/>
          <a:ln w="9525">
            <a:noFill/>
            <a:miter lim="800000"/>
            <a:headEnd/>
            <a:tailEnd/>
          </a:ln>
        </p:spPr>
        <p:txBody>
          <a:bodyPr>
            <a:spAutoFit/>
          </a:bodyPr>
          <a:lstStyle/>
          <a:p>
            <a:pPr eaLnBrk="0" hangingPunct="0">
              <a:spcBef>
                <a:spcPct val="50000"/>
              </a:spcBef>
            </a:pPr>
            <a:r>
              <a:rPr lang="nl-NL" sz="2800" dirty="0" err="1">
                <a:solidFill>
                  <a:srgbClr val="003300"/>
                </a:solidFill>
                <a:latin typeface="Calibri" pitchFamily="34" charset="0"/>
                <a:cs typeface="Calibri" pitchFamily="34" charset="0"/>
              </a:rPr>
              <a:t>Characteristics</a:t>
            </a:r>
            <a:r>
              <a:rPr lang="nl-NL" sz="2800" dirty="0">
                <a:solidFill>
                  <a:srgbClr val="003300"/>
                </a:solidFill>
                <a:latin typeface="Calibri" pitchFamily="34" charset="0"/>
                <a:cs typeface="Calibri" pitchFamily="34" charset="0"/>
              </a:rPr>
              <a:t> of </a:t>
            </a:r>
            <a:r>
              <a:rPr lang="nl-NL" sz="2800" dirty="0" err="1">
                <a:solidFill>
                  <a:srgbClr val="003300"/>
                </a:solidFill>
                <a:latin typeface="Calibri" pitchFamily="34" charset="0"/>
                <a:cs typeface="Calibri" pitchFamily="34" charset="0"/>
              </a:rPr>
              <a:t>an</a:t>
            </a:r>
            <a:r>
              <a:rPr lang="nl-NL" sz="2800" dirty="0">
                <a:solidFill>
                  <a:srgbClr val="003300"/>
                </a:solidFill>
                <a:latin typeface="Calibri" pitchFamily="34" charset="0"/>
                <a:cs typeface="Calibri" pitchFamily="34" charset="0"/>
              </a:rPr>
              <a:t> (</a:t>
            </a:r>
            <a:r>
              <a:rPr lang="nl-NL" sz="2800" dirty="0" err="1">
                <a:solidFill>
                  <a:srgbClr val="003300"/>
                </a:solidFill>
                <a:latin typeface="Calibri" pitchFamily="34" charset="0"/>
                <a:cs typeface="Calibri" pitchFamily="34" charset="0"/>
              </a:rPr>
              <a:t>ideal</a:t>
            </a:r>
            <a:r>
              <a:rPr lang="nl-NL" sz="2800" dirty="0">
                <a:solidFill>
                  <a:srgbClr val="003300"/>
                </a:solidFill>
                <a:latin typeface="Calibri" pitchFamily="34" charset="0"/>
                <a:cs typeface="Calibri" pitchFamily="34" charset="0"/>
              </a:rPr>
              <a:t>) AISHE assessor</a:t>
            </a:r>
          </a:p>
        </p:txBody>
      </p:sp>
      <p:sp>
        <p:nvSpPr>
          <p:cNvPr id="193541" name="Text Box 5"/>
          <p:cNvSpPr txBox="1">
            <a:spLocks noChangeArrowheads="1"/>
          </p:cNvSpPr>
          <p:nvPr/>
        </p:nvSpPr>
        <p:spPr bwMode="auto">
          <a:xfrm>
            <a:off x="663575" y="1000125"/>
            <a:ext cx="6570663" cy="4940300"/>
          </a:xfrm>
          <a:prstGeom prst="rect">
            <a:avLst/>
          </a:prstGeom>
          <a:noFill/>
          <a:ln w="9525">
            <a:noFill/>
            <a:miter lim="800000"/>
            <a:headEnd/>
            <a:tailEnd/>
          </a:ln>
        </p:spPr>
        <p:txBody>
          <a:bodyPr wrap="none">
            <a:spAutoFit/>
          </a:bodyPr>
          <a:lstStyle/>
          <a:p>
            <a:pPr marL="342900" indent="-342900">
              <a:buFontTx/>
              <a:buAutoNum type="arabicPeriod"/>
            </a:pPr>
            <a:r>
              <a:rPr lang="en-US" b="1">
                <a:solidFill>
                  <a:srgbClr val="006600"/>
                </a:solidFill>
              </a:rPr>
              <a:t>Expert on Sustainable Development</a:t>
            </a:r>
          </a:p>
          <a:p>
            <a:pPr marL="800100" lvl="1" indent="-342900">
              <a:buFontTx/>
              <a:buChar char="•"/>
            </a:pPr>
            <a:r>
              <a:rPr lang="en-US"/>
              <a:t>Broad, multidisc. knowledge about main aspects of SD</a:t>
            </a:r>
          </a:p>
          <a:p>
            <a:pPr marL="800100" lvl="1" indent="-342900">
              <a:buFontTx/>
              <a:buChar char="•"/>
            </a:pPr>
            <a:r>
              <a:rPr lang="en-US"/>
              <a:t>Expertise on relevant SD processes</a:t>
            </a:r>
          </a:p>
          <a:p>
            <a:pPr marL="800100" lvl="1" indent="-342900">
              <a:buFontTx/>
              <a:buChar char="•"/>
            </a:pPr>
            <a:r>
              <a:rPr lang="en-US"/>
              <a:t>Insight in consequences of SD for education</a:t>
            </a:r>
          </a:p>
          <a:p>
            <a:pPr marL="342900" indent="-342900">
              <a:lnSpc>
                <a:spcPct val="150000"/>
              </a:lnSpc>
              <a:buFontTx/>
              <a:buAutoNum type="arabicPeriod"/>
            </a:pPr>
            <a:r>
              <a:rPr lang="en-US" b="1">
                <a:solidFill>
                  <a:srgbClr val="006600"/>
                </a:solidFill>
              </a:rPr>
              <a:t>Expert on Education</a:t>
            </a:r>
          </a:p>
          <a:p>
            <a:pPr marL="800100" lvl="1" indent="-342900">
              <a:buFontTx/>
              <a:buChar char="•"/>
            </a:pPr>
            <a:r>
              <a:rPr lang="en-US"/>
              <a:t>Experienced teacher</a:t>
            </a:r>
          </a:p>
          <a:p>
            <a:pPr marL="800100" lvl="1" indent="-342900">
              <a:buFontTx/>
              <a:buChar char="•"/>
            </a:pPr>
            <a:r>
              <a:rPr lang="en-US"/>
              <a:t>Experienced education developer</a:t>
            </a:r>
          </a:p>
          <a:p>
            <a:pPr marL="800100" lvl="1" indent="-342900">
              <a:buFontTx/>
              <a:buChar char="•"/>
            </a:pPr>
            <a:r>
              <a:rPr lang="en-US"/>
              <a:t>Experienced education manager</a:t>
            </a:r>
          </a:p>
          <a:p>
            <a:pPr marL="342900" indent="-342900">
              <a:lnSpc>
                <a:spcPct val="150000"/>
              </a:lnSpc>
              <a:buFontTx/>
              <a:buAutoNum type="arabicPeriod"/>
            </a:pPr>
            <a:r>
              <a:rPr lang="en-US" b="1">
                <a:solidFill>
                  <a:srgbClr val="006600"/>
                </a:solidFill>
              </a:rPr>
              <a:t>Experienced chair person</a:t>
            </a:r>
          </a:p>
          <a:p>
            <a:pPr marL="800100" lvl="1" indent="-342900">
              <a:buFontTx/>
              <a:buChar char="•"/>
            </a:pPr>
            <a:r>
              <a:rPr lang="en-US"/>
              <a:t>Experienced discussion leader</a:t>
            </a:r>
          </a:p>
          <a:p>
            <a:pPr marL="800100" lvl="1" indent="-342900">
              <a:buFontTx/>
              <a:buChar char="•"/>
            </a:pPr>
            <a:r>
              <a:rPr lang="en-US"/>
              <a:t>Capacity for critical reflection</a:t>
            </a:r>
          </a:p>
          <a:p>
            <a:pPr marL="800100" lvl="1" indent="-342900">
              <a:buFontTx/>
              <a:buChar char="•"/>
            </a:pPr>
            <a:r>
              <a:rPr lang="en-US"/>
              <a:t>Respect, neutrality, open-mindedness</a:t>
            </a:r>
          </a:p>
          <a:p>
            <a:pPr marL="342900" indent="-342900">
              <a:lnSpc>
                <a:spcPct val="150000"/>
              </a:lnSpc>
              <a:buFontTx/>
              <a:buAutoNum type="arabicPeriod"/>
            </a:pPr>
            <a:r>
              <a:rPr lang="en-US" b="1">
                <a:solidFill>
                  <a:srgbClr val="006600"/>
                </a:solidFill>
              </a:rPr>
              <a:t>Experienced assessor</a:t>
            </a:r>
          </a:p>
          <a:p>
            <a:pPr marL="800100" lvl="1" indent="-342900">
              <a:buFontTx/>
              <a:buChar char="•"/>
            </a:pPr>
            <a:r>
              <a:rPr lang="en-US"/>
              <a:t>Knowledge of Quality Management</a:t>
            </a:r>
          </a:p>
          <a:p>
            <a:pPr marL="800100" lvl="1" indent="-342900">
              <a:buFontTx/>
              <a:buChar char="•"/>
            </a:pPr>
            <a:r>
              <a:rPr lang="en-US"/>
              <a:t>Knowledge &amp; experience with AISHE</a:t>
            </a:r>
          </a:p>
          <a:p>
            <a:pPr marL="800100" lvl="1" indent="-342900">
              <a:buFontTx/>
              <a:buChar char="•"/>
            </a:pPr>
            <a:r>
              <a:rPr lang="en-US"/>
              <a:t>Experience with Reporting</a:t>
            </a:r>
            <a:endParaRPr lang="en-GB"/>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354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354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354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354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354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354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354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354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354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3541">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3541">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3541">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3541">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3541">
                                            <p:txEl>
                                              <p:pRg st="13" end="1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3541">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354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468313" y="260350"/>
            <a:ext cx="6486525" cy="646331"/>
          </a:xfrm>
          <a:prstGeom prst="rect">
            <a:avLst/>
          </a:prstGeom>
          <a:noFill/>
          <a:ln w="9525">
            <a:noFill/>
            <a:miter lim="800000"/>
            <a:headEnd/>
            <a:tailEnd/>
          </a:ln>
        </p:spPr>
        <p:txBody>
          <a:bodyPr>
            <a:spAutoFit/>
          </a:bodyPr>
          <a:lstStyle/>
          <a:p>
            <a:pPr eaLnBrk="0" hangingPunct="0">
              <a:spcBef>
                <a:spcPct val="50000"/>
              </a:spcBef>
            </a:pPr>
            <a:r>
              <a:rPr lang="nl-NL" sz="3600" b="1" dirty="0" err="1" smtClean="0">
                <a:solidFill>
                  <a:srgbClr val="003300"/>
                </a:solidFill>
                <a:latin typeface="Calibri" pitchFamily="34" charset="0"/>
                <a:cs typeface="Calibri" pitchFamily="34" charset="0"/>
              </a:rPr>
              <a:t>Proposal</a:t>
            </a:r>
            <a:r>
              <a:rPr lang="nl-NL" sz="3600" b="1" dirty="0" smtClean="0">
                <a:solidFill>
                  <a:srgbClr val="003300"/>
                </a:solidFill>
                <a:latin typeface="Calibri" pitchFamily="34" charset="0"/>
                <a:cs typeface="Calibri" pitchFamily="34" charset="0"/>
              </a:rPr>
              <a:t>:</a:t>
            </a:r>
            <a:endParaRPr lang="nl-NL" sz="3200" dirty="0">
              <a:solidFill>
                <a:srgbClr val="003300"/>
              </a:solidFill>
              <a:latin typeface="Calibri" pitchFamily="34" charset="0"/>
              <a:cs typeface="Calibri" pitchFamily="34" charset="0"/>
            </a:endParaRPr>
          </a:p>
        </p:txBody>
      </p:sp>
      <p:sp>
        <p:nvSpPr>
          <p:cNvPr id="187399" name="Text Box 7"/>
          <p:cNvSpPr txBox="1">
            <a:spLocks noChangeArrowheads="1"/>
          </p:cNvSpPr>
          <p:nvPr/>
        </p:nvSpPr>
        <p:spPr bwMode="auto">
          <a:xfrm>
            <a:off x="755650" y="1227138"/>
            <a:ext cx="7561263" cy="3877985"/>
          </a:xfrm>
          <a:prstGeom prst="rect">
            <a:avLst/>
          </a:prstGeom>
          <a:noFill/>
          <a:ln w="25400">
            <a:solidFill>
              <a:srgbClr val="0000FF"/>
            </a:solidFill>
            <a:miter lim="800000"/>
            <a:headEnd/>
            <a:tailEnd/>
          </a:ln>
        </p:spPr>
        <p:txBody>
          <a:bodyPr>
            <a:spAutoFit/>
          </a:bodyPr>
          <a:lstStyle/>
          <a:p>
            <a:pPr marL="342900" indent="-342900">
              <a:spcBef>
                <a:spcPts val="1200"/>
              </a:spcBef>
              <a:buFont typeface="Arial" pitchFamily="34" charset="0"/>
              <a:buChar char="•"/>
            </a:pPr>
            <a:r>
              <a:rPr lang="en-US" sz="2400" dirty="0" smtClean="0"/>
              <a:t>Later, this week: </a:t>
            </a:r>
            <a:br>
              <a:rPr lang="en-US" sz="2400" dirty="0" smtClean="0"/>
            </a:br>
            <a:r>
              <a:rPr lang="en-US" sz="2400" dirty="0" smtClean="0"/>
              <a:t>a </a:t>
            </a:r>
            <a:r>
              <a:rPr lang="en-US" sz="2400" b="1" dirty="0" smtClean="0">
                <a:solidFill>
                  <a:srgbClr val="0000CC"/>
                </a:solidFill>
              </a:rPr>
              <a:t>workshop</a:t>
            </a:r>
            <a:r>
              <a:rPr lang="en-US" sz="2400" dirty="0" smtClean="0"/>
              <a:t> to get the feel of it</a:t>
            </a:r>
            <a:endParaRPr lang="en-US" sz="2400" b="1" dirty="0" smtClean="0">
              <a:solidFill>
                <a:srgbClr val="0000CC"/>
              </a:solidFill>
            </a:endParaRPr>
          </a:p>
          <a:p>
            <a:pPr marL="342900" indent="-342900">
              <a:spcBef>
                <a:spcPts val="1200"/>
              </a:spcBef>
              <a:buFont typeface="Arial" pitchFamily="34" charset="0"/>
              <a:buChar char="•"/>
            </a:pPr>
            <a:r>
              <a:rPr lang="en-US" sz="2400" dirty="0" smtClean="0"/>
              <a:t>Next time, in November (</a:t>
            </a:r>
            <a:r>
              <a:rPr lang="en-US" sz="2400" dirty="0" smtClean="0">
                <a:solidFill>
                  <a:srgbClr val="FF0000"/>
                </a:solidFill>
              </a:rPr>
              <a:t>Lisbon</a:t>
            </a:r>
            <a:r>
              <a:rPr lang="en-US" sz="2400" dirty="0" smtClean="0"/>
              <a:t>):</a:t>
            </a:r>
            <a:br>
              <a:rPr lang="en-US" sz="2400" dirty="0" smtClean="0"/>
            </a:br>
            <a:r>
              <a:rPr lang="en-US" sz="2400" dirty="0" smtClean="0"/>
              <a:t>a </a:t>
            </a:r>
            <a:r>
              <a:rPr lang="en-US" sz="2400" b="1" dirty="0" smtClean="0">
                <a:solidFill>
                  <a:srgbClr val="0000CC"/>
                </a:solidFill>
              </a:rPr>
              <a:t>training</a:t>
            </a:r>
            <a:r>
              <a:rPr lang="en-US" sz="2400" dirty="0" smtClean="0"/>
              <a:t> of 1 whole day, for those who want to apply AISHE in their own university</a:t>
            </a:r>
          </a:p>
          <a:p>
            <a:pPr marL="342900" indent="-342900">
              <a:spcBef>
                <a:spcPts val="1200"/>
              </a:spcBef>
              <a:buFont typeface="Arial" pitchFamily="34" charset="0"/>
              <a:buChar char="•"/>
            </a:pPr>
            <a:r>
              <a:rPr lang="en-US" sz="2400" dirty="0" smtClean="0"/>
              <a:t>= First step towards AISHE </a:t>
            </a:r>
            <a:r>
              <a:rPr lang="en-US" sz="2400" b="1" dirty="0" smtClean="0">
                <a:solidFill>
                  <a:srgbClr val="0000CC"/>
                </a:solidFill>
              </a:rPr>
              <a:t>Assessor Certificate</a:t>
            </a:r>
          </a:p>
          <a:p>
            <a:pPr marL="342900" indent="-342900">
              <a:spcBef>
                <a:spcPts val="1200"/>
              </a:spcBef>
              <a:buFont typeface="Arial" pitchFamily="34" charset="0"/>
              <a:buChar char="•"/>
            </a:pPr>
            <a:r>
              <a:rPr lang="en-US" sz="2400" i="1" dirty="0" smtClean="0"/>
              <a:t>Next:</a:t>
            </a:r>
            <a:r>
              <a:rPr lang="en-US" sz="2400" dirty="0" smtClean="0"/>
              <a:t> join in setting up the </a:t>
            </a:r>
            <a:br>
              <a:rPr lang="en-US" sz="2400" dirty="0" smtClean="0"/>
            </a:br>
            <a:r>
              <a:rPr lang="en-US" sz="2400" b="1" dirty="0" smtClean="0">
                <a:solidFill>
                  <a:srgbClr val="0000CC"/>
                </a:solidFill>
              </a:rPr>
              <a:t>International Certificate on ESD</a:t>
            </a:r>
            <a:r>
              <a:rPr lang="en-US" sz="2400" dirty="0" smtClean="0"/>
              <a:t/>
            </a:r>
            <a:br>
              <a:rPr lang="en-US" sz="2400" dirty="0" smtClean="0"/>
            </a:br>
            <a:r>
              <a:rPr lang="en-US" sz="2400" dirty="0" smtClean="0"/>
              <a:t>(Education for Sustainable Development)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399">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739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739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739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73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9"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Deforestation (small).jpg"/>
          <p:cNvPicPr>
            <a:picLocks noChangeAspect="1"/>
          </p:cNvPicPr>
          <p:nvPr/>
        </p:nvPicPr>
        <p:blipFill>
          <a:blip r:embed="rId2" cstate="print"/>
          <a:stretch>
            <a:fillRect/>
          </a:stretch>
        </p:blipFill>
        <p:spPr>
          <a:xfrm>
            <a:off x="-540568" y="188640"/>
            <a:ext cx="5162897" cy="3168352"/>
          </a:xfrm>
          <a:prstGeom prst="rect">
            <a:avLst/>
          </a:prstGeom>
        </p:spPr>
      </p:pic>
      <p:pic>
        <p:nvPicPr>
          <p:cNvPr id="5" name="Picture 4" descr="desertification_OK2.jpg"/>
          <p:cNvPicPr>
            <a:picLocks noChangeAspect="1"/>
          </p:cNvPicPr>
          <p:nvPr/>
        </p:nvPicPr>
        <p:blipFill>
          <a:blip r:embed="rId3" cstate="print"/>
          <a:srcRect r="477" b="836"/>
          <a:stretch>
            <a:fillRect/>
          </a:stretch>
        </p:blipFill>
        <p:spPr>
          <a:xfrm>
            <a:off x="-1" y="3517378"/>
            <a:ext cx="5004049" cy="3340622"/>
          </a:xfrm>
          <a:prstGeom prst="rect">
            <a:avLst/>
          </a:prstGeom>
        </p:spPr>
      </p:pic>
      <p:pic>
        <p:nvPicPr>
          <p:cNvPr id="6" name="Picture 5" descr="Eikenprocessierups (small).jpg"/>
          <p:cNvPicPr>
            <a:picLocks noChangeAspect="1"/>
          </p:cNvPicPr>
          <p:nvPr/>
        </p:nvPicPr>
        <p:blipFill>
          <a:blip r:embed="rId4" cstate="print"/>
          <a:stretch>
            <a:fillRect/>
          </a:stretch>
        </p:blipFill>
        <p:spPr>
          <a:xfrm>
            <a:off x="4799992" y="-99392"/>
            <a:ext cx="4344008" cy="3051419"/>
          </a:xfrm>
          <a:prstGeom prst="rect">
            <a:avLst/>
          </a:prstGeom>
        </p:spPr>
      </p:pic>
      <p:pic>
        <p:nvPicPr>
          <p:cNvPr id="3" name="Picture 2" descr="6.16 - Ozongat september 2004 (transparant).gif"/>
          <p:cNvPicPr>
            <a:picLocks noChangeAspect="1"/>
          </p:cNvPicPr>
          <p:nvPr/>
        </p:nvPicPr>
        <p:blipFill>
          <a:blip r:embed="rId5" cstate="print"/>
          <a:stretch>
            <a:fillRect/>
          </a:stretch>
        </p:blipFill>
        <p:spPr>
          <a:xfrm>
            <a:off x="4788024" y="2448272"/>
            <a:ext cx="4293096" cy="4293096"/>
          </a:xfrm>
          <a:prstGeom prst="rect">
            <a:avLst/>
          </a:prstGeom>
          <a:effectLst>
            <a:outerShdw sx="107000" sy="107000" algn="ctr" rotWithShape="0">
              <a:prstClr val="black"/>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500"/>
                            </p:stCondLst>
                            <p:childTnLst>
                              <p:par>
                                <p:cTn id="9" presetID="10" presetClass="entr" presetSubtype="0" fill="hold" nodeType="afterEffect">
                                  <p:stCondLst>
                                    <p:cond delay="2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4500"/>
                            </p:stCondLst>
                            <p:childTnLst>
                              <p:par>
                                <p:cTn id="13" presetID="10" presetClass="entr" presetSubtype="0" fill="hold" nodeType="afterEffect">
                                  <p:stCondLst>
                                    <p:cond delay="2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descr="Noordpool, 21 september 1979"/>
          <p:cNvPicPr>
            <a:picLocks noChangeAspect="1" noChangeArrowheads="1"/>
          </p:cNvPicPr>
          <p:nvPr/>
        </p:nvPicPr>
        <p:blipFill>
          <a:blip r:embed="rId3" cstate="print"/>
          <a:srcRect/>
          <a:stretch>
            <a:fillRect/>
          </a:stretch>
        </p:blipFill>
        <p:spPr bwMode="auto">
          <a:xfrm>
            <a:off x="0" y="0"/>
            <a:ext cx="9144000" cy="6862763"/>
          </a:xfrm>
          <a:prstGeom prst="rect">
            <a:avLst/>
          </a:prstGeom>
          <a:noFill/>
          <a:ln w="9525">
            <a:noFill/>
            <a:miter lim="800000"/>
            <a:headEnd/>
            <a:tailEnd/>
          </a:ln>
        </p:spPr>
      </p:pic>
      <p:sp>
        <p:nvSpPr>
          <p:cNvPr id="14339" name="Text Box 5"/>
          <p:cNvSpPr txBox="1">
            <a:spLocks noChangeArrowheads="1"/>
          </p:cNvSpPr>
          <p:nvPr/>
        </p:nvSpPr>
        <p:spPr bwMode="auto">
          <a:xfrm>
            <a:off x="7812088" y="260350"/>
            <a:ext cx="1085850" cy="579438"/>
          </a:xfrm>
          <a:prstGeom prst="rect">
            <a:avLst/>
          </a:prstGeom>
          <a:noFill/>
          <a:ln w="9525">
            <a:noFill/>
            <a:miter lim="800000"/>
            <a:headEnd/>
            <a:tailEnd/>
          </a:ln>
        </p:spPr>
        <p:txBody>
          <a:bodyPr wrap="none">
            <a:spAutoFit/>
          </a:bodyPr>
          <a:lstStyle/>
          <a:p>
            <a:r>
              <a:rPr lang="en-US" sz="3200">
                <a:solidFill>
                  <a:srgbClr val="FFFF00"/>
                </a:solidFill>
              </a:rPr>
              <a:t>1979</a:t>
            </a:r>
            <a:endParaRPr lang="en-GB" sz="3200">
              <a:solidFill>
                <a:srgbClr val="FFFF00"/>
              </a:solidFill>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Noordpool 14 september 2007"/>
          <p:cNvPicPr>
            <a:picLocks noChangeArrowheads="1"/>
          </p:cNvPicPr>
          <p:nvPr/>
        </p:nvPicPr>
        <p:blipFill>
          <a:blip r:embed="rId3" cstate="print"/>
          <a:srcRect/>
          <a:stretch>
            <a:fillRect/>
          </a:stretch>
        </p:blipFill>
        <p:spPr bwMode="auto">
          <a:xfrm>
            <a:off x="0" y="0"/>
            <a:ext cx="9144000" cy="6861175"/>
          </a:xfrm>
          <a:prstGeom prst="rect">
            <a:avLst/>
          </a:prstGeom>
          <a:noFill/>
          <a:ln w="9525">
            <a:noFill/>
            <a:miter lim="800000"/>
            <a:headEnd/>
            <a:tailEnd/>
          </a:ln>
        </p:spPr>
      </p:pic>
      <p:sp>
        <p:nvSpPr>
          <p:cNvPr id="15363" name="Text Box 3"/>
          <p:cNvSpPr txBox="1">
            <a:spLocks noChangeArrowheads="1"/>
          </p:cNvSpPr>
          <p:nvPr/>
        </p:nvSpPr>
        <p:spPr bwMode="auto">
          <a:xfrm>
            <a:off x="7812088" y="260350"/>
            <a:ext cx="1085850" cy="579438"/>
          </a:xfrm>
          <a:prstGeom prst="rect">
            <a:avLst/>
          </a:prstGeom>
          <a:noFill/>
          <a:ln w="9525">
            <a:noFill/>
            <a:miter lim="800000"/>
            <a:headEnd/>
            <a:tailEnd/>
          </a:ln>
        </p:spPr>
        <p:txBody>
          <a:bodyPr wrap="none">
            <a:spAutoFit/>
          </a:bodyPr>
          <a:lstStyle/>
          <a:p>
            <a:r>
              <a:rPr lang="en-US" sz="3200">
                <a:solidFill>
                  <a:srgbClr val="FFFF00"/>
                </a:solidFill>
              </a:rPr>
              <a:t>2007</a:t>
            </a:r>
            <a:endParaRPr lang="en-GB" sz="3200">
              <a:solidFill>
                <a:srgbClr val="FFFF00"/>
              </a:solidFill>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Chuquicamata kopermijn"/>
          <p:cNvPicPr>
            <a:picLocks noChangeAspect="1" noChangeArrowheads="1"/>
          </p:cNvPicPr>
          <p:nvPr/>
        </p:nvPicPr>
        <p:blipFill>
          <a:blip r:embed="rId2" cstate="print"/>
          <a:srcRect/>
          <a:stretch>
            <a:fillRect/>
          </a:stretch>
        </p:blipFill>
        <p:spPr bwMode="auto">
          <a:xfrm>
            <a:off x="0" y="0"/>
            <a:ext cx="9144000" cy="5886450"/>
          </a:xfrm>
          <a:prstGeom prst="rect">
            <a:avLst/>
          </a:prstGeom>
          <a:noFill/>
          <a:ln w="9525">
            <a:noFill/>
            <a:miter lim="800000"/>
            <a:headEnd/>
            <a:tailEnd/>
          </a:ln>
        </p:spPr>
      </p:pic>
      <p:pic>
        <p:nvPicPr>
          <p:cNvPr id="8" name="Picture 6" descr="Denker in Singer"/>
          <p:cNvPicPr>
            <a:picLocks noChangeAspect="1" noChangeArrowheads="1"/>
          </p:cNvPicPr>
          <p:nvPr/>
        </p:nvPicPr>
        <p:blipFill>
          <a:blip r:embed="rId3" cstate="print"/>
          <a:srcRect/>
          <a:stretch>
            <a:fillRect/>
          </a:stretch>
        </p:blipFill>
        <p:spPr bwMode="auto">
          <a:xfrm>
            <a:off x="4067175" y="188913"/>
            <a:ext cx="4840288" cy="6453187"/>
          </a:xfrm>
          <a:prstGeom prst="rect">
            <a:avLst/>
          </a:prstGeom>
          <a:noFill/>
          <a:ln w="9525">
            <a:solidFill>
              <a:schemeClr val="tx1"/>
            </a:solidFill>
            <a:miter lim="800000"/>
            <a:headEnd/>
            <a:tailEnd/>
          </a:ln>
          <a:effectLst>
            <a:outerShdw dist="107763" dir="2700000" algn="ctr" rotWithShape="0">
              <a:srgbClr val="808080">
                <a:alpha val="50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2005</TotalTime>
  <Words>2465</Words>
  <Application>Microsoft Office PowerPoint</Application>
  <PresentationFormat>On-screen Show (4:3)</PresentationFormat>
  <Paragraphs>807</Paragraphs>
  <Slides>51</Slides>
  <Notes>22</Notes>
  <HiddenSlides>1</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51</vt:i4>
      </vt:variant>
    </vt:vector>
  </HeadingPairs>
  <TitlesOfParts>
    <vt:vector size="55" baseType="lpstr">
      <vt:lpstr>Default Design</vt:lpstr>
      <vt:lpstr>Tekening</vt:lpstr>
      <vt:lpstr>Document</vt:lpstr>
      <vt:lpstr>SmartDraw</vt:lpstr>
      <vt:lpstr>“AISHE”: Assessment of Sustainable Development in Higher Education    ISLE Summer School July 2011, Malta</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vector>
  </TitlesOfParts>
  <Company>DHO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People, Planet, Pabo  Inspiratiedag Wereldburgerschap december 2009</dc:title>
  <dc:creator>Roorda</dc:creator>
  <cp:lastModifiedBy>Niko</cp:lastModifiedBy>
  <cp:revision>358</cp:revision>
  <dcterms:created xsi:type="dcterms:W3CDTF">2009-12-03T08:07:03Z</dcterms:created>
  <dcterms:modified xsi:type="dcterms:W3CDTF">2011-07-05T08:40:58Z</dcterms:modified>
</cp:coreProperties>
</file>