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handoutMasterIdLst>
    <p:handoutMasterId r:id="rId30"/>
  </p:handoutMasterIdLst>
  <p:sldIdLst>
    <p:sldId id="417" r:id="rId4"/>
    <p:sldId id="535" r:id="rId5"/>
    <p:sldId id="536" r:id="rId6"/>
    <p:sldId id="537" r:id="rId7"/>
    <p:sldId id="538" r:id="rId8"/>
    <p:sldId id="540" r:id="rId9"/>
    <p:sldId id="541" r:id="rId10"/>
    <p:sldId id="542" r:id="rId11"/>
    <p:sldId id="551" r:id="rId12"/>
    <p:sldId id="545" r:id="rId13"/>
    <p:sldId id="547" r:id="rId14"/>
    <p:sldId id="434" r:id="rId15"/>
    <p:sldId id="458" r:id="rId16"/>
    <p:sldId id="544" r:id="rId17"/>
    <p:sldId id="554" r:id="rId18"/>
    <p:sldId id="549" r:id="rId19"/>
    <p:sldId id="558" r:id="rId20"/>
    <p:sldId id="510" r:id="rId21"/>
    <p:sldId id="494" r:id="rId22"/>
    <p:sldId id="555" r:id="rId23"/>
    <p:sldId id="550" r:id="rId24"/>
    <p:sldId id="548" r:id="rId25"/>
    <p:sldId id="557" r:id="rId26"/>
    <p:sldId id="552" r:id="rId27"/>
    <p:sldId id="556" r:id="rId28"/>
  </p:sldIdLst>
  <p:sldSz cx="9144000" cy="6858000" type="screen4x3"/>
  <p:notesSz cx="7099300" cy="10234613"/>
  <p:custDataLst>
    <p:tags r:id="rId31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8383C5"/>
    <a:srgbClr val="0000FF"/>
    <a:srgbClr val="EFFFEF"/>
    <a:srgbClr val="CCFFCC"/>
    <a:srgbClr val="006600"/>
    <a:srgbClr val="FFD393"/>
    <a:srgbClr val="FFE0B3"/>
    <a:srgbClr val="FFD889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01" autoAdjust="0"/>
    <p:restoredTop sz="94611" autoAdjust="0"/>
  </p:normalViewPr>
  <p:slideViewPr>
    <p:cSldViewPr>
      <p:cViewPr>
        <p:scale>
          <a:sx n="90" d="100"/>
          <a:sy n="90" d="100"/>
        </p:scale>
        <p:origin x="-1555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autoTitleDeleted val="0"/>
    <c:plotArea>
      <c:layout>
        <c:manualLayout>
          <c:layoutTarget val="inner"/>
          <c:xMode val="edge"/>
          <c:yMode val="edge"/>
          <c:x val="1.0306862673634115E-2"/>
          <c:y val="2.1225277375783953E-2"/>
          <c:w val="0.97501880830040766"/>
          <c:h val="0.957549445248433"/>
        </c:manualLayout>
      </c:layout>
      <c:areaChart>
        <c:grouping val="stacked"/>
        <c:varyColors val="0"/>
        <c:ser>
          <c:idx val="0"/>
          <c:order val="0"/>
          <c:tx>
            <c:strRef>
              <c:f>[Book1]Sheet1!$B$1</c:f>
              <c:strCache>
                <c:ptCount val="1"/>
                <c:pt idx="0">
                  <c:v>Biological needs</c:v>
                </c:pt>
              </c:strCache>
            </c:strRef>
          </c:tx>
          <c:spPr>
            <a:solidFill>
              <a:srgbClr val="FFDCB9"/>
            </a:solidFill>
            <a:effectLst>
              <a:outerShdw blurRad="241300" dist="38100" algn="l" rotWithShape="0">
                <a:prstClr val="black">
                  <a:alpha val="40000"/>
                </a:prstClr>
              </a:outerShdw>
            </a:effectLst>
          </c:spPr>
          <c:val>
            <c:numRef>
              <c:f>[Book1]Sheet1!$B$2:$B$14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</c:numCache>
            </c:numRef>
          </c:val>
        </c:ser>
        <c:ser>
          <c:idx val="1"/>
          <c:order val="1"/>
          <c:tx>
            <c:strRef>
              <c:f>[Book1]Sheet1!$C$1</c:f>
              <c:strCache>
                <c:ptCount val="1"/>
                <c:pt idx="0">
                  <c:v>Security</c:v>
                </c:pt>
              </c:strCache>
            </c:strRef>
          </c:tx>
          <c:spPr>
            <a:solidFill>
              <a:srgbClr val="FFFFB3"/>
            </a:solidFill>
            <a:effectLst>
              <a:outerShdw blurRad="241300" dist="38100" algn="l" rotWithShape="0">
                <a:prstClr val="black">
                  <a:alpha val="40000"/>
                </a:prstClr>
              </a:outerShdw>
            </a:effectLst>
          </c:spPr>
          <c:val>
            <c:numRef>
              <c:f>[Book1]Sheet1!$C$2:$C$14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ser>
          <c:idx val="2"/>
          <c:order val="2"/>
          <c:tx>
            <c:strRef>
              <c:f>[Book1]Sheet1!$D$1</c:f>
              <c:strCache>
                <c:ptCount val="1"/>
                <c:pt idx="0">
                  <c:v>Love and relationships</c:v>
                </c:pt>
              </c:strCache>
            </c:strRef>
          </c:tx>
          <c:spPr>
            <a:solidFill>
              <a:srgbClr val="CCFFCC"/>
            </a:solidFill>
            <a:effectLst>
              <a:outerShdw blurRad="241300" dist="38100" algn="l" rotWithShape="0">
                <a:prstClr val="black">
                  <a:alpha val="40000"/>
                </a:prstClr>
              </a:outerShdw>
            </a:effectLst>
          </c:spPr>
          <c:val>
            <c:numRef>
              <c:f>[Book1]Sheet1!$D$2:$D$14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ser>
          <c:idx val="3"/>
          <c:order val="3"/>
          <c:tx>
            <c:strRef>
              <c:f>[Book1]Sheet1!$E$1</c:f>
              <c:strCache>
                <c:ptCount val="1"/>
                <c:pt idx="0">
                  <c:v>Self-esteem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effectLst>
              <a:outerShdw blurRad="241300" dist="38100" algn="l" rotWithShape="0">
                <a:prstClr val="black">
                  <a:alpha val="40000"/>
                </a:prstClr>
              </a:outerShdw>
            </a:effectLst>
          </c:spPr>
          <c:dLbls>
            <c:dLbl>
              <c:idx val="0"/>
              <c:delete val="1"/>
            </c:dLbl>
            <c:txPr>
              <a:bodyPr/>
              <a:lstStyle/>
              <a:p>
                <a:pPr>
                  <a:defRPr i="1">
                    <a:solidFill>
                      <a:srgbClr val="0000CC"/>
                    </a:solidFill>
                  </a:defRPr>
                </a:pPr>
                <a:endParaRPr lang="nl-NL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val>
            <c:numRef>
              <c:f>[Book1]Sheet1!$E$2:$E$14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ser>
          <c:idx val="4"/>
          <c:order val="4"/>
          <c:tx>
            <c:strRef>
              <c:f>[Book1]Sheet1!$F$1</c:f>
              <c:strCache>
                <c:ptCount val="1"/>
                <c:pt idx="0">
                  <c:v>Self-actualisation</c:v>
                </c:pt>
              </c:strCache>
            </c:strRef>
          </c:tx>
          <c:spPr>
            <a:solidFill>
              <a:srgbClr val="FFD9FF"/>
            </a:solidFill>
            <a:effectLst>
              <a:outerShdw blurRad="241300" dist="38100" algn="l" rotWithShape="0">
                <a:prstClr val="black">
                  <a:alpha val="40000"/>
                </a:prstClr>
              </a:outerShdw>
            </a:effectLst>
          </c:spPr>
          <c:dLbls>
            <c:dLbl>
              <c:idx val="0"/>
              <c:delete val="1"/>
            </c:dLbl>
            <c:txPr>
              <a:bodyPr/>
              <a:lstStyle/>
              <a:p>
                <a:pPr>
                  <a:defRPr sz="6600"/>
                </a:pPr>
                <a:endParaRPr lang="nl-NL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val>
            <c:numRef>
              <c:f>[Book1]Sheet1!$F$2:$F$14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941120"/>
        <c:axId val="92213248"/>
      </c:areaChart>
      <c:catAx>
        <c:axId val="91941120"/>
        <c:scaling>
          <c:orientation val="minMax"/>
        </c:scaling>
        <c:delete val="1"/>
        <c:axPos val="b"/>
        <c:majorTickMark val="out"/>
        <c:minorTickMark val="none"/>
        <c:tickLblPos val="none"/>
        <c:crossAx val="92213248"/>
        <c:crosses val="autoZero"/>
        <c:auto val="1"/>
        <c:lblAlgn val="ctr"/>
        <c:lblOffset val="100"/>
        <c:noMultiLvlLbl val="0"/>
      </c:catAx>
      <c:valAx>
        <c:axId val="92213248"/>
        <c:scaling>
          <c:orientation val="minMax"/>
          <c:max val="6"/>
          <c:min val="0"/>
        </c:scaling>
        <c:delete val="1"/>
        <c:axPos val="l"/>
        <c:numFmt formatCode="General" sourceLinked="1"/>
        <c:majorTickMark val="out"/>
        <c:minorTickMark val="none"/>
        <c:tickLblPos val="none"/>
        <c:crossAx val="91941120"/>
        <c:crosses val="autoZero"/>
        <c:crossBetween val="midCat"/>
      </c:valAx>
      <c:spPr>
        <a:ln>
          <a:noFill/>
        </a:ln>
      </c:spPr>
    </c:plotArea>
    <c:plotVisOnly val="1"/>
    <c:dispBlanksAs val="zero"/>
    <c:showDLblsOverMax val="0"/>
  </c:chart>
  <c:spPr>
    <a:ln>
      <a:noFill/>
    </a:ln>
    <a:effectLst/>
  </c:spPr>
  <c:txPr>
    <a:bodyPr/>
    <a:lstStyle/>
    <a:p>
      <a:pPr>
        <a:defRPr sz="6600"/>
      </a:pPr>
      <a:endParaRPr lang="nl-NL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A8210-C506-4232-A01F-910AB3EC8E4D}" type="datetimeFigureOut">
              <a:rPr lang="nl-NL" smtClean="0"/>
              <a:t>2-3-2016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519BC-315B-4054-A981-86513F4F0B1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6885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8D77ADF-B867-45F6-864E-7BC60C67B4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4368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A7439D-F4E1-49D3-9B58-DB9B0E22DD15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24579" name="Rectangle 7"/>
          <p:cNvSpPr txBox="1">
            <a:spLocks noGrp="1" noChangeArrowheads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38" tIns="49520" rIns="99038" bIns="49520" anchor="b"/>
          <a:lstStyle/>
          <a:p>
            <a:pPr algn="r"/>
            <a:fld id="{7B0B4DDF-7BD4-472D-B40B-CD9F22C5BD50}" type="slidenum">
              <a:rPr lang="nl-NL" sz="1300">
                <a:latin typeface="Times New Roman" pitchFamily="18" charset="0"/>
              </a:rPr>
              <a:pPr algn="r"/>
              <a:t>1</a:t>
            </a:fld>
            <a:endParaRPr lang="nl-NL" sz="1300">
              <a:latin typeface="Times New Roman" pitchFamily="18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9038" tIns="49520" rIns="99038" bIns="49520"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822302FD-41EC-4375-B787-0E460DEE2153}" type="slidenum">
              <a:rPr lang="nl-NL" sz="1300"/>
              <a:pPr algn="r"/>
              <a:t>7</a:t>
            </a:fld>
            <a:endParaRPr lang="nl-NL" sz="13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1441"/>
            <a:ext cx="5206153" cy="4605576"/>
          </a:xfrm>
          <a:noFill/>
          <a:ln/>
        </p:spPr>
        <p:txBody>
          <a:bodyPr/>
          <a:lstStyle/>
          <a:p>
            <a:pPr eaLnBrk="1" hangingPunct="1"/>
            <a:endParaRPr lang="nl-NL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96C9B4-E872-4CEC-8CD3-9843C488029E}" type="slidenum">
              <a:rPr lang="nl-NL" smtClean="0">
                <a:solidFill>
                  <a:prstClr val="black"/>
                </a:solidFill>
              </a:rPr>
              <a:pPr/>
              <a:t>10</a:t>
            </a:fld>
            <a:endParaRPr lang="nl-NL" smtClean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1441"/>
            <a:ext cx="5206153" cy="4605576"/>
          </a:xfrm>
          <a:noFill/>
          <a:ln/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352BDC-3569-47D1-A4EA-3A36B8E0EF22}" type="slidenum">
              <a:rPr lang="nl-NL" smtClean="0">
                <a:solidFill>
                  <a:prstClr val="black"/>
                </a:solidFill>
              </a:rPr>
              <a:pPr eaLnBrk="1" hangingPunct="1"/>
              <a:t>14</a:t>
            </a:fld>
            <a:endParaRPr lang="nl-NL" smtClean="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5D86A6-36B3-485B-A8DC-DDCE4203C26A}" type="slidenum">
              <a:rPr lang="nl-NL" smtClean="0">
                <a:latin typeface="Arial" pitchFamily="34" charset="0"/>
              </a:rPr>
              <a:pPr/>
              <a:t>17</a:t>
            </a:fld>
            <a:endParaRPr lang="nl-NL" smtClean="0">
              <a:latin typeface="Arial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1441"/>
            <a:ext cx="5206153" cy="4605576"/>
          </a:xfrm>
          <a:noFill/>
          <a:ln/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0A6DB-18EB-4EAC-8584-00DB73036115}" type="slidenum">
              <a:rPr lang="nl-NL"/>
              <a:pPr/>
              <a:t>18</a:t>
            </a:fld>
            <a:endParaRPr lang="nl-NL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720A2-3FB1-43A9-BD3D-B84F9B33BB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5041D-C024-4228-8F6E-366E01162B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76C93-4C73-4976-9882-97B9058E6B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720A2-3FB1-43A9-BD3D-B84F9B33BBC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4179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5E5FC-3E33-4318-A5BF-88E93612723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4540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7428A-042E-4780-A625-C3B9F3AA34A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97164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3D38-0119-4685-8942-D3033643BD3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3520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7B4DD-6A26-480E-806C-A41BF9EB92E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0694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4A256-3B13-4CC2-B11A-FAF13847D8A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8122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2418C-288D-44AE-AB03-9A51616E6D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5389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C6140-AEB0-4850-A6C7-ED3F0A4BC2E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83468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5E5FC-3E33-4318-A5BF-88E9361272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218A9-9B00-4439-8D4C-75CC9D15A5B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547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5041D-C024-4228-8F6E-366E01162B1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201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76C93-4C73-4976-9882-97B9058E6B9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8739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720A2-3FB1-43A9-BD3D-B84F9B33BBC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737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5E5FC-3E33-4318-A5BF-88E93612723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10249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7428A-042E-4780-A625-C3B9F3AA34A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9444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3D38-0119-4685-8942-D3033643BD3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5971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7B4DD-6A26-480E-806C-A41BF9EB92E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8326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4A256-3B13-4CC2-B11A-FAF13847D8A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794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2418C-288D-44AE-AB03-9A51616E6DF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7352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7428A-042E-4780-A625-C3B9F3AA34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C6140-AEB0-4850-A6C7-ED3F0A4BC2E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1244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218A9-9B00-4439-8D4C-75CC9D15A5B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08970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5041D-C024-4228-8F6E-366E01162B1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9709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76C93-4C73-4976-9882-97B9058E6B9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9581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43D38-0119-4685-8942-D3033643BD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7B4DD-6A26-480E-806C-A41BF9EB92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4A256-3B13-4CC2-B11A-FAF13847D8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2418C-288D-44AE-AB03-9A51616E6D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C6140-AEB0-4850-A6C7-ED3F0A4BC2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218A9-9B00-4439-8D4C-75CC9D15A5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D4615CE-9C6E-4B27-862B-6E39A7F1CA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D4615CE-9C6E-4B27-862B-6E39A7F1CAF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4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D4615CE-9C6E-4B27-862B-6E39A7F1CAF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4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Word_97_-_2003_Document1.doc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457200" y="5072063"/>
            <a:ext cx="8153400" cy="0"/>
          </a:xfrm>
          <a:prstGeom prst="line">
            <a:avLst/>
          </a:prstGeom>
          <a:noFill/>
          <a:ln w="5715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500063" y="620712"/>
            <a:ext cx="8143875" cy="4608487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nl-NL" sz="5400" b="1">
                <a:solidFill>
                  <a:srgbClr val="008000"/>
                </a:solidFill>
              </a:rPr>
              <a:t>Kansen voor Duurzame Ontwikkeling in het Middelbaar Onderwijs</a:t>
            </a:r>
            <a:r>
              <a:rPr lang="nl-NL" sz="60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nl-NL" sz="60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600" b="1" i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1600" b="1" i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i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Opening PCC Heiloo, 14 november 2014</a:t>
            </a:r>
            <a:endParaRPr lang="nl-NL" sz="32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457200" y="4995863"/>
            <a:ext cx="8153400" cy="0"/>
          </a:xfrm>
          <a:prstGeom prst="line">
            <a:avLst/>
          </a:prstGeom>
          <a:noFill/>
          <a:ln w="6985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5496" y="5517232"/>
            <a:ext cx="91085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nl-NL" sz="3200" b="1" smtClean="0">
                <a:solidFill>
                  <a:srgbClr val="D01E3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Dr. Niko </a:t>
            </a:r>
            <a:r>
              <a:rPr lang="nl-NL" sz="3200" b="1" dirty="0" smtClean="0">
                <a:solidFill>
                  <a:srgbClr val="D01E3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Roorda</a:t>
            </a:r>
            <a:endParaRPr lang="nl-NL" sz="3200" b="1" dirty="0">
              <a:solidFill>
                <a:srgbClr val="D01E3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en\Eigen boeken\Basisboek Duurzame Ontwikkeling\Editie 2015\Afbeeldingen\Figuur 2.9 - Biocapaciteit en voetafdru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74" y="57721"/>
            <a:ext cx="7810028" cy="603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75856" y="71438"/>
            <a:ext cx="2592287" cy="2781498"/>
          </a:xfrm>
          <a:prstGeom prst="rect">
            <a:avLst/>
          </a:prstGeom>
          <a:solidFill>
            <a:srgbClr val="0507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0152" y="142874"/>
            <a:ext cx="2576550" cy="2710062"/>
          </a:xfrm>
          <a:prstGeom prst="rect">
            <a:avLst/>
          </a:prstGeom>
          <a:solidFill>
            <a:srgbClr val="0507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07704" y="2852936"/>
            <a:ext cx="2664295" cy="3037309"/>
          </a:xfrm>
          <a:prstGeom prst="rect">
            <a:avLst/>
          </a:prstGeom>
          <a:solidFill>
            <a:srgbClr val="0507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16016" y="3043511"/>
            <a:ext cx="4071938" cy="3286125"/>
          </a:xfrm>
          <a:prstGeom prst="rect">
            <a:avLst/>
          </a:prstGeom>
          <a:solidFill>
            <a:srgbClr val="0507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71563" y="5857875"/>
            <a:ext cx="70802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99FF33"/>
                </a:solidFill>
                <a:latin typeface="Times New Roman" pitchFamily="18" charset="0"/>
              </a:rPr>
              <a:t>Biocapaciteit  van  de  Aarde</a:t>
            </a:r>
            <a:endParaRPr lang="en-GB" sz="4400" b="1">
              <a:solidFill>
                <a:srgbClr val="99FF33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306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89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5789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1" name="Picture 3" descr="B:\Downloading\Firefox\IMG_71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1734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B:\Downloading\Firefox\Foto's voor ppt\consumerism---confessions-of-shopaholic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09698"/>
            <a:ext cx="4680520" cy="6290618"/>
          </a:xfrm>
          <a:prstGeom prst="rect">
            <a:avLst/>
          </a:prstGeom>
          <a:noFill/>
          <a:effectLst>
            <a:outerShdw blurRad="76200" dist="1651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2771800" y="260648"/>
            <a:ext cx="4752528" cy="1296144"/>
          </a:xfrm>
          <a:prstGeom prst="wedgeRoundRectCallout">
            <a:avLst>
              <a:gd name="adj1" fmla="val -64980"/>
              <a:gd name="adj2" fmla="val 35208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00FF"/>
                </a:solidFill>
                <a:latin typeface="MV Boli" pitchFamily="2" charset="0"/>
                <a:cs typeface="MV Boli" pitchFamily="2" charset="0"/>
              </a:rPr>
              <a:t>Je wilt toch een beetje leuk kunnen leven, niet dan?</a:t>
            </a:r>
          </a:p>
          <a:p>
            <a:pPr algn="ctr">
              <a:lnSpc>
                <a:spcPct val="150000"/>
              </a:lnSpc>
            </a:pPr>
            <a:r>
              <a:rPr lang="en-US" sz="2000" smtClean="0">
                <a:solidFill>
                  <a:srgbClr val="0000FF"/>
                </a:solidFill>
                <a:latin typeface="MV Boli" pitchFamily="2" charset="0"/>
                <a:cs typeface="MV Boli" pitchFamily="2" charset="0"/>
              </a:rPr>
              <a:t>Dat wil iedereen toch?</a:t>
            </a:r>
            <a:endParaRPr lang="nl-NL" sz="2000">
              <a:solidFill>
                <a:srgbClr val="0000FF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7984" y="1939180"/>
            <a:ext cx="4464496" cy="2492990"/>
          </a:xfrm>
          <a:prstGeom prst="rect">
            <a:avLst/>
          </a:prstGeom>
          <a:solidFill>
            <a:schemeClr val="bg1">
              <a:alpha val="89000"/>
            </a:schemeClr>
          </a:solidFill>
          <a:ln w="25400">
            <a:solidFill>
              <a:srgbClr val="EE8E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mtClean="0"/>
              <a:t>Brundtland Commissie (1987):</a:t>
            </a:r>
          </a:p>
          <a:p>
            <a:pPr marL="177800">
              <a:spcBef>
                <a:spcPts val="1800"/>
              </a:spcBef>
            </a:pPr>
            <a:r>
              <a:rPr lang="en-US" smtClean="0">
                <a:solidFill>
                  <a:srgbClr val="0000FF"/>
                </a:solidFill>
              </a:rPr>
              <a:t>Duurzame Ontwikkeling betekent, dat alle mensen in hun behoeften kunnen voorzien,</a:t>
            </a:r>
          </a:p>
          <a:p>
            <a:pPr marL="177800">
              <a:spcBef>
                <a:spcPts val="1800"/>
              </a:spcBef>
            </a:pPr>
            <a:r>
              <a:rPr lang="en-US">
                <a:solidFill>
                  <a:srgbClr val="0000FF"/>
                </a:solidFill>
              </a:rPr>
              <a:t>z</a:t>
            </a:r>
            <a:r>
              <a:rPr lang="en-US" smtClean="0">
                <a:solidFill>
                  <a:srgbClr val="0000FF"/>
                </a:solidFill>
              </a:rPr>
              <a:t>ódanig dat ook toekomstige generaties dat nog kunnen.</a:t>
            </a:r>
          </a:p>
          <a:p>
            <a:pPr marL="177800">
              <a:spcBef>
                <a:spcPts val="0"/>
              </a:spcBef>
              <a:spcAft>
                <a:spcPts val="0"/>
              </a:spcAft>
            </a:pPr>
            <a:endParaRPr lang="en-US" b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07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1676400" y="4572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nl-NL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Leraar</a:t>
            </a:r>
            <a:endParaRPr lang="nl-NL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09600" y="990600"/>
            <a:ext cx="7786688" cy="2732088"/>
            <a:chOff x="384" y="624"/>
            <a:chExt cx="4905" cy="1721"/>
          </a:xfrm>
        </p:grpSpPr>
        <p:grpSp>
          <p:nvGrpSpPr>
            <p:cNvPr id="39219" name="Group 4"/>
            <p:cNvGrpSpPr>
              <a:grpSpLocks/>
            </p:cNvGrpSpPr>
            <p:nvPr/>
          </p:nvGrpSpPr>
          <p:grpSpPr bwMode="auto">
            <a:xfrm>
              <a:off x="384" y="1632"/>
              <a:ext cx="4905" cy="713"/>
              <a:chOff x="384" y="1632"/>
              <a:chExt cx="4905" cy="713"/>
            </a:xfrm>
          </p:grpSpPr>
          <p:sp>
            <p:nvSpPr>
              <p:cNvPr id="196613" name="Text Box 5"/>
              <p:cNvSpPr txBox="1">
                <a:spLocks noChangeArrowheads="1"/>
              </p:cNvSpPr>
              <p:nvPr/>
            </p:nvSpPr>
            <p:spPr bwMode="auto">
              <a:xfrm>
                <a:off x="1104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14" name="Text Box 6"/>
              <p:cNvSpPr txBox="1">
                <a:spLocks noChangeArrowheads="1"/>
              </p:cNvSpPr>
              <p:nvPr/>
            </p:nvSpPr>
            <p:spPr bwMode="auto">
              <a:xfrm>
                <a:off x="2448" y="211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15" name="Text Box 7"/>
              <p:cNvSpPr txBox="1">
                <a:spLocks noChangeArrowheads="1"/>
              </p:cNvSpPr>
              <p:nvPr/>
            </p:nvSpPr>
            <p:spPr bwMode="auto">
              <a:xfrm>
                <a:off x="384" y="172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16" name="Text Box 8"/>
              <p:cNvSpPr txBox="1">
                <a:spLocks noChangeArrowheads="1"/>
              </p:cNvSpPr>
              <p:nvPr/>
            </p:nvSpPr>
            <p:spPr bwMode="auto">
              <a:xfrm>
                <a:off x="1536" y="196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17" name="Text Box 9"/>
              <p:cNvSpPr txBox="1">
                <a:spLocks noChangeArrowheads="1"/>
              </p:cNvSpPr>
              <p:nvPr/>
            </p:nvSpPr>
            <p:spPr bwMode="auto">
              <a:xfrm>
                <a:off x="2160" y="168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18" name="Text Box 10"/>
              <p:cNvSpPr txBox="1">
                <a:spLocks noChangeArrowheads="1"/>
              </p:cNvSpPr>
              <p:nvPr/>
            </p:nvSpPr>
            <p:spPr bwMode="auto">
              <a:xfrm>
                <a:off x="2928" y="1776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19" name="Text Box 11"/>
              <p:cNvSpPr txBox="1">
                <a:spLocks noChangeArrowheads="1"/>
              </p:cNvSpPr>
              <p:nvPr/>
            </p:nvSpPr>
            <p:spPr bwMode="auto">
              <a:xfrm>
                <a:off x="3840" y="192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20" name="Text Box 12"/>
              <p:cNvSpPr txBox="1">
                <a:spLocks noChangeArrowheads="1"/>
              </p:cNvSpPr>
              <p:nvPr/>
            </p:nvSpPr>
            <p:spPr bwMode="auto">
              <a:xfrm>
                <a:off x="4656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grpSp>
          <p:nvGrpSpPr>
            <p:cNvPr id="39220" name="Group 13"/>
            <p:cNvGrpSpPr>
              <a:grpSpLocks/>
            </p:cNvGrpSpPr>
            <p:nvPr/>
          </p:nvGrpSpPr>
          <p:grpSpPr bwMode="auto">
            <a:xfrm>
              <a:off x="768" y="624"/>
              <a:ext cx="3936" cy="1296"/>
              <a:chOff x="768" y="624"/>
              <a:chExt cx="3936" cy="1296"/>
            </a:xfrm>
          </p:grpSpPr>
          <p:sp>
            <p:nvSpPr>
              <p:cNvPr id="39221" name="Freeform 14"/>
              <p:cNvSpPr>
                <a:spLocks/>
              </p:cNvSpPr>
              <p:nvPr/>
            </p:nvSpPr>
            <p:spPr bwMode="auto">
              <a:xfrm>
                <a:off x="1344" y="624"/>
                <a:ext cx="144" cy="960"/>
              </a:xfrm>
              <a:custGeom>
                <a:avLst/>
                <a:gdLst>
                  <a:gd name="T0" fmla="*/ 0 w 384"/>
                  <a:gd name="T1" fmla="*/ 0 h 960"/>
                  <a:gd name="T2" fmla="*/ 90 w 384"/>
                  <a:gd name="T3" fmla="*/ 432 h 960"/>
                  <a:gd name="T4" fmla="*/ 144 w 384"/>
                  <a:gd name="T5" fmla="*/ 960 h 960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960"/>
                  <a:gd name="T11" fmla="*/ 384 w 384"/>
                  <a:gd name="T12" fmla="*/ 960 h 9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960">
                    <a:moveTo>
                      <a:pt x="0" y="0"/>
                    </a:moveTo>
                    <a:cubicBezTo>
                      <a:pt x="88" y="136"/>
                      <a:pt x="176" y="272"/>
                      <a:pt x="240" y="432"/>
                    </a:cubicBezTo>
                    <a:cubicBezTo>
                      <a:pt x="304" y="592"/>
                      <a:pt x="344" y="776"/>
                      <a:pt x="384" y="960"/>
                    </a:cubicBezTo>
                  </a:path>
                </a:pathLst>
              </a:custGeom>
              <a:noFill/>
              <a:ln w="38100">
                <a:solidFill>
                  <a:srgbClr val="FFCC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39222" name="Freeform 15"/>
              <p:cNvSpPr>
                <a:spLocks/>
              </p:cNvSpPr>
              <p:nvPr/>
            </p:nvSpPr>
            <p:spPr bwMode="auto">
              <a:xfrm>
                <a:off x="1440" y="624"/>
                <a:ext cx="1728" cy="1152"/>
              </a:xfrm>
              <a:custGeom>
                <a:avLst/>
                <a:gdLst>
                  <a:gd name="T0" fmla="*/ 0 w 384"/>
                  <a:gd name="T1" fmla="*/ 0 h 960"/>
                  <a:gd name="T2" fmla="*/ 1080 w 384"/>
                  <a:gd name="T3" fmla="*/ 518 h 960"/>
                  <a:gd name="T4" fmla="*/ 1728 w 384"/>
                  <a:gd name="T5" fmla="*/ 1152 h 960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960"/>
                  <a:gd name="T11" fmla="*/ 384 w 384"/>
                  <a:gd name="T12" fmla="*/ 960 h 9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960">
                    <a:moveTo>
                      <a:pt x="0" y="0"/>
                    </a:moveTo>
                    <a:cubicBezTo>
                      <a:pt x="88" y="136"/>
                      <a:pt x="176" y="272"/>
                      <a:pt x="240" y="432"/>
                    </a:cubicBezTo>
                    <a:cubicBezTo>
                      <a:pt x="304" y="592"/>
                      <a:pt x="344" y="776"/>
                      <a:pt x="384" y="960"/>
                    </a:cubicBezTo>
                  </a:path>
                </a:pathLst>
              </a:custGeom>
              <a:noFill/>
              <a:ln w="38100">
                <a:solidFill>
                  <a:srgbClr val="FFCC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39223" name="Freeform 16"/>
              <p:cNvSpPr>
                <a:spLocks/>
              </p:cNvSpPr>
              <p:nvPr/>
            </p:nvSpPr>
            <p:spPr bwMode="auto">
              <a:xfrm>
                <a:off x="1536" y="624"/>
                <a:ext cx="2496" cy="1200"/>
              </a:xfrm>
              <a:custGeom>
                <a:avLst/>
                <a:gdLst>
                  <a:gd name="T0" fmla="*/ 0 w 384"/>
                  <a:gd name="T1" fmla="*/ 0 h 960"/>
                  <a:gd name="T2" fmla="*/ 1560 w 384"/>
                  <a:gd name="T3" fmla="*/ 540 h 960"/>
                  <a:gd name="T4" fmla="*/ 2496 w 384"/>
                  <a:gd name="T5" fmla="*/ 1200 h 960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960"/>
                  <a:gd name="T11" fmla="*/ 384 w 384"/>
                  <a:gd name="T12" fmla="*/ 960 h 9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960">
                    <a:moveTo>
                      <a:pt x="0" y="0"/>
                    </a:moveTo>
                    <a:cubicBezTo>
                      <a:pt x="88" y="136"/>
                      <a:pt x="176" y="272"/>
                      <a:pt x="240" y="432"/>
                    </a:cubicBezTo>
                    <a:cubicBezTo>
                      <a:pt x="304" y="592"/>
                      <a:pt x="344" y="776"/>
                      <a:pt x="384" y="960"/>
                    </a:cubicBezTo>
                  </a:path>
                </a:pathLst>
              </a:custGeom>
              <a:noFill/>
              <a:ln w="38100">
                <a:solidFill>
                  <a:srgbClr val="FFCC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39224" name="Freeform 17"/>
              <p:cNvSpPr>
                <a:spLocks/>
              </p:cNvSpPr>
              <p:nvPr/>
            </p:nvSpPr>
            <p:spPr bwMode="auto">
              <a:xfrm>
                <a:off x="1632" y="624"/>
                <a:ext cx="3072" cy="960"/>
              </a:xfrm>
              <a:custGeom>
                <a:avLst/>
                <a:gdLst>
                  <a:gd name="T0" fmla="*/ 0 w 384"/>
                  <a:gd name="T1" fmla="*/ 0 h 960"/>
                  <a:gd name="T2" fmla="*/ 1920 w 384"/>
                  <a:gd name="T3" fmla="*/ 432 h 960"/>
                  <a:gd name="T4" fmla="*/ 3072 w 384"/>
                  <a:gd name="T5" fmla="*/ 960 h 960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960"/>
                  <a:gd name="T11" fmla="*/ 384 w 384"/>
                  <a:gd name="T12" fmla="*/ 960 h 9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960">
                    <a:moveTo>
                      <a:pt x="0" y="0"/>
                    </a:moveTo>
                    <a:cubicBezTo>
                      <a:pt x="88" y="136"/>
                      <a:pt x="176" y="272"/>
                      <a:pt x="240" y="432"/>
                    </a:cubicBezTo>
                    <a:cubicBezTo>
                      <a:pt x="304" y="592"/>
                      <a:pt x="344" y="776"/>
                      <a:pt x="384" y="960"/>
                    </a:cubicBezTo>
                  </a:path>
                </a:pathLst>
              </a:custGeom>
              <a:noFill/>
              <a:ln w="38100">
                <a:solidFill>
                  <a:srgbClr val="FFCC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39225" name="Freeform 18"/>
              <p:cNvSpPr>
                <a:spLocks/>
              </p:cNvSpPr>
              <p:nvPr/>
            </p:nvSpPr>
            <p:spPr bwMode="auto">
              <a:xfrm>
                <a:off x="1440" y="624"/>
                <a:ext cx="528" cy="1296"/>
              </a:xfrm>
              <a:custGeom>
                <a:avLst/>
                <a:gdLst>
                  <a:gd name="T0" fmla="*/ 0 w 384"/>
                  <a:gd name="T1" fmla="*/ 0 h 960"/>
                  <a:gd name="T2" fmla="*/ 330 w 384"/>
                  <a:gd name="T3" fmla="*/ 583 h 960"/>
                  <a:gd name="T4" fmla="*/ 528 w 384"/>
                  <a:gd name="T5" fmla="*/ 1296 h 960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960"/>
                  <a:gd name="T11" fmla="*/ 384 w 384"/>
                  <a:gd name="T12" fmla="*/ 960 h 9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960">
                    <a:moveTo>
                      <a:pt x="0" y="0"/>
                    </a:moveTo>
                    <a:cubicBezTo>
                      <a:pt x="88" y="136"/>
                      <a:pt x="176" y="272"/>
                      <a:pt x="240" y="432"/>
                    </a:cubicBezTo>
                    <a:cubicBezTo>
                      <a:pt x="304" y="592"/>
                      <a:pt x="344" y="776"/>
                      <a:pt x="384" y="960"/>
                    </a:cubicBezTo>
                  </a:path>
                </a:pathLst>
              </a:custGeom>
              <a:noFill/>
              <a:ln w="38100">
                <a:solidFill>
                  <a:srgbClr val="FFCC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39226" name="Freeform 19"/>
              <p:cNvSpPr>
                <a:spLocks/>
              </p:cNvSpPr>
              <p:nvPr/>
            </p:nvSpPr>
            <p:spPr bwMode="auto">
              <a:xfrm>
                <a:off x="1536" y="624"/>
                <a:ext cx="960" cy="960"/>
              </a:xfrm>
              <a:custGeom>
                <a:avLst/>
                <a:gdLst>
                  <a:gd name="T0" fmla="*/ 0 w 384"/>
                  <a:gd name="T1" fmla="*/ 0 h 960"/>
                  <a:gd name="T2" fmla="*/ 600 w 384"/>
                  <a:gd name="T3" fmla="*/ 432 h 960"/>
                  <a:gd name="T4" fmla="*/ 960 w 384"/>
                  <a:gd name="T5" fmla="*/ 960 h 960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960"/>
                  <a:gd name="T11" fmla="*/ 384 w 384"/>
                  <a:gd name="T12" fmla="*/ 960 h 9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960">
                    <a:moveTo>
                      <a:pt x="0" y="0"/>
                    </a:moveTo>
                    <a:cubicBezTo>
                      <a:pt x="88" y="136"/>
                      <a:pt x="176" y="272"/>
                      <a:pt x="240" y="432"/>
                    </a:cubicBezTo>
                    <a:cubicBezTo>
                      <a:pt x="304" y="592"/>
                      <a:pt x="344" y="776"/>
                      <a:pt x="384" y="960"/>
                    </a:cubicBezTo>
                  </a:path>
                </a:pathLst>
              </a:custGeom>
              <a:noFill/>
              <a:ln w="38100">
                <a:solidFill>
                  <a:srgbClr val="FFCC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  <p:sp>
            <p:nvSpPr>
              <p:cNvPr id="39227" name="Freeform 20"/>
              <p:cNvSpPr>
                <a:spLocks/>
              </p:cNvSpPr>
              <p:nvPr/>
            </p:nvSpPr>
            <p:spPr bwMode="auto">
              <a:xfrm flipH="1">
                <a:off x="768" y="624"/>
                <a:ext cx="480" cy="1056"/>
              </a:xfrm>
              <a:custGeom>
                <a:avLst/>
                <a:gdLst>
                  <a:gd name="T0" fmla="*/ 0 w 384"/>
                  <a:gd name="T1" fmla="*/ 0 h 960"/>
                  <a:gd name="T2" fmla="*/ 300 w 384"/>
                  <a:gd name="T3" fmla="*/ 475 h 960"/>
                  <a:gd name="T4" fmla="*/ 480 w 384"/>
                  <a:gd name="T5" fmla="*/ 1056 h 960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960"/>
                  <a:gd name="T11" fmla="*/ 384 w 384"/>
                  <a:gd name="T12" fmla="*/ 960 h 9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960">
                    <a:moveTo>
                      <a:pt x="0" y="0"/>
                    </a:moveTo>
                    <a:cubicBezTo>
                      <a:pt x="88" y="136"/>
                      <a:pt x="176" y="272"/>
                      <a:pt x="240" y="432"/>
                    </a:cubicBezTo>
                    <a:cubicBezTo>
                      <a:pt x="304" y="592"/>
                      <a:pt x="344" y="776"/>
                      <a:pt x="384" y="960"/>
                    </a:cubicBezTo>
                  </a:path>
                </a:pathLst>
              </a:custGeom>
              <a:noFill/>
              <a:ln w="38100">
                <a:solidFill>
                  <a:srgbClr val="FFCC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nl-NL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07950" y="3213100"/>
            <a:ext cx="8515350" cy="2357438"/>
            <a:chOff x="0" y="2275"/>
            <a:chExt cx="5364" cy="1485"/>
          </a:xfrm>
        </p:grpSpPr>
        <p:sp>
          <p:nvSpPr>
            <p:cNvPr id="196630" name="Text Box 22"/>
            <p:cNvSpPr txBox="1">
              <a:spLocks noChangeArrowheads="1"/>
            </p:cNvSpPr>
            <p:nvPr/>
          </p:nvSpPr>
          <p:spPr bwMode="auto">
            <a:xfrm>
              <a:off x="1497" y="3433"/>
              <a:ext cx="1337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Adviesbureau</a:t>
              </a:r>
            </a:p>
          </p:txBody>
        </p:sp>
        <p:sp>
          <p:nvSpPr>
            <p:cNvPr id="196631" name="Text Box 23"/>
            <p:cNvSpPr txBox="1">
              <a:spLocks noChangeArrowheads="1"/>
            </p:cNvSpPr>
            <p:nvPr/>
          </p:nvSpPr>
          <p:spPr bwMode="auto">
            <a:xfrm>
              <a:off x="772" y="3206"/>
              <a:ext cx="933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Overheid</a:t>
              </a:r>
            </a:p>
          </p:txBody>
        </p:sp>
        <p:sp>
          <p:nvSpPr>
            <p:cNvPr id="196632" name="Text Box 24"/>
            <p:cNvSpPr txBox="1">
              <a:spLocks noChangeArrowheads="1"/>
            </p:cNvSpPr>
            <p:nvPr/>
          </p:nvSpPr>
          <p:spPr bwMode="auto">
            <a:xfrm>
              <a:off x="3765" y="3433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633" name="Text Box 25"/>
            <p:cNvSpPr txBox="1">
              <a:spLocks noChangeArrowheads="1"/>
            </p:cNvSpPr>
            <p:nvPr/>
          </p:nvSpPr>
          <p:spPr bwMode="auto">
            <a:xfrm>
              <a:off x="2994" y="3115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634" name="Text Box 26"/>
            <p:cNvSpPr txBox="1">
              <a:spLocks noChangeArrowheads="1"/>
            </p:cNvSpPr>
            <p:nvPr/>
          </p:nvSpPr>
          <p:spPr bwMode="auto">
            <a:xfrm>
              <a:off x="0" y="3251"/>
              <a:ext cx="73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635" name="Text Box 27"/>
            <p:cNvSpPr txBox="1">
              <a:spLocks noChangeArrowheads="1"/>
            </p:cNvSpPr>
            <p:nvPr/>
          </p:nvSpPr>
          <p:spPr bwMode="auto">
            <a:xfrm>
              <a:off x="1906" y="3161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636" name="Text Box 28"/>
            <p:cNvSpPr txBox="1">
              <a:spLocks noChangeArrowheads="1"/>
            </p:cNvSpPr>
            <p:nvPr/>
          </p:nvSpPr>
          <p:spPr bwMode="auto">
            <a:xfrm>
              <a:off x="4786" y="3251"/>
              <a:ext cx="57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99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NGO</a:t>
              </a:r>
            </a:p>
          </p:txBody>
        </p:sp>
        <p:sp>
          <p:nvSpPr>
            <p:cNvPr id="196637" name="Text Box 29"/>
            <p:cNvSpPr txBox="1">
              <a:spLocks noChangeArrowheads="1"/>
            </p:cNvSpPr>
            <p:nvPr/>
          </p:nvSpPr>
          <p:spPr bwMode="auto">
            <a:xfrm>
              <a:off x="2541" y="3342"/>
              <a:ext cx="57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Bank</a:t>
              </a:r>
            </a:p>
          </p:txBody>
        </p:sp>
        <p:sp>
          <p:nvSpPr>
            <p:cNvPr id="39211" name="Freeform 30"/>
            <p:cNvSpPr>
              <a:spLocks/>
            </p:cNvSpPr>
            <p:nvPr/>
          </p:nvSpPr>
          <p:spPr bwMode="auto">
            <a:xfrm>
              <a:off x="1762" y="2563"/>
              <a:ext cx="98" cy="947"/>
            </a:xfrm>
            <a:custGeom>
              <a:avLst/>
              <a:gdLst>
                <a:gd name="T0" fmla="*/ 0 w 384"/>
                <a:gd name="T1" fmla="*/ 0 h 960"/>
                <a:gd name="T2" fmla="*/ 61 w 384"/>
                <a:gd name="T3" fmla="*/ 426 h 960"/>
                <a:gd name="T4" fmla="*/ 98 w 384"/>
                <a:gd name="T5" fmla="*/ 947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212" name="Freeform 31"/>
            <p:cNvSpPr>
              <a:spLocks/>
            </p:cNvSpPr>
            <p:nvPr/>
          </p:nvSpPr>
          <p:spPr bwMode="auto">
            <a:xfrm>
              <a:off x="4018" y="2563"/>
              <a:ext cx="96" cy="816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67 h 960"/>
                <a:gd name="T4" fmla="*/ 96 w 384"/>
                <a:gd name="T5" fmla="*/ 81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213" name="Freeform 32"/>
            <p:cNvSpPr>
              <a:spLocks/>
            </p:cNvSpPr>
            <p:nvPr/>
          </p:nvSpPr>
          <p:spPr bwMode="auto">
            <a:xfrm>
              <a:off x="4978" y="2275"/>
              <a:ext cx="96" cy="1008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454 h 960"/>
                <a:gd name="T4" fmla="*/ 96 w 384"/>
                <a:gd name="T5" fmla="*/ 1008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214" name="Freeform 33"/>
            <p:cNvSpPr>
              <a:spLocks/>
            </p:cNvSpPr>
            <p:nvPr/>
          </p:nvSpPr>
          <p:spPr bwMode="auto">
            <a:xfrm flipH="1">
              <a:off x="1089" y="2286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215" name="Freeform 34"/>
            <p:cNvSpPr>
              <a:spLocks/>
            </p:cNvSpPr>
            <p:nvPr/>
          </p:nvSpPr>
          <p:spPr bwMode="auto">
            <a:xfrm flipH="1">
              <a:off x="466" y="2371"/>
              <a:ext cx="96" cy="864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89 h 960"/>
                <a:gd name="T4" fmla="*/ 96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216" name="Freeform 35"/>
            <p:cNvSpPr>
              <a:spLocks/>
            </p:cNvSpPr>
            <p:nvPr/>
          </p:nvSpPr>
          <p:spPr bwMode="auto">
            <a:xfrm>
              <a:off x="3266" y="2376"/>
              <a:ext cx="136" cy="726"/>
            </a:xfrm>
            <a:custGeom>
              <a:avLst/>
              <a:gdLst>
                <a:gd name="T0" fmla="*/ 0 w 384"/>
                <a:gd name="T1" fmla="*/ 0 h 960"/>
                <a:gd name="T2" fmla="*/ 85 w 384"/>
                <a:gd name="T3" fmla="*/ 327 h 960"/>
                <a:gd name="T4" fmla="*/ 136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217" name="Freeform 36"/>
            <p:cNvSpPr>
              <a:spLocks/>
            </p:cNvSpPr>
            <p:nvPr/>
          </p:nvSpPr>
          <p:spPr bwMode="auto">
            <a:xfrm>
              <a:off x="2677" y="2694"/>
              <a:ext cx="181" cy="726"/>
            </a:xfrm>
            <a:custGeom>
              <a:avLst/>
              <a:gdLst>
                <a:gd name="T0" fmla="*/ 0 w 384"/>
                <a:gd name="T1" fmla="*/ 0 h 960"/>
                <a:gd name="T2" fmla="*/ 113 w 384"/>
                <a:gd name="T3" fmla="*/ 327 h 960"/>
                <a:gd name="T4" fmla="*/ 181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218" name="Freeform 37"/>
            <p:cNvSpPr>
              <a:spLocks/>
            </p:cNvSpPr>
            <p:nvPr/>
          </p:nvSpPr>
          <p:spPr bwMode="auto">
            <a:xfrm flipH="1">
              <a:off x="2132" y="2286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0" y="3068638"/>
            <a:ext cx="8515350" cy="2900362"/>
            <a:chOff x="158" y="1626"/>
            <a:chExt cx="5364" cy="1827"/>
          </a:xfrm>
        </p:grpSpPr>
        <p:grpSp>
          <p:nvGrpSpPr>
            <p:cNvPr id="39178" name="Group 39"/>
            <p:cNvGrpSpPr>
              <a:grpSpLocks/>
            </p:cNvGrpSpPr>
            <p:nvPr/>
          </p:nvGrpSpPr>
          <p:grpSpPr bwMode="auto">
            <a:xfrm>
              <a:off x="385" y="1626"/>
              <a:ext cx="4905" cy="713"/>
              <a:chOff x="384" y="1632"/>
              <a:chExt cx="4905" cy="713"/>
            </a:xfrm>
          </p:grpSpPr>
          <p:sp>
            <p:nvSpPr>
              <p:cNvPr id="196648" name="Text Box 40"/>
              <p:cNvSpPr txBox="1">
                <a:spLocks noChangeArrowheads="1"/>
              </p:cNvSpPr>
              <p:nvPr/>
            </p:nvSpPr>
            <p:spPr bwMode="auto">
              <a:xfrm>
                <a:off x="1104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49" name="Text Box 41"/>
              <p:cNvSpPr txBox="1">
                <a:spLocks noChangeArrowheads="1"/>
              </p:cNvSpPr>
              <p:nvPr/>
            </p:nvSpPr>
            <p:spPr bwMode="auto">
              <a:xfrm>
                <a:off x="2448" y="211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50" name="Text Box 42"/>
              <p:cNvSpPr txBox="1">
                <a:spLocks noChangeArrowheads="1"/>
              </p:cNvSpPr>
              <p:nvPr/>
            </p:nvSpPr>
            <p:spPr bwMode="auto">
              <a:xfrm>
                <a:off x="384" y="172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51" name="Text Box 43"/>
              <p:cNvSpPr txBox="1">
                <a:spLocks noChangeArrowheads="1"/>
              </p:cNvSpPr>
              <p:nvPr/>
            </p:nvSpPr>
            <p:spPr bwMode="auto">
              <a:xfrm>
                <a:off x="1536" y="196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52" name="Text Box 44"/>
              <p:cNvSpPr txBox="1">
                <a:spLocks noChangeArrowheads="1"/>
              </p:cNvSpPr>
              <p:nvPr/>
            </p:nvSpPr>
            <p:spPr bwMode="auto">
              <a:xfrm>
                <a:off x="2160" y="168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53" name="Text Box 45"/>
              <p:cNvSpPr txBox="1">
                <a:spLocks noChangeArrowheads="1"/>
              </p:cNvSpPr>
              <p:nvPr/>
            </p:nvSpPr>
            <p:spPr bwMode="auto">
              <a:xfrm>
                <a:off x="2928" y="1776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54" name="Text Box 46"/>
              <p:cNvSpPr txBox="1">
                <a:spLocks noChangeArrowheads="1"/>
              </p:cNvSpPr>
              <p:nvPr/>
            </p:nvSpPr>
            <p:spPr bwMode="auto">
              <a:xfrm>
                <a:off x="3840" y="192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55" name="Text Box 47"/>
              <p:cNvSpPr txBox="1">
                <a:spLocks noChangeArrowheads="1"/>
              </p:cNvSpPr>
              <p:nvPr/>
            </p:nvSpPr>
            <p:spPr bwMode="auto">
              <a:xfrm>
                <a:off x="4656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96656" name="Text Box 48"/>
            <p:cNvSpPr txBox="1">
              <a:spLocks noChangeArrowheads="1"/>
            </p:cNvSpPr>
            <p:nvPr/>
          </p:nvSpPr>
          <p:spPr bwMode="auto">
            <a:xfrm>
              <a:off x="1655" y="3126"/>
              <a:ext cx="1337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Adviesbureau</a:t>
              </a:r>
            </a:p>
          </p:txBody>
        </p:sp>
        <p:sp>
          <p:nvSpPr>
            <p:cNvPr id="196657" name="Text Box 49"/>
            <p:cNvSpPr txBox="1">
              <a:spLocks noChangeArrowheads="1"/>
            </p:cNvSpPr>
            <p:nvPr/>
          </p:nvSpPr>
          <p:spPr bwMode="auto">
            <a:xfrm>
              <a:off x="930" y="2899"/>
              <a:ext cx="933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Overheid</a:t>
              </a:r>
            </a:p>
          </p:txBody>
        </p:sp>
        <p:sp>
          <p:nvSpPr>
            <p:cNvPr id="196658" name="Text Box 50"/>
            <p:cNvSpPr txBox="1">
              <a:spLocks noChangeArrowheads="1"/>
            </p:cNvSpPr>
            <p:nvPr/>
          </p:nvSpPr>
          <p:spPr bwMode="auto">
            <a:xfrm>
              <a:off x="3923" y="3126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659" name="Text Box 51"/>
            <p:cNvSpPr txBox="1">
              <a:spLocks noChangeArrowheads="1"/>
            </p:cNvSpPr>
            <p:nvPr/>
          </p:nvSpPr>
          <p:spPr bwMode="auto">
            <a:xfrm>
              <a:off x="3152" y="2808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660" name="Text Box 52"/>
            <p:cNvSpPr txBox="1">
              <a:spLocks noChangeArrowheads="1"/>
            </p:cNvSpPr>
            <p:nvPr/>
          </p:nvSpPr>
          <p:spPr bwMode="auto">
            <a:xfrm>
              <a:off x="158" y="2944"/>
              <a:ext cx="73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661" name="Text Box 53"/>
            <p:cNvSpPr txBox="1">
              <a:spLocks noChangeArrowheads="1"/>
            </p:cNvSpPr>
            <p:nvPr/>
          </p:nvSpPr>
          <p:spPr bwMode="auto">
            <a:xfrm>
              <a:off x="2064" y="2854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662" name="Text Box 54"/>
            <p:cNvSpPr txBox="1">
              <a:spLocks noChangeArrowheads="1"/>
            </p:cNvSpPr>
            <p:nvPr/>
          </p:nvSpPr>
          <p:spPr bwMode="auto">
            <a:xfrm>
              <a:off x="4944" y="2944"/>
              <a:ext cx="57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99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NGO</a:t>
              </a:r>
            </a:p>
          </p:txBody>
        </p:sp>
        <p:sp>
          <p:nvSpPr>
            <p:cNvPr id="196663" name="Text Box 55"/>
            <p:cNvSpPr txBox="1">
              <a:spLocks noChangeArrowheads="1"/>
            </p:cNvSpPr>
            <p:nvPr/>
          </p:nvSpPr>
          <p:spPr bwMode="auto">
            <a:xfrm>
              <a:off x="2699" y="3035"/>
              <a:ext cx="57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Bank</a:t>
              </a:r>
            </a:p>
          </p:txBody>
        </p:sp>
        <p:sp>
          <p:nvSpPr>
            <p:cNvPr id="39187" name="Freeform 56"/>
            <p:cNvSpPr>
              <a:spLocks/>
            </p:cNvSpPr>
            <p:nvPr/>
          </p:nvSpPr>
          <p:spPr bwMode="auto">
            <a:xfrm>
              <a:off x="1920" y="2256"/>
              <a:ext cx="98" cy="947"/>
            </a:xfrm>
            <a:custGeom>
              <a:avLst/>
              <a:gdLst>
                <a:gd name="T0" fmla="*/ 0 w 384"/>
                <a:gd name="T1" fmla="*/ 0 h 960"/>
                <a:gd name="T2" fmla="*/ 61 w 384"/>
                <a:gd name="T3" fmla="*/ 426 h 960"/>
                <a:gd name="T4" fmla="*/ 98 w 384"/>
                <a:gd name="T5" fmla="*/ 947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88" name="Freeform 57"/>
            <p:cNvSpPr>
              <a:spLocks/>
            </p:cNvSpPr>
            <p:nvPr/>
          </p:nvSpPr>
          <p:spPr bwMode="auto">
            <a:xfrm>
              <a:off x="4176" y="2256"/>
              <a:ext cx="96" cy="816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67 h 960"/>
                <a:gd name="T4" fmla="*/ 96 w 384"/>
                <a:gd name="T5" fmla="*/ 81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89" name="Freeform 58"/>
            <p:cNvSpPr>
              <a:spLocks/>
            </p:cNvSpPr>
            <p:nvPr/>
          </p:nvSpPr>
          <p:spPr bwMode="auto">
            <a:xfrm>
              <a:off x="5136" y="1968"/>
              <a:ext cx="96" cy="1008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454 h 960"/>
                <a:gd name="T4" fmla="*/ 96 w 384"/>
                <a:gd name="T5" fmla="*/ 1008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90" name="Freeform 59"/>
            <p:cNvSpPr>
              <a:spLocks/>
            </p:cNvSpPr>
            <p:nvPr/>
          </p:nvSpPr>
          <p:spPr bwMode="auto">
            <a:xfrm flipH="1">
              <a:off x="1247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91" name="Freeform 60"/>
            <p:cNvSpPr>
              <a:spLocks/>
            </p:cNvSpPr>
            <p:nvPr/>
          </p:nvSpPr>
          <p:spPr bwMode="auto">
            <a:xfrm flipH="1">
              <a:off x="624" y="2064"/>
              <a:ext cx="96" cy="864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89 h 960"/>
                <a:gd name="T4" fmla="*/ 96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92" name="Freeform 61"/>
            <p:cNvSpPr>
              <a:spLocks/>
            </p:cNvSpPr>
            <p:nvPr/>
          </p:nvSpPr>
          <p:spPr bwMode="auto">
            <a:xfrm>
              <a:off x="3424" y="2069"/>
              <a:ext cx="136" cy="726"/>
            </a:xfrm>
            <a:custGeom>
              <a:avLst/>
              <a:gdLst>
                <a:gd name="T0" fmla="*/ 0 w 384"/>
                <a:gd name="T1" fmla="*/ 0 h 960"/>
                <a:gd name="T2" fmla="*/ 85 w 384"/>
                <a:gd name="T3" fmla="*/ 327 h 960"/>
                <a:gd name="T4" fmla="*/ 136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93" name="Freeform 62"/>
            <p:cNvSpPr>
              <a:spLocks/>
            </p:cNvSpPr>
            <p:nvPr/>
          </p:nvSpPr>
          <p:spPr bwMode="auto">
            <a:xfrm>
              <a:off x="2835" y="2387"/>
              <a:ext cx="181" cy="726"/>
            </a:xfrm>
            <a:custGeom>
              <a:avLst/>
              <a:gdLst>
                <a:gd name="T0" fmla="*/ 0 w 384"/>
                <a:gd name="T1" fmla="*/ 0 h 960"/>
                <a:gd name="T2" fmla="*/ 113 w 384"/>
                <a:gd name="T3" fmla="*/ 327 h 960"/>
                <a:gd name="T4" fmla="*/ 181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94" name="Freeform 63"/>
            <p:cNvSpPr>
              <a:spLocks/>
            </p:cNvSpPr>
            <p:nvPr/>
          </p:nvSpPr>
          <p:spPr bwMode="auto">
            <a:xfrm flipH="1">
              <a:off x="2290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64"/>
          <p:cNvGrpSpPr>
            <a:grpSpLocks/>
          </p:cNvGrpSpPr>
          <p:nvPr/>
        </p:nvGrpSpPr>
        <p:grpSpPr bwMode="auto">
          <a:xfrm>
            <a:off x="684213" y="3284538"/>
            <a:ext cx="8515350" cy="2900362"/>
            <a:chOff x="158" y="1626"/>
            <a:chExt cx="5364" cy="1827"/>
          </a:xfrm>
        </p:grpSpPr>
        <p:grpSp>
          <p:nvGrpSpPr>
            <p:cNvPr id="39153" name="Group 65"/>
            <p:cNvGrpSpPr>
              <a:grpSpLocks/>
            </p:cNvGrpSpPr>
            <p:nvPr/>
          </p:nvGrpSpPr>
          <p:grpSpPr bwMode="auto">
            <a:xfrm>
              <a:off x="385" y="1626"/>
              <a:ext cx="4905" cy="713"/>
              <a:chOff x="384" y="1632"/>
              <a:chExt cx="4905" cy="713"/>
            </a:xfrm>
          </p:grpSpPr>
          <p:sp>
            <p:nvSpPr>
              <p:cNvPr id="196674" name="Text Box 66"/>
              <p:cNvSpPr txBox="1">
                <a:spLocks noChangeArrowheads="1"/>
              </p:cNvSpPr>
              <p:nvPr/>
            </p:nvSpPr>
            <p:spPr bwMode="auto">
              <a:xfrm>
                <a:off x="1104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75" name="Text Box 67"/>
              <p:cNvSpPr txBox="1">
                <a:spLocks noChangeArrowheads="1"/>
              </p:cNvSpPr>
              <p:nvPr/>
            </p:nvSpPr>
            <p:spPr bwMode="auto">
              <a:xfrm>
                <a:off x="2448" y="211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76" name="Text Box 68"/>
              <p:cNvSpPr txBox="1">
                <a:spLocks noChangeArrowheads="1"/>
              </p:cNvSpPr>
              <p:nvPr/>
            </p:nvSpPr>
            <p:spPr bwMode="auto">
              <a:xfrm>
                <a:off x="384" y="172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77" name="Text Box 69"/>
              <p:cNvSpPr txBox="1">
                <a:spLocks noChangeArrowheads="1"/>
              </p:cNvSpPr>
              <p:nvPr/>
            </p:nvSpPr>
            <p:spPr bwMode="auto">
              <a:xfrm>
                <a:off x="1536" y="196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78" name="Text Box 70"/>
              <p:cNvSpPr txBox="1">
                <a:spLocks noChangeArrowheads="1"/>
              </p:cNvSpPr>
              <p:nvPr/>
            </p:nvSpPr>
            <p:spPr bwMode="auto">
              <a:xfrm>
                <a:off x="2160" y="168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79" name="Text Box 71"/>
              <p:cNvSpPr txBox="1">
                <a:spLocks noChangeArrowheads="1"/>
              </p:cNvSpPr>
              <p:nvPr/>
            </p:nvSpPr>
            <p:spPr bwMode="auto">
              <a:xfrm>
                <a:off x="2928" y="1776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80" name="Text Box 72"/>
              <p:cNvSpPr txBox="1">
                <a:spLocks noChangeArrowheads="1"/>
              </p:cNvSpPr>
              <p:nvPr/>
            </p:nvSpPr>
            <p:spPr bwMode="auto">
              <a:xfrm>
                <a:off x="3840" y="192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681" name="Text Box 73"/>
              <p:cNvSpPr txBox="1">
                <a:spLocks noChangeArrowheads="1"/>
              </p:cNvSpPr>
              <p:nvPr/>
            </p:nvSpPr>
            <p:spPr bwMode="auto">
              <a:xfrm>
                <a:off x="4656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96682" name="Text Box 74"/>
            <p:cNvSpPr txBox="1">
              <a:spLocks noChangeArrowheads="1"/>
            </p:cNvSpPr>
            <p:nvPr/>
          </p:nvSpPr>
          <p:spPr bwMode="auto">
            <a:xfrm>
              <a:off x="1655" y="3126"/>
              <a:ext cx="1337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Adviesbureau</a:t>
              </a:r>
            </a:p>
          </p:txBody>
        </p:sp>
        <p:sp>
          <p:nvSpPr>
            <p:cNvPr id="196683" name="Text Box 75"/>
            <p:cNvSpPr txBox="1">
              <a:spLocks noChangeArrowheads="1"/>
            </p:cNvSpPr>
            <p:nvPr/>
          </p:nvSpPr>
          <p:spPr bwMode="auto">
            <a:xfrm>
              <a:off x="930" y="2899"/>
              <a:ext cx="933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Overheid</a:t>
              </a:r>
            </a:p>
          </p:txBody>
        </p:sp>
        <p:sp>
          <p:nvSpPr>
            <p:cNvPr id="196684" name="Text Box 76"/>
            <p:cNvSpPr txBox="1">
              <a:spLocks noChangeArrowheads="1"/>
            </p:cNvSpPr>
            <p:nvPr/>
          </p:nvSpPr>
          <p:spPr bwMode="auto">
            <a:xfrm>
              <a:off x="3923" y="3126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685" name="Text Box 77"/>
            <p:cNvSpPr txBox="1">
              <a:spLocks noChangeArrowheads="1"/>
            </p:cNvSpPr>
            <p:nvPr/>
          </p:nvSpPr>
          <p:spPr bwMode="auto">
            <a:xfrm>
              <a:off x="3152" y="2808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686" name="Text Box 78"/>
            <p:cNvSpPr txBox="1">
              <a:spLocks noChangeArrowheads="1"/>
            </p:cNvSpPr>
            <p:nvPr/>
          </p:nvSpPr>
          <p:spPr bwMode="auto">
            <a:xfrm>
              <a:off x="158" y="2944"/>
              <a:ext cx="73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687" name="Text Box 79"/>
            <p:cNvSpPr txBox="1">
              <a:spLocks noChangeArrowheads="1"/>
            </p:cNvSpPr>
            <p:nvPr/>
          </p:nvSpPr>
          <p:spPr bwMode="auto">
            <a:xfrm>
              <a:off x="2064" y="2854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688" name="Text Box 80"/>
            <p:cNvSpPr txBox="1">
              <a:spLocks noChangeArrowheads="1"/>
            </p:cNvSpPr>
            <p:nvPr/>
          </p:nvSpPr>
          <p:spPr bwMode="auto">
            <a:xfrm>
              <a:off x="4944" y="2944"/>
              <a:ext cx="57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99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NGO</a:t>
              </a:r>
            </a:p>
          </p:txBody>
        </p:sp>
        <p:sp>
          <p:nvSpPr>
            <p:cNvPr id="196689" name="Text Box 81"/>
            <p:cNvSpPr txBox="1">
              <a:spLocks noChangeArrowheads="1"/>
            </p:cNvSpPr>
            <p:nvPr/>
          </p:nvSpPr>
          <p:spPr bwMode="auto">
            <a:xfrm>
              <a:off x="2699" y="3035"/>
              <a:ext cx="57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Bank</a:t>
              </a:r>
            </a:p>
          </p:txBody>
        </p:sp>
        <p:sp>
          <p:nvSpPr>
            <p:cNvPr id="39162" name="Freeform 82"/>
            <p:cNvSpPr>
              <a:spLocks/>
            </p:cNvSpPr>
            <p:nvPr/>
          </p:nvSpPr>
          <p:spPr bwMode="auto">
            <a:xfrm>
              <a:off x="1920" y="2256"/>
              <a:ext cx="98" cy="947"/>
            </a:xfrm>
            <a:custGeom>
              <a:avLst/>
              <a:gdLst>
                <a:gd name="T0" fmla="*/ 0 w 384"/>
                <a:gd name="T1" fmla="*/ 0 h 960"/>
                <a:gd name="T2" fmla="*/ 61 w 384"/>
                <a:gd name="T3" fmla="*/ 426 h 960"/>
                <a:gd name="T4" fmla="*/ 98 w 384"/>
                <a:gd name="T5" fmla="*/ 947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63" name="Freeform 83"/>
            <p:cNvSpPr>
              <a:spLocks/>
            </p:cNvSpPr>
            <p:nvPr/>
          </p:nvSpPr>
          <p:spPr bwMode="auto">
            <a:xfrm>
              <a:off x="4176" y="2256"/>
              <a:ext cx="96" cy="816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67 h 960"/>
                <a:gd name="T4" fmla="*/ 96 w 384"/>
                <a:gd name="T5" fmla="*/ 81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64" name="Freeform 84"/>
            <p:cNvSpPr>
              <a:spLocks/>
            </p:cNvSpPr>
            <p:nvPr/>
          </p:nvSpPr>
          <p:spPr bwMode="auto">
            <a:xfrm>
              <a:off x="5136" y="1968"/>
              <a:ext cx="96" cy="1008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454 h 960"/>
                <a:gd name="T4" fmla="*/ 96 w 384"/>
                <a:gd name="T5" fmla="*/ 1008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65" name="Freeform 85"/>
            <p:cNvSpPr>
              <a:spLocks/>
            </p:cNvSpPr>
            <p:nvPr/>
          </p:nvSpPr>
          <p:spPr bwMode="auto">
            <a:xfrm flipH="1">
              <a:off x="1247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66" name="Freeform 86"/>
            <p:cNvSpPr>
              <a:spLocks/>
            </p:cNvSpPr>
            <p:nvPr/>
          </p:nvSpPr>
          <p:spPr bwMode="auto">
            <a:xfrm flipH="1">
              <a:off x="624" y="2064"/>
              <a:ext cx="96" cy="864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89 h 960"/>
                <a:gd name="T4" fmla="*/ 96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67" name="Freeform 87"/>
            <p:cNvSpPr>
              <a:spLocks/>
            </p:cNvSpPr>
            <p:nvPr/>
          </p:nvSpPr>
          <p:spPr bwMode="auto">
            <a:xfrm>
              <a:off x="3424" y="2069"/>
              <a:ext cx="136" cy="726"/>
            </a:xfrm>
            <a:custGeom>
              <a:avLst/>
              <a:gdLst>
                <a:gd name="T0" fmla="*/ 0 w 384"/>
                <a:gd name="T1" fmla="*/ 0 h 960"/>
                <a:gd name="T2" fmla="*/ 85 w 384"/>
                <a:gd name="T3" fmla="*/ 327 h 960"/>
                <a:gd name="T4" fmla="*/ 136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68" name="Freeform 88"/>
            <p:cNvSpPr>
              <a:spLocks/>
            </p:cNvSpPr>
            <p:nvPr/>
          </p:nvSpPr>
          <p:spPr bwMode="auto">
            <a:xfrm>
              <a:off x="2835" y="2387"/>
              <a:ext cx="181" cy="726"/>
            </a:xfrm>
            <a:custGeom>
              <a:avLst/>
              <a:gdLst>
                <a:gd name="T0" fmla="*/ 0 w 384"/>
                <a:gd name="T1" fmla="*/ 0 h 960"/>
                <a:gd name="T2" fmla="*/ 113 w 384"/>
                <a:gd name="T3" fmla="*/ 327 h 960"/>
                <a:gd name="T4" fmla="*/ 181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69" name="Freeform 89"/>
            <p:cNvSpPr>
              <a:spLocks/>
            </p:cNvSpPr>
            <p:nvPr/>
          </p:nvSpPr>
          <p:spPr bwMode="auto">
            <a:xfrm flipH="1">
              <a:off x="2290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0"/>
          <p:cNvGrpSpPr>
            <a:grpSpLocks/>
          </p:cNvGrpSpPr>
          <p:nvPr/>
        </p:nvGrpSpPr>
        <p:grpSpPr bwMode="auto">
          <a:xfrm>
            <a:off x="-180975" y="3957638"/>
            <a:ext cx="8515350" cy="2900362"/>
            <a:chOff x="158" y="1626"/>
            <a:chExt cx="5364" cy="1827"/>
          </a:xfrm>
        </p:grpSpPr>
        <p:grpSp>
          <p:nvGrpSpPr>
            <p:cNvPr id="39128" name="Group 91"/>
            <p:cNvGrpSpPr>
              <a:grpSpLocks/>
            </p:cNvGrpSpPr>
            <p:nvPr/>
          </p:nvGrpSpPr>
          <p:grpSpPr bwMode="auto">
            <a:xfrm>
              <a:off x="385" y="1626"/>
              <a:ext cx="4905" cy="713"/>
              <a:chOff x="384" y="1632"/>
              <a:chExt cx="4905" cy="713"/>
            </a:xfrm>
          </p:grpSpPr>
          <p:sp>
            <p:nvSpPr>
              <p:cNvPr id="196700" name="Text Box 92"/>
              <p:cNvSpPr txBox="1">
                <a:spLocks noChangeArrowheads="1"/>
              </p:cNvSpPr>
              <p:nvPr/>
            </p:nvSpPr>
            <p:spPr bwMode="auto">
              <a:xfrm>
                <a:off x="1104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01" name="Text Box 93"/>
              <p:cNvSpPr txBox="1">
                <a:spLocks noChangeArrowheads="1"/>
              </p:cNvSpPr>
              <p:nvPr/>
            </p:nvSpPr>
            <p:spPr bwMode="auto">
              <a:xfrm>
                <a:off x="2448" y="211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02" name="Text Box 94"/>
              <p:cNvSpPr txBox="1">
                <a:spLocks noChangeArrowheads="1"/>
              </p:cNvSpPr>
              <p:nvPr/>
            </p:nvSpPr>
            <p:spPr bwMode="auto">
              <a:xfrm>
                <a:off x="384" y="172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03" name="Text Box 95"/>
              <p:cNvSpPr txBox="1">
                <a:spLocks noChangeArrowheads="1"/>
              </p:cNvSpPr>
              <p:nvPr/>
            </p:nvSpPr>
            <p:spPr bwMode="auto">
              <a:xfrm>
                <a:off x="1536" y="196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04" name="Text Box 96"/>
              <p:cNvSpPr txBox="1">
                <a:spLocks noChangeArrowheads="1"/>
              </p:cNvSpPr>
              <p:nvPr/>
            </p:nvSpPr>
            <p:spPr bwMode="auto">
              <a:xfrm>
                <a:off x="2160" y="168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05" name="Text Box 97"/>
              <p:cNvSpPr txBox="1">
                <a:spLocks noChangeArrowheads="1"/>
              </p:cNvSpPr>
              <p:nvPr/>
            </p:nvSpPr>
            <p:spPr bwMode="auto">
              <a:xfrm>
                <a:off x="2928" y="1776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06" name="Text Box 98"/>
              <p:cNvSpPr txBox="1">
                <a:spLocks noChangeArrowheads="1"/>
              </p:cNvSpPr>
              <p:nvPr/>
            </p:nvSpPr>
            <p:spPr bwMode="auto">
              <a:xfrm>
                <a:off x="3840" y="192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07" name="Text Box 99"/>
              <p:cNvSpPr txBox="1">
                <a:spLocks noChangeArrowheads="1"/>
              </p:cNvSpPr>
              <p:nvPr/>
            </p:nvSpPr>
            <p:spPr bwMode="auto">
              <a:xfrm>
                <a:off x="4656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96708" name="Text Box 100"/>
            <p:cNvSpPr txBox="1">
              <a:spLocks noChangeArrowheads="1"/>
            </p:cNvSpPr>
            <p:nvPr/>
          </p:nvSpPr>
          <p:spPr bwMode="auto">
            <a:xfrm>
              <a:off x="1655" y="3126"/>
              <a:ext cx="1336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Adviesbureau</a:t>
              </a:r>
            </a:p>
          </p:txBody>
        </p:sp>
        <p:sp>
          <p:nvSpPr>
            <p:cNvPr id="196709" name="Text Box 101"/>
            <p:cNvSpPr txBox="1">
              <a:spLocks noChangeArrowheads="1"/>
            </p:cNvSpPr>
            <p:nvPr/>
          </p:nvSpPr>
          <p:spPr bwMode="auto">
            <a:xfrm>
              <a:off x="930" y="2899"/>
              <a:ext cx="933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Overheid</a:t>
              </a:r>
            </a:p>
          </p:txBody>
        </p:sp>
        <p:sp>
          <p:nvSpPr>
            <p:cNvPr id="196710" name="Text Box 102"/>
            <p:cNvSpPr txBox="1">
              <a:spLocks noChangeArrowheads="1"/>
            </p:cNvSpPr>
            <p:nvPr/>
          </p:nvSpPr>
          <p:spPr bwMode="auto">
            <a:xfrm>
              <a:off x="3923" y="3126"/>
              <a:ext cx="73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711" name="Text Box 103"/>
            <p:cNvSpPr txBox="1">
              <a:spLocks noChangeArrowheads="1"/>
            </p:cNvSpPr>
            <p:nvPr/>
          </p:nvSpPr>
          <p:spPr bwMode="auto">
            <a:xfrm>
              <a:off x="3152" y="2808"/>
              <a:ext cx="73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712" name="Text Box 104"/>
            <p:cNvSpPr txBox="1">
              <a:spLocks noChangeArrowheads="1"/>
            </p:cNvSpPr>
            <p:nvPr/>
          </p:nvSpPr>
          <p:spPr bwMode="auto">
            <a:xfrm>
              <a:off x="158" y="2944"/>
              <a:ext cx="73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713" name="Text Box 105"/>
            <p:cNvSpPr txBox="1">
              <a:spLocks noChangeArrowheads="1"/>
            </p:cNvSpPr>
            <p:nvPr/>
          </p:nvSpPr>
          <p:spPr bwMode="auto">
            <a:xfrm>
              <a:off x="2064" y="2854"/>
              <a:ext cx="73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714" name="Text Box 106"/>
            <p:cNvSpPr txBox="1">
              <a:spLocks noChangeArrowheads="1"/>
            </p:cNvSpPr>
            <p:nvPr/>
          </p:nvSpPr>
          <p:spPr bwMode="auto">
            <a:xfrm>
              <a:off x="4944" y="2944"/>
              <a:ext cx="57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99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NGO</a:t>
              </a:r>
            </a:p>
          </p:txBody>
        </p:sp>
        <p:sp>
          <p:nvSpPr>
            <p:cNvPr id="196715" name="Text Box 107"/>
            <p:cNvSpPr txBox="1">
              <a:spLocks noChangeArrowheads="1"/>
            </p:cNvSpPr>
            <p:nvPr/>
          </p:nvSpPr>
          <p:spPr bwMode="auto">
            <a:xfrm>
              <a:off x="2699" y="3035"/>
              <a:ext cx="57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Bank</a:t>
              </a:r>
            </a:p>
          </p:txBody>
        </p:sp>
        <p:sp>
          <p:nvSpPr>
            <p:cNvPr id="39137" name="Freeform 108"/>
            <p:cNvSpPr>
              <a:spLocks/>
            </p:cNvSpPr>
            <p:nvPr/>
          </p:nvSpPr>
          <p:spPr bwMode="auto">
            <a:xfrm>
              <a:off x="1920" y="2256"/>
              <a:ext cx="98" cy="947"/>
            </a:xfrm>
            <a:custGeom>
              <a:avLst/>
              <a:gdLst>
                <a:gd name="T0" fmla="*/ 0 w 384"/>
                <a:gd name="T1" fmla="*/ 0 h 960"/>
                <a:gd name="T2" fmla="*/ 61 w 384"/>
                <a:gd name="T3" fmla="*/ 426 h 960"/>
                <a:gd name="T4" fmla="*/ 98 w 384"/>
                <a:gd name="T5" fmla="*/ 947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38" name="Freeform 109"/>
            <p:cNvSpPr>
              <a:spLocks/>
            </p:cNvSpPr>
            <p:nvPr/>
          </p:nvSpPr>
          <p:spPr bwMode="auto">
            <a:xfrm>
              <a:off x="4176" y="2256"/>
              <a:ext cx="96" cy="816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67 h 960"/>
                <a:gd name="T4" fmla="*/ 96 w 384"/>
                <a:gd name="T5" fmla="*/ 81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39" name="Freeform 110"/>
            <p:cNvSpPr>
              <a:spLocks/>
            </p:cNvSpPr>
            <p:nvPr/>
          </p:nvSpPr>
          <p:spPr bwMode="auto">
            <a:xfrm>
              <a:off x="5136" y="1968"/>
              <a:ext cx="96" cy="1008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454 h 960"/>
                <a:gd name="T4" fmla="*/ 96 w 384"/>
                <a:gd name="T5" fmla="*/ 1008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40" name="Freeform 111"/>
            <p:cNvSpPr>
              <a:spLocks/>
            </p:cNvSpPr>
            <p:nvPr/>
          </p:nvSpPr>
          <p:spPr bwMode="auto">
            <a:xfrm flipH="1">
              <a:off x="1247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41" name="Freeform 112"/>
            <p:cNvSpPr>
              <a:spLocks/>
            </p:cNvSpPr>
            <p:nvPr/>
          </p:nvSpPr>
          <p:spPr bwMode="auto">
            <a:xfrm flipH="1">
              <a:off x="624" y="2064"/>
              <a:ext cx="96" cy="864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89 h 960"/>
                <a:gd name="T4" fmla="*/ 96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42" name="Freeform 113"/>
            <p:cNvSpPr>
              <a:spLocks/>
            </p:cNvSpPr>
            <p:nvPr/>
          </p:nvSpPr>
          <p:spPr bwMode="auto">
            <a:xfrm>
              <a:off x="3424" y="2069"/>
              <a:ext cx="136" cy="726"/>
            </a:xfrm>
            <a:custGeom>
              <a:avLst/>
              <a:gdLst>
                <a:gd name="T0" fmla="*/ 0 w 384"/>
                <a:gd name="T1" fmla="*/ 0 h 960"/>
                <a:gd name="T2" fmla="*/ 85 w 384"/>
                <a:gd name="T3" fmla="*/ 327 h 960"/>
                <a:gd name="T4" fmla="*/ 136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43" name="Freeform 114"/>
            <p:cNvSpPr>
              <a:spLocks/>
            </p:cNvSpPr>
            <p:nvPr/>
          </p:nvSpPr>
          <p:spPr bwMode="auto">
            <a:xfrm>
              <a:off x="2835" y="2387"/>
              <a:ext cx="181" cy="726"/>
            </a:xfrm>
            <a:custGeom>
              <a:avLst/>
              <a:gdLst>
                <a:gd name="T0" fmla="*/ 0 w 384"/>
                <a:gd name="T1" fmla="*/ 0 h 960"/>
                <a:gd name="T2" fmla="*/ 113 w 384"/>
                <a:gd name="T3" fmla="*/ 327 h 960"/>
                <a:gd name="T4" fmla="*/ 181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44" name="Freeform 115"/>
            <p:cNvSpPr>
              <a:spLocks/>
            </p:cNvSpPr>
            <p:nvPr/>
          </p:nvSpPr>
          <p:spPr bwMode="auto">
            <a:xfrm flipH="1">
              <a:off x="2290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6"/>
          <p:cNvGrpSpPr>
            <a:grpSpLocks/>
          </p:cNvGrpSpPr>
          <p:nvPr/>
        </p:nvGrpSpPr>
        <p:grpSpPr bwMode="auto">
          <a:xfrm>
            <a:off x="1187450" y="4076700"/>
            <a:ext cx="8515350" cy="2900363"/>
            <a:chOff x="158" y="1626"/>
            <a:chExt cx="5364" cy="1827"/>
          </a:xfrm>
        </p:grpSpPr>
        <p:grpSp>
          <p:nvGrpSpPr>
            <p:cNvPr id="39103" name="Group 117"/>
            <p:cNvGrpSpPr>
              <a:grpSpLocks/>
            </p:cNvGrpSpPr>
            <p:nvPr/>
          </p:nvGrpSpPr>
          <p:grpSpPr bwMode="auto">
            <a:xfrm>
              <a:off x="385" y="1626"/>
              <a:ext cx="4905" cy="713"/>
              <a:chOff x="384" y="1632"/>
              <a:chExt cx="4905" cy="713"/>
            </a:xfrm>
          </p:grpSpPr>
          <p:sp>
            <p:nvSpPr>
              <p:cNvPr id="196726" name="Text Box 118"/>
              <p:cNvSpPr txBox="1">
                <a:spLocks noChangeArrowheads="1"/>
              </p:cNvSpPr>
              <p:nvPr/>
            </p:nvSpPr>
            <p:spPr bwMode="auto">
              <a:xfrm>
                <a:off x="1104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27" name="Text Box 119"/>
              <p:cNvSpPr txBox="1">
                <a:spLocks noChangeArrowheads="1"/>
              </p:cNvSpPr>
              <p:nvPr/>
            </p:nvSpPr>
            <p:spPr bwMode="auto">
              <a:xfrm>
                <a:off x="2448" y="211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28" name="Text Box 120"/>
              <p:cNvSpPr txBox="1">
                <a:spLocks noChangeArrowheads="1"/>
              </p:cNvSpPr>
              <p:nvPr/>
            </p:nvSpPr>
            <p:spPr bwMode="auto">
              <a:xfrm>
                <a:off x="384" y="172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29" name="Text Box 121"/>
              <p:cNvSpPr txBox="1">
                <a:spLocks noChangeArrowheads="1"/>
              </p:cNvSpPr>
              <p:nvPr/>
            </p:nvSpPr>
            <p:spPr bwMode="auto">
              <a:xfrm>
                <a:off x="1536" y="196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30" name="Text Box 122"/>
              <p:cNvSpPr txBox="1">
                <a:spLocks noChangeArrowheads="1"/>
              </p:cNvSpPr>
              <p:nvPr/>
            </p:nvSpPr>
            <p:spPr bwMode="auto">
              <a:xfrm>
                <a:off x="2160" y="168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31" name="Text Box 123"/>
              <p:cNvSpPr txBox="1">
                <a:spLocks noChangeArrowheads="1"/>
              </p:cNvSpPr>
              <p:nvPr/>
            </p:nvSpPr>
            <p:spPr bwMode="auto">
              <a:xfrm>
                <a:off x="2928" y="1776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32" name="Text Box 124"/>
              <p:cNvSpPr txBox="1">
                <a:spLocks noChangeArrowheads="1"/>
              </p:cNvSpPr>
              <p:nvPr/>
            </p:nvSpPr>
            <p:spPr bwMode="auto">
              <a:xfrm>
                <a:off x="3840" y="192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33" name="Text Box 125"/>
              <p:cNvSpPr txBox="1">
                <a:spLocks noChangeArrowheads="1"/>
              </p:cNvSpPr>
              <p:nvPr/>
            </p:nvSpPr>
            <p:spPr bwMode="auto">
              <a:xfrm>
                <a:off x="4656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96734" name="Text Box 126"/>
            <p:cNvSpPr txBox="1">
              <a:spLocks noChangeArrowheads="1"/>
            </p:cNvSpPr>
            <p:nvPr/>
          </p:nvSpPr>
          <p:spPr bwMode="auto">
            <a:xfrm>
              <a:off x="1655" y="3126"/>
              <a:ext cx="1337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Adviesbureau</a:t>
              </a:r>
            </a:p>
          </p:txBody>
        </p:sp>
        <p:sp>
          <p:nvSpPr>
            <p:cNvPr id="196735" name="Text Box 127"/>
            <p:cNvSpPr txBox="1">
              <a:spLocks noChangeArrowheads="1"/>
            </p:cNvSpPr>
            <p:nvPr/>
          </p:nvSpPr>
          <p:spPr bwMode="auto">
            <a:xfrm>
              <a:off x="930" y="2899"/>
              <a:ext cx="933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Overheid</a:t>
              </a:r>
            </a:p>
          </p:txBody>
        </p:sp>
        <p:sp>
          <p:nvSpPr>
            <p:cNvPr id="196736" name="Text Box 128"/>
            <p:cNvSpPr txBox="1">
              <a:spLocks noChangeArrowheads="1"/>
            </p:cNvSpPr>
            <p:nvPr/>
          </p:nvSpPr>
          <p:spPr bwMode="auto">
            <a:xfrm>
              <a:off x="3923" y="3126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737" name="Text Box 129"/>
            <p:cNvSpPr txBox="1">
              <a:spLocks noChangeArrowheads="1"/>
            </p:cNvSpPr>
            <p:nvPr/>
          </p:nvSpPr>
          <p:spPr bwMode="auto">
            <a:xfrm>
              <a:off x="3152" y="2808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738" name="Text Box 130"/>
            <p:cNvSpPr txBox="1">
              <a:spLocks noChangeArrowheads="1"/>
            </p:cNvSpPr>
            <p:nvPr/>
          </p:nvSpPr>
          <p:spPr bwMode="auto">
            <a:xfrm>
              <a:off x="158" y="2944"/>
              <a:ext cx="73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739" name="Text Box 131"/>
            <p:cNvSpPr txBox="1">
              <a:spLocks noChangeArrowheads="1"/>
            </p:cNvSpPr>
            <p:nvPr/>
          </p:nvSpPr>
          <p:spPr bwMode="auto">
            <a:xfrm>
              <a:off x="2064" y="2854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740" name="Text Box 132"/>
            <p:cNvSpPr txBox="1">
              <a:spLocks noChangeArrowheads="1"/>
            </p:cNvSpPr>
            <p:nvPr/>
          </p:nvSpPr>
          <p:spPr bwMode="auto">
            <a:xfrm>
              <a:off x="4944" y="2944"/>
              <a:ext cx="57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99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NGO</a:t>
              </a:r>
            </a:p>
          </p:txBody>
        </p:sp>
        <p:sp>
          <p:nvSpPr>
            <p:cNvPr id="196741" name="Text Box 133"/>
            <p:cNvSpPr txBox="1">
              <a:spLocks noChangeArrowheads="1"/>
            </p:cNvSpPr>
            <p:nvPr/>
          </p:nvSpPr>
          <p:spPr bwMode="auto">
            <a:xfrm>
              <a:off x="2699" y="3035"/>
              <a:ext cx="57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Bank</a:t>
              </a:r>
            </a:p>
          </p:txBody>
        </p:sp>
        <p:sp>
          <p:nvSpPr>
            <p:cNvPr id="39112" name="Freeform 134"/>
            <p:cNvSpPr>
              <a:spLocks/>
            </p:cNvSpPr>
            <p:nvPr/>
          </p:nvSpPr>
          <p:spPr bwMode="auto">
            <a:xfrm>
              <a:off x="1920" y="2256"/>
              <a:ext cx="98" cy="947"/>
            </a:xfrm>
            <a:custGeom>
              <a:avLst/>
              <a:gdLst>
                <a:gd name="T0" fmla="*/ 0 w 384"/>
                <a:gd name="T1" fmla="*/ 0 h 960"/>
                <a:gd name="T2" fmla="*/ 61 w 384"/>
                <a:gd name="T3" fmla="*/ 426 h 960"/>
                <a:gd name="T4" fmla="*/ 98 w 384"/>
                <a:gd name="T5" fmla="*/ 947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13" name="Freeform 135"/>
            <p:cNvSpPr>
              <a:spLocks/>
            </p:cNvSpPr>
            <p:nvPr/>
          </p:nvSpPr>
          <p:spPr bwMode="auto">
            <a:xfrm>
              <a:off x="4176" y="2256"/>
              <a:ext cx="96" cy="816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67 h 960"/>
                <a:gd name="T4" fmla="*/ 96 w 384"/>
                <a:gd name="T5" fmla="*/ 81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14" name="Freeform 136"/>
            <p:cNvSpPr>
              <a:spLocks/>
            </p:cNvSpPr>
            <p:nvPr/>
          </p:nvSpPr>
          <p:spPr bwMode="auto">
            <a:xfrm>
              <a:off x="5136" y="1968"/>
              <a:ext cx="96" cy="1008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454 h 960"/>
                <a:gd name="T4" fmla="*/ 96 w 384"/>
                <a:gd name="T5" fmla="*/ 1008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15" name="Freeform 137"/>
            <p:cNvSpPr>
              <a:spLocks/>
            </p:cNvSpPr>
            <p:nvPr/>
          </p:nvSpPr>
          <p:spPr bwMode="auto">
            <a:xfrm flipH="1">
              <a:off x="1247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16" name="Freeform 138"/>
            <p:cNvSpPr>
              <a:spLocks/>
            </p:cNvSpPr>
            <p:nvPr/>
          </p:nvSpPr>
          <p:spPr bwMode="auto">
            <a:xfrm flipH="1">
              <a:off x="624" y="2064"/>
              <a:ext cx="96" cy="864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89 h 960"/>
                <a:gd name="T4" fmla="*/ 96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17" name="Freeform 139"/>
            <p:cNvSpPr>
              <a:spLocks/>
            </p:cNvSpPr>
            <p:nvPr/>
          </p:nvSpPr>
          <p:spPr bwMode="auto">
            <a:xfrm>
              <a:off x="3424" y="2069"/>
              <a:ext cx="136" cy="726"/>
            </a:xfrm>
            <a:custGeom>
              <a:avLst/>
              <a:gdLst>
                <a:gd name="T0" fmla="*/ 0 w 384"/>
                <a:gd name="T1" fmla="*/ 0 h 960"/>
                <a:gd name="T2" fmla="*/ 85 w 384"/>
                <a:gd name="T3" fmla="*/ 327 h 960"/>
                <a:gd name="T4" fmla="*/ 136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18" name="Freeform 140"/>
            <p:cNvSpPr>
              <a:spLocks/>
            </p:cNvSpPr>
            <p:nvPr/>
          </p:nvSpPr>
          <p:spPr bwMode="auto">
            <a:xfrm>
              <a:off x="2835" y="2387"/>
              <a:ext cx="181" cy="726"/>
            </a:xfrm>
            <a:custGeom>
              <a:avLst/>
              <a:gdLst>
                <a:gd name="T0" fmla="*/ 0 w 384"/>
                <a:gd name="T1" fmla="*/ 0 h 960"/>
                <a:gd name="T2" fmla="*/ 113 w 384"/>
                <a:gd name="T3" fmla="*/ 327 h 960"/>
                <a:gd name="T4" fmla="*/ 181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119" name="Freeform 141"/>
            <p:cNvSpPr>
              <a:spLocks/>
            </p:cNvSpPr>
            <p:nvPr/>
          </p:nvSpPr>
          <p:spPr bwMode="auto">
            <a:xfrm flipH="1">
              <a:off x="2290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42"/>
          <p:cNvGrpSpPr>
            <a:grpSpLocks/>
          </p:cNvGrpSpPr>
          <p:nvPr/>
        </p:nvGrpSpPr>
        <p:grpSpPr bwMode="auto">
          <a:xfrm>
            <a:off x="0" y="2924175"/>
            <a:ext cx="8515350" cy="2900363"/>
            <a:chOff x="158" y="1626"/>
            <a:chExt cx="5364" cy="1827"/>
          </a:xfrm>
        </p:grpSpPr>
        <p:grpSp>
          <p:nvGrpSpPr>
            <p:cNvPr id="39078" name="Group 143"/>
            <p:cNvGrpSpPr>
              <a:grpSpLocks/>
            </p:cNvGrpSpPr>
            <p:nvPr/>
          </p:nvGrpSpPr>
          <p:grpSpPr bwMode="auto">
            <a:xfrm>
              <a:off x="385" y="1626"/>
              <a:ext cx="4905" cy="713"/>
              <a:chOff x="384" y="1632"/>
              <a:chExt cx="4905" cy="713"/>
            </a:xfrm>
          </p:grpSpPr>
          <p:sp>
            <p:nvSpPr>
              <p:cNvPr id="196752" name="Text Box 144"/>
              <p:cNvSpPr txBox="1">
                <a:spLocks noChangeArrowheads="1"/>
              </p:cNvSpPr>
              <p:nvPr/>
            </p:nvSpPr>
            <p:spPr bwMode="auto">
              <a:xfrm>
                <a:off x="1104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53" name="Text Box 145"/>
              <p:cNvSpPr txBox="1">
                <a:spLocks noChangeArrowheads="1"/>
              </p:cNvSpPr>
              <p:nvPr/>
            </p:nvSpPr>
            <p:spPr bwMode="auto">
              <a:xfrm>
                <a:off x="2448" y="211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54" name="Text Box 146"/>
              <p:cNvSpPr txBox="1">
                <a:spLocks noChangeArrowheads="1"/>
              </p:cNvSpPr>
              <p:nvPr/>
            </p:nvSpPr>
            <p:spPr bwMode="auto">
              <a:xfrm>
                <a:off x="384" y="172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55" name="Text Box 147"/>
              <p:cNvSpPr txBox="1">
                <a:spLocks noChangeArrowheads="1"/>
              </p:cNvSpPr>
              <p:nvPr/>
            </p:nvSpPr>
            <p:spPr bwMode="auto">
              <a:xfrm>
                <a:off x="1536" y="196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56" name="Text Box 148"/>
              <p:cNvSpPr txBox="1">
                <a:spLocks noChangeArrowheads="1"/>
              </p:cNvSpPr>
              <p:nvPr/>
            </p:nvSpPr>
            <p:spPr bwMode="auto">
              <a:xfrm>
                <a:off x="2160" y="168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57" name="Text Box 149"/>
              <p:cNvSpPr txBox="1">
                <a:spLocks noChangeArrowheads="1"/>
              </p:cNvSpPr>
              <p:nvPr/>
            </p:nvSpPr>
            <p:spPr bwMode="auto">
              <a:xfrm>
                <a:off x="2928" y="1776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58" name="Text Box 150"/>
              <p:cNvSpPr txBox="1">
                <a:spLocks noChangeArrowheads="1"/>
              </p:cNvSpPr>
              <p:nvPr/>
            </p:nvSpPr>
            <p:spPr bwMode="auto">
              <a:xfrm>
                <a:off x="3840" y="192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59" name="Text Box 151"/>
              <p:cNvSpPr txBox="1">
                <a:spLocks noChangeArrowheads="1"/>
              </p:cNvSpPr>
              <p:nvPr/>
            </p:nvSpPr>
            <p:spPr bwMode="auto">
              <a:xfrm>
                <a:off x="4656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96760" name="Text Box 152"/>
            <p:cNvSpPr txBox="1">
              <a:spLocks noChangeArrowheads="1"/>
            </p:cNvSpPr>
            <p:nvPr/>
          </p:nvSpPr>
          <p:spPr bwMode="auto">
            <a:xfrm>
              <a:off x="1655" y="3126"/>
              <a:ext cx="1337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Adviesbureau</a:t>
              </a:r>
            </a:p>
          </p:txBody>
        </p:sp>
        <p:sp>
          <p:nvSpPr>
            <p:cNvPr id="196761" name="Text Box 153"/>
            <p:cNvSpPr txBox="1">
              <a:spLocks noChangeArrowheads="1"/>
            </p:cNvSpPr>
            <p:nvPr/>
          </p:nvSpPr>
          <p:spPr bwMode="auto">
            <a:xfrm>
              <a:off x="930" y="2899"/>
              <a:ext cx="933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Overheid</a:t>
              </a:r>
            </a:p>
          </p:txBody>
        </p:sp>
        <p:sp>
          <p:nvSpPr>
            <p:cNvPr id="196762" name="Text Box 154"/>
            <p:cNvSpPr txBox="1">
              <a:spLocks noChangeArrowheads="1"/>
            </p:cNvSpPr>
            <p:nvPr/>
          </p:nvSpPr>
          <p:spPr bwMode="auto">
            <a:xfrm>
              <a:off x="3923" y="3126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763" name="Text Box 155"/>
            <p:cNvSpPr txBox="1">
              <a:spLocks noChangeArrowheads="1"/>
            </p:cNvSpPr>
            <p:nvPr/>
          </p:nvSpPr>
          <p:spPr bwMode="auto">
            <a:xfrm>
              <a:off x="3152" y="2808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764" name="Text Box 156"/>
            <p:cNvSpPr txBox="1">
              <a:spLocks noChangeArrowheads="1"/>
            </p:cNvSpPr>
            <p:nvPr/>
          </p:nvSpPr>
          <p:spPr bwMode="auto">
            <a:xfrm>
              <a:off x="158" y="2944"/>
              <a:ext cx="73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765" name="Text Box 157"/>
            <p:cNvSpPr txBox="1">
              <a:spLocks noChangeArrowheads="1"/>
            </p:cNvSpPr>
            <p:nvPr/>
          </p:nvSpPr>
          <p:spPr bwMode="auto">
            <a:xfrm>
              <a:off x="2064" y="2854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766" name="Text Box 158"/>
            <p:cNvSpPr txBox="1">
              <a:spLocks noChangeArrowheads="1"/>
            </p:cNvSpPr>
            <p:nvPr/>
          </p:nvSpPr>
          <p:spPr bwMode="auto">
            <a:xfrm>
              <a:off x="4944" y="2944"/>
              <a:ext cx="57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99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NGO</a:t>
              </a:r>
            </a:p>
          </p:txBody>
        </p:sp>
        <p:sp>
          <p:nvSpPr>
            <p:cNvPr id="196767" name="Text Box 159"/>
            <p:cNvSpPr txBox="1">
              <a:spLocks noChangeArrowheads="1"/>
            </p:cNvSpPr>
            <p:nvPr/>
          </p:nvSpPr>
          <p:spPr bwMode="auto">
            <a:xfrm>
              <a:off x="2699" y="3035"/>
              <a:ext cx="57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Bank</a:t>
              </a:r>
            </a:p>
          </p:txBody>
        </p:sp>
        <p:sp>
          <p:nvSpPr>
            <p:cNvPr id="39087" name="Freeform 160"/>
            <p:cNvSpPr>
              <a:spLocks/>
            </p:cNvSpPr>
            <p:nvPr/>
          </p:nvSpPr>
          <p:spPr bwMode="auto">
            <a:xfrm>
              <a:off x="1920" y="2256"/>
              <a:ext cx="98" cy="947"/>
            </a:xfrm>
            <a:custGeom>
              <a:avLst/>
              <a:gdLst>
                <a:gd name="T0" fmla="*/ 0 w 384"/>
                <a:gd name="T1" fmla="*/ 0 h 960"/>
                <a:gd name="T2" fmla="*/ 61 w 384"/>
                <a:gd name="T3" fmla="*/ 426 h 960"/>
                <a:gd name="T4" fmla="*/ 98 w 384"/>
                <a:gd name="T5" fmla="*/ 947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88" name="Freeform 161"/>
            <p:cNvSpPr>
              <a:spLocks/>
            </p:cNvSpPr>
            <p:nvPr/>
          </p:nvSpPr>
          <p:spPr bwMode="auto">
            <a:xfrm>
              <a:off x="4176" y="2256"/>
              <a:ext cx="96" cy="816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67 h 960"/>
                <a:gd name="T4" fmla="*/ 96 w 384"/>
                <a:gd name="T5" fmla="*/ 81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89" name="Freeform 162"/>
            <p:cNvSpPr>
              <a:spLocks/>
            </p:cNvSpPr>
            <p:nvPr/>
          </p:nvSpPr>
          <p:spPr bwMode="auto">
            <a:xfrm>
              <a:off x="5136" y="1968"/>
              <a:ext cx="96" cy="1008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454 h 960"/>
                <a:gd name="T4" fmla="*/ 96 w 384"/>
                <a:gd name="T5" fmla="*/ 1008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90" name="Freeform 163"/>
            <p:cNvSpPr>
              <a:spLocks/>
            </p:cNvSpPr>
            <p:nvPr/>
          </p:nvSpPr>
          <p:spPr bwMode="auto">
            <a:xfrm flipH="1">
              <a:off x="1247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91" name="Freeform 164"/>
            <p:cNvSpPr>
              <a:spLocks/>
            </p:cNvSpPr>
            <p:nvPr/>
          </p:nvSpPr>
          <p:spPr bwMode="auto">
            <a:xfrm flipH="1">
              <a:off x="624" y="2064"/>
              <a:ext cx="96" cy="864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89 h 960"/>
                <a:gd name="T4" fmla="*/ 96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92" name="Freeform 165"/>
            <p:cNvSpPr>
              <a:spLocks/>
            </p:cNvSpPr>
            <p:nvPr/>
          </p:nvSpPr>
          <p:spPr bwMode="auto">
            <a:xfrm>
              <a:off x="3424" y="2069"/>
              <a:ext cx="136" cy="726"/>
            </a:xfrm>
            <a:custGeom>
              <a:avLst/>
              <a:gdLst>
                <a:gd name="T0" fmla="*/ 0 w 384"/>
                <a:gd name="T1" fmla="*/ 0 h 960"/>
                <a:gd name="T2" fmla="*/ 85 w 384"/>
                <a:gd name="T3" fmla="*/ 327 h 960"/>
                <a:gd name="T4" fmla="*/ 136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93" name="Freeform 166"/>
            <p:cNvSpPr>
              <a:spLocks/>
            </p:cNvSpPr>
            <p:nvPr/>
          </p:nvSpPr>
          <p:spPr bwMode="auto">
            <a:xfrm>
              <a:off x="2835" y="2387"/>
              <a:ext cx="181" cy="726"/>
            </a:xfrm>
            <a:custGeom>
              <a:avLst/>
              <a:gdLst>
                <a:gd name="T0" fmla="*/ 0 w 384"/>
                <a:gd name="T1" fmla="*/ 0 h 960"/>
                <a:gd name="T2" fmla="*/ 113 w 384"/>
                <a:gd name="T3" fmla="*/ 327 h 960"/>
                <a:gd name="T4" fmla="*/ 181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94" name="Freeform 167"/>
            <p:cNvSpPr>
              <a:spLocks/>
            </p:cNvSpPr>
            <p:nvPr/>
          </p:nvSpPr>
          <p:spPr bwMode="auto">
            <a:xfrm flipH="1">
              <a:off x="2290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 168"/>
          <p:cNvGrpSpPr>
            <a:grpSpLocks/>
          </p:cNvGrpSpPr>
          <p:nvPr/>
        </p:nvGrpSpPr>
        <p:grpSpPr bwMode="auto">
          <a:xfrm>
            <a:off x="323850" y="3716338"/>
            <a:ext cx="8515350" cy="2900362"/>
            <a:chOff x="158" y="1626"/>
            <a:chExt cx="5364" cy="1827"/>
          </a:xfrm>
        </p:grpSpPr>
        <p:grpSp>
          <p:nvGrpSpPr>
            <p:cNvPr id="39053" name="Group 169"/>
            <p:cNvGrpSpPr>
              <a:grpSpLocks/>
            </p:cNvGrpSpPr>
            <p:nvPr/>
          </p:nvGrpSpPr>
          <p:grpSpPr bwMode="auto">
            <a:xfrm>
              <a:off x="385" y="1626"/>
              <a:ext cx="4905" cy="713"/>
              <a:chOff x="384" y="1632"/>
              <a:chExt cx="4905" cy="713"/>
            </a:xfrm>
          </p:grpSpPr>
          <p:sp>
            <p:nvSpPr>
              <p:cNvPr id="196778" name="Text Box 170"/>
              <p:cNvSpPr txBox="1">
                <a:spLocks noChangeArrowheads="1"/>
              </p:cNvSpPr>
              <p:nvPr/>
            </p:nvSpPr>
            <p:spPr bwMode="auto">
              <a:xfrm>
                <a:off x="1104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79" name="Text Box 171"/>
              <p:cNvSpPr txBox="1">
                <a:spLocks noChangeArrowheads="1"/>
              </p:cNvSpPr>
              <p:nvPr/>
            </p:nvSpPr>
            <p:spPr bwMode="auto">
              <a:xfrm>
                <a:off x="2448" y="211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80" name="Text Box 172"/>
              <p:cNvSpPr txBox="1">
                <a:spLocks noChangeArrowheads="1"/>
              </p:cNvSpPr>
              <p:nvPr/>
            </p:nvSpPr>
            <p:spPr bwMode="auto">
              <a:xfrm>
                <a:off x="384" y="172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81" name="Text Box 173"/>
              <p:cNvSpPr txBox="1">
                <a:spLocks noChangeArrowheads="1"/>
              </p:cNvSpPr>
              <p:nvPr/>
            </p:nvSpPr>
            <p:spPr bwMode="auto">
              <a:xfrm>
                <a:off x="1536" y="196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82" name="Text Box 174"/>
              <p:cNvSpPr txBox="1">
                <a:spLocks noChangeArrowheads="1"/>
              </p:cNvSpPr>
              <p:nvPr/>
            </p:nvSpPr>
            <p:spPr bwMode="auto">
              <a:xfrm>
                <a:off x="2160" y="168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83" name="Text Box 175"/>
              <p:cNvSpPr txBox="1">
                <a:spLocks noChangeArrowheads="1"/>
              </p:cNvSpPr>
              <p:nvPr/>
            </p:nvSpPr>
            <p:spPr bwMode="auto">
              <a:xfrm>
                <a:off x="2928" y="1776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84" name="Text Box 176"/>
              <p:cNvSpPr txBox="1">
                <a:spLocks noChangeArrowheads="1"/>
              </p:cNvSpPr>
              <p:nvPr/>
            </p:nvSpPr>
            <p:spPr bwMode="auto">
              <a:xfrm>
                <a:off x="3840" y="192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785" name="Text Box 177"/>
              <p:cNvSpPr txBox="1">
                <a:spLocks noChangeArrowheads="1"/>
              </p:cNvSpPr>
              <p:nvPr/>
            </p:nvSpPr>
            <p:spPr bwMode="auto">
              <a:xfrm>
                <a:off x="4656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96786" name="Text Box 178"/>
            <p:cNvSpPr txBox="1">
              <a:spLocks noChangeArrowheads="1"/>
            </p:cNvSpPr>
            <p:nvPr/>
          </p:nvSpPr>
          <p:spPr bwMode="auto">
            <a:xfrm>
              <a:off x="1655" y="3126"/>
              <a:ext cx="1337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Adviesbureau</a:t>
              </a:r>
            </a:p>
          </p:txBody>
        </p:sp>
        <p:sp>
          <p:nvSpPr>
            <p:cNvPr id="196787" name="Text Box 179"/>
            <p:cNvSpPr txBox="1">
              <a:spLocks noChangeArrowheads="1"/>
            </p:cNvSpPr>
            <p:nvPr/>
          </p:nvSpPr>
          <p:spPr bwMode="auto">
            <a:xfrm>
              <a:off x="930" y="2899"/>
              <a:ext cx="933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Overheid</a:t>
              </a:r>
            </a:p>
          </p:txBody>
        </p:sp>
        <p:sp>
          <p:nvSpPr>
            <p:cNvPr id="196788" name="Text Box 180"/>
            <p:cNvSpPr txBox="1">
              <a:spLocks noChangeArrowheads="1"/>
            </p:cNvSpPr>
            <p:nvPr/>
          </p:nvSpPr>
          <p:spPr bwMode="auto">
            <a:xfrm>
              <a:off x="3923" y="3126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789" name="Text Box 181"/>
            <p:cNvSpPr txBox="1">
              <a:spLocks noChangeArrowheads="1"/>
            </p:cNvSpPr>
            <p:nvPr/>
          </p:nvSpPr>
          <p:spPr bwMode="auto">
            <a:xfrm>
              <a:off x="3152" y="2808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790" name="Text Box 182"/>
            <p:cNvSpPr txBox="1">
              <a:spLocks noChangeArrowheads="1"/>
            </p:cNvSpPr>
            <p:nvPr/>
          </p:nvSpPr>
          <p:spPr bwMode="auto">
            <a:xfrm>
              <a:off x="158" y="2944"/>
              <a:ext cx="73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791" name="Text Box 183"/>
            <p:cNvSpPr txBox="1">
              <a:spLocks noChangeArrowheads="1"/>
            </p:cNvSpPr>
            <p:nvPr/>
          </p:nvSpPr>
          <p:spPr bwMode="auto">
            <a:xfrm>
              <a:off x="2064" y="2854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792" name="Text Box 184"/>
            <p:cNvSpPr txBox="1">
              <a:spLocks noChangeArrowheads="1"/>
            </p:cNvSpPr>
            <p:nvPr/>
          </p:nvSpPr>
          <p:spPr bwMode="auto">
            <a:xfrm>
              <a:off x="4944" y="2944"/>
              <a:ext cx="57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99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NGO</a:t>
              </a:r>
            </a:p>
          </p:txBody>
        </p:sp>
        <p:sp>
          <p:nvSpPr>
            <p:cNvPr id="196793" name="Text Box 185"/>
            <p:cNvSpPr txBox="1">
              <a:spLocks noChangeArrowheads="1"/>
            </p:cNvSpPr>
            <p:nvPr/>
          </p:nvSpPr>
          <p:spPr bwMode="auto">
            <a:xfrm>
              <a:off x="2699" y="3035"/>
              <a:ext cx="57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Bank</a:t>
              </a:r>
            </a:p>
          </p:txBody>
        </p:sp>
        <p:sp>
          <p:nvSpPr>
            <p:cNvPr id="39062" name="Freeform 186"/>
            <p:cNvSpPr>
              <a:spLocks/>
            </p:cNvSpPr>
            <p:nvPr/>
          </p:nvSpPr>
          <p:spPr bwMode="auto">
            <a:xfrm>
              <a:off x="1920" y="2256"/>
              <a:ext cx="98" cy="947"/>
            </a:xfrm>
            <a:custGeom>
              <a:avLst/>
              <a:gdLst>
                <a:gd name="T0" fmla="*/ 0 w 384"/>
                <a:gd name="T1" fmla="*/ 0 h 960"/>
                <a:gd name="T2" fmla="*/ 61 w 384"/>
                <a:gd name="T3" fmla="*/ 426 h 960"/>
                <a:gd name="T4" fmla="*/ 98 w 384"/>
                <a:gd name="T5" fmla="*/ 947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63" name="Freeform 187"/>
            <p:cNvSpPr>
              <a:spLocks/>
            </p:cNvSpPr>
            <p:nvPr/>
          </p:nvSpPr>
          <p:spPr bwMode="auto">
            <a:xfrm>
              <a:off x="4176" y="2256"/>
              <a:ext cx="96" cy="816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67 h 960"/>
                <a:gd name="T4" fmla="*/ 96 w 384"/>
                <a:gd name="T5" fmla="*/ 81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64" name="Freeform 188"/>
            <p:cNvSpPr>
              <a:spLocks/>
            </p:cNvSpPr>
            <p:nvPr/>
          </p:nvSpPr>
          <p:spPr bwMode="auto">
            <a:xfrm>
              <a:off x="5136" y="1968"/>
              <a:ext cx="96" cy="1008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454 h 960"/>
                <a:gd name="T4" fmla="*/ 96 w 384"/>
                <a:gd name="T5" fmla="*/ 1008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65" name="Freeform 189"/>
            <p:cNvSpPr>
              <a:spLocks/>
            </p:cNvSpPr>
            <p:nvPr/>
          </p:nvSpPr>
          <p:spPr bwMode="auto">
            <a:xfrm flipH="1">
              <a:off x="1247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66" name="Freeform 190"/>
            <p:cNvSpPr>
              <a:spLocks/>
            </p:cNvSpPr>
            <p:nvPr/>
          </p:nvSpPr>
          <p:spPr bwMode="auto">
            <a:xfrm flipH="1">
              <a:off x="624" y="2064"/>
              <a:ext cx="96" cy="864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89 h 960"/>
                <a:gd name="T4" fmla="*/ 96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67" name="Freeform 191"/>
            <p:cNvSpPr>
              <a:spLocks/>
            </p:cNvSpPr>
            <p:nvPr/>
          </p:nvSpPr>
          <p:spPr bwMode="auto">
            <a:xfrm>
              <a:off x="3424" y="2069"/>
              <a:ext cx="136" cy="726"/>
            </a:xfrm>
            <a:custGeom>
              <a:avLst/>
              <a:gdLst>
                <a:gd name="T0" fmla="*/ 0 w 384"/>
                <a:gd name="T1" fmla="*/ 0 h 960"/>
                <a:gd name="T2" fmla="*/ 85 w 384"/>
                <a:gd name="T3" fmla="*/ 327 h 960"/>
                <a:gd name="T4" fmla="*/ 136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68" name="Freeform 192"/>
            <p:cNvSpPr>
              <a:spLocks/>
            </p:cNvSpPr>
            <p:nvPr/>
          </p:nvSpPr>
          <p:spPr bwMode="auto">
            <a:xfrm>
              <a:off x="2835" y="2387"/>
              <a:ext cx="181" cy="726"/>
            </a:xfrm>
            <a:custGeom>
              <a:avLst/>
              <a:gdLst>
                <a:gd name="T0" fmla="*/ 0 w 384"/>
                <a:gd name="T1" fmla="*/ 0 h 960"/>
                <a:gd name="T2" fmla="*/ 113 w 384"/>
                <a:gd name="T3" fmla="*/ 327 h 960"/>
                <a:gd name="T4" fmla="*/ 181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69" name="Freeform 193"/>
            <p:cNvSpPr>
              <a:spLocks/>
            </p:cNvSpPr>
            <p:nvPr/>
          </p:nvSpPr>
          <p:spPr bwMode="auto">
            <a:xfrm flipH="1">
              <a:off x="2290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94"/>
          <p:cNvGrpSpPr>
            <a:grpSpLocks/>
          </p:cNvGrpSpPr>
          <p:nvPr/>
        </p:nvGrpSpPr>
        <p:grpSpPr bwMode="auto">
          <a:xfrm>
            <a:off x="34925" y="4173538"/>
            <a:ext cx="8515350" cy="2900362"/>
            <a:chOff x="158" y="1626"/>
            <a:chExt cx="5364" cy="1827"/>
          </a:xfrm>
        </p:grpSpPr>
        <p:grpSp>
          <p:nvGrpSpPr>
            <p:cNvPr id="39028" name="Group 195"/>
            <p:cNvGrpSpPr>
              <a:grpSpLocks/>
            </p:cNvGrpSpPr>
            <p:nvPr/>
          </p:nvGrpSpPr>
          <p:grpSpPr bwMode="auto">
            <a:xfrm>
              <a:off x="385" y="1626"/>
              <a:ext cx="4905" cy="713"/>
              <a:chOff x="384" y="1632"/>
              <a:chExt cx="4905" cy="713"/>
            </a:xfrm>
          </p:grpSpPr>
          <p:sp>
            <p:nvSpPr>
              <p:cNvPr id="196804" name="Text Box 196"/>
              <p:cNvSpPr txBox="1">
                <a:spLocks noChangeArrowheads="1"/>
              </p:cNvSpPr>
              <p:nvPr/>
            </p:nvSpPr>
            <p:spPr bwMode="auto">
              <a:xfrm>
                <a:off x="1104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05" name="Text Box 197"/>
              <p:cNvSpPr txBox="1">
                <a:spLocks noChangeArrowheads="1"/>
              </p:cNvSpPr>
              <p:nvPr/>
            </p:nvSpPr>
            <p:spPr bwMode="auto">
              <a:xfrm>
                <a:off x="2448" y="211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06" name="Text Box 198"/>
              <p:cNvSpPr txBox="1">
                <a:spLocks noChangeArrowheads="1"/>
              </p:cNvSpPr>
              <p:nvPr/>
            </p:nvSpPr>
            <p:spPr bwMode="auto">
              <a:xfrm>
                <a:off x="384" y="172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07" name="Text Box 199"/>
              <p:cNvSpPr txBox="1">
                <a:spLocks noChangeArrowheads="1"/>
              </p:cNvSpPr>
              <p:nvPr/>
            </p:nvSpPr>
            <p:spPr bwMode="auto">
              <a:xfrm>
                <a:off x="1536" y="196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08" name="Text Box 200"/>
              <p:cNvSpPr txBox="1">
                <a:spLocks noChangeArrowheads="1"/>
              </p:cNvSpPr>
              <p:nvPr/>
            </p:nvSpPr>
            <p:spPr bwMode="auto">
              <a:xfrm>
                <a:off x="2160" y="168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09" name="Text Box 201"/>
              <p:cNvSpPr txBox="1">
                <a:spLocks noChangeArrowheads="1"/>
              </p:cNvSpPr>
              <p:nvPr/>
            </p:nvSpPr>
            <p:spPr bwMode="auto">
              <a:xfrm>
                <a:off x="2928" y="1776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10" name="Text Box 202"/>
              <p:cNvSpPr txBox="1">
                <a:spLocks noChangeArrowheads="1"/>
              </p:cNvSpPr>
              <p:nvPr/>
            </p:nvSpPr>
            <p:spPr bwMode="auto">
              <a:xfrm>
                <a:off x="3840" y="192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11" name="Text Box 203"/>
              <p:cNvSpPr txBox="1">
                <a:spLocks noChangeArrowheads="1"/>
              </p:cNvSpPr>
              <p:nvPr/>
            </p:nvSpPr>
            <p:spPr bwMode="auto">
              <a:xfrm>
                <a:off x="4656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96812" name="Text Box 204"/>
            <p:cNvSpPr txBox="1">
              <a:spLocks noChangeArrowheads="1"/>
            </p:cNvSpPr>
            <p:nvPr/>
          </p:nvSpPr>
          <p:spPr bwMode="auto">
            <a:xfrm>
              <a:off x="1655" y="3126"/>
              <a:ext cx="1337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Adviesbureau</a:t>
              </a:r>
            </a:p>
          </p:txBody>
        </p:sp>
        <p:sp>
          <p:nvSpPr>
            <p:cNvPr id="196813" name="Text Box 205"/>
            <p:cNvSpPr txBox="1">
              <a:spLocks noChangeArrowheads="1"/>
            </p:cNvSpPr>
            <p:nvPr/>
          </p:nvSpPr>
          <p:spPr bwMode="auto">
            <a:xfrm>
              <a:off x="930" y="2899"/>
              <a:ext cx="933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Overheid</a:t>
              </a:r>
            </a:p>
          </p:txBody>
        </p:sp>
        <p:sp>
          <p:nvSpPr>
            <p:cNvPr id="196814" name="Text Box 206"/>
            <p:cNvSpPr txBox="1">
              <a:spLocks noChangeArrowheads="1"/>
            </p:cNvSpPr>
            <p:nvPr/>
          </p:nvSpPr>
          <p:spPr bwMode="auto">
            <a:xfrm>
              <a:off x="3923" y="3126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815" name="Text Box 207"/>
            <p:cNvSpPr txBox="1">
              <a:spLocks noChangeArrowheads="1"/>
            </p:cNvSpPr>
            <p:nvPr/>
          </p:nvSpPr>
          <p:spPr bwMode="auto">
            <a:xfrm>
              <a:off x="3152" y="2808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816" name="Text Box 208"/>
            <p:cNvSpPr txBox="1">
              <a:spLocks noChangeArrowheads="1"/>
            </p:cNvSpPr>
            <p:nvPr/>
          </p:nvSpPr>
          <p:spPr bwMode="auto">
            <a:xfrm>
              <a:off x="158" y="2944"/>
              <a:ext cx="73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817" name="Text Box 209"/>
            <p:cNvSpPr txBox="1">
              <a:spLocks noChangeArrowheads="1"/>
            </p:cNvSpPr>
            <p:nvPr/>
          </p:nvSpPr>
          <p:spPr bwMode="auto">
            <a:xfrm>
              <a:off x="2064" y="2854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818" name="Text Box 210"/>
            <p:cNvSpPr txBox="1">
              <a:spLocks noChangeArrowheads="1"/>
            </p:cNvSpPr>
            <p:nvPr/>
          </p:nvSpPr>
          <p:spPr bwMode="auto">
            <a:xfrm>
              <a:off x="4944" y="2944"/>
              <a:ext cx="57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99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NGO</a:t>
              </a:r>
            </a:p>
          </p:txBody>
        </p:sp>
        <p:sp>
          <p:nvSpPr>
            <p:cNvPr id="196819" name="Text Box 211"/>
            <p:cNvSpPr txBox="1">
              <a:spLocks noChangeArrowheads="1"/>
            </p:cNvSpPr>
            <p:nvPr/>
          </p:nvSpPr>
          <p:spPr bwMode="auto">
            <a:xfrm>
              <a:off x="2699" y="3035"/>
              <a:ext cx="57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Bank</a:t>
              </a:r>
            </a:p>
          </p:txBody>
        </p:sp>
        <p:sp>
          <p:nvSpPr>
            <p:cNvPr id="39037" name="Freeform 212"/>
            <p:cNvSpPr>
              <a:spLocks/>
            </p:cNvSpPr>
            <p:nvPr/>
          </p:nvSpPr>
          <p:spPr bwMode="auto">
            <a:xfrm>
              <a:off x="1920" y="2256"/>
              <a:ext cx="98" cy="947"/>
            </a:xfrm>
            <a:custGeom>
              <a:avLst/>
              <a:gdLst>
                <a:gd name="T0" fmla="*/ 0 w 384"/>
                <a:gd name="T1" fmla="*/ 0 h 960"/>
                <a:gd name="T2" fmla="*/ 61 w 384"/>
                <a:gd name="T3" fmla="*/ 426 h 960"/>
                <a:gd name="T4" fmla="*/ 98 w 384"/>
                <a:gd name="T5" fmla="*/ 947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38" name="Freeform 213"/>
            <p:cNvSpPr>
              <a:spLocks/>
            </p:cNvSpPr>
            <p:nvPr/>
          </p:nvSpPr>
          <p:spPr bwMode="auto">
            <a:xfrm>
              <a:off x="4176" y="2256"/>
              <a:ext cx="96" cy="816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67 h 960"/>
                <a:gd name="T4" fmla="*/ 96 w 384"/>
                <a:gd name="T5" fmla="*/ 81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39" name="Freeform 214"/>
            <p:cNvSpPr>
              <a:spLocks/>
            </p:cNvSpPr>
            <p:nvPr/>
          </p:nvSpPr>
          <p:spPr bwMode="auto">
            <a:xfrm>
              <a:off x="5136" y="1968"/>
              <a:ext cx="96" cy="1008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454 h 960"/>
                <a:gd name="T4" fmla="*/ 96 w 384"/>
                <a:gd name="T5" fmla="*/ 1008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40" name="Freeform 215"/>
            <p:cNvSpPr>
              <a:spLocks/>
            </p:cNvSpPr>
            <p:nvPr/>
          </p:nvSpPr>
          <p:spPr bwMode="auto">
            <a:xfrm flipH="1">
              <a:off x="1247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41" name="Freeform 216"/>
            <p:cNvSpPr>
              <a:spLocks/>
            </p:cNvSpPr>
            <p:nvPr/>
          </p:nvSpPr>
          <p:spPr bwMode="auto">
            <a:xfrm flipH="1">
              <a:off x="624" y="2064"/>
              <a:ext cx="96" cy="864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89 h 960"/>
                <a:gd name="T4" fmla="*/ 96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42" name="Freeform 217"/>
            <p:cNvSpPr>
              <a:spLocks/>
            </p:cNvSpPr>
            <p:nvPr/>
          </p:nvSpPr>
          <p:spPr bwMode="auto">
            <a:xfrm>
              <a:off x="3424" y="2069"/>
              <a:ext cx="136" cy="726"/>
            </a:xfrm>
            <a:custGeom>
              <a:avLst/>
              <a:gdLst>
                <a:gd name="T0" fmla="*/ 0 w 384"/>
                <a:gd name="T1" fmla="*/ 0 h 960"/>
                <a:gd name="T2" fmla="*/ 85 w 384"/>
                <a:gd name="T3" fmla="*/ 327 h 960"/>
                <a:gd name="T4" fmla="*/ 136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43" name="Freeform 218"/>
            <p:cNvSpPr>
              <a:spLocks/>
            </p:cNvSpPr>
            <p:nvPr/>
          </p:nvSpPr>
          <p:spPr bwMode="auto">
            <a:xfrm>
              <a:off x="2835" y="2387"/>
              <a:ext cx="181" cy="726"/>
            </a:xfrm>
            <a:custGeom>
              <a:avLst/>
              <a:gdLst>
                <a:gd name="T0" fmla="*/ 0 w 384"/>
                <a:gd name="T1" fmla="*/ 0 h 960"/>
                <a:gd name="T2" fmla="*/ 113 w 384"/>
                <a:gd name="T3" fmla="*/ 327 h 960"/>
                <a:gd name="T4" fmla="*/ 181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44" name="Freeform 219"/>
            <p:cNvSpPr>
              <a:spLocks/>
            </p:cNvSpPr>
            <p:nvPr/>
          </p:nvSpPr>
          <p:spPr bwMode="auto">
            <a:xfrm flipH="1">
              <a:off x="2290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220"/>
          <p:cNvGrpSpPr>
            <a:grpSpLocks/>
          </p:cNvGrpSpPr>
          <p:nvPr/>
        </p:nvGrpSpPr>
        <p:grpSpPr bwMode="auto">
          <a:xfrm>
            <a:off x="971550" y="2276475"/>
            <a:ext cx="8515350" cy="2900363"/>
            <a:chOff x="158" y="1626"/>
            <a:chExt cx="5364" cy="1827"/>
          </a:xfrm>
        </p:grpSpPr>
        <p:grpSp>
          <p:nvGrpSpPr>
            <p:cNvPr id="39003" name="Group 221"/>
            <p:cNvGrpSpPr>
              <a:grpSpLocks/>
            </p:cNvGrpSpPr>
            <p:nvPr/>
          </p:nvGrpSpPr>
          <p:grpSpPr bwMode="auto">
            <a:xfrm>
              <a:off x="385" y="1626"/>
              <a:ext cx="4905" cy="713"/>
              <a:chOff x="384" y="1632"/>
              <a:chExt cx="4905" cy="713"/>
            </a:xfrm>
          </p:grpSpPr>
          <p:sp>
            <p:nvSpPr>
              <p:cNvPr id="196830" name="Text Box 222"/>
              <p:cNvSpPr txBox="1">
                <a:spLocks noChangeArrowheads="1"/>
              </p:cNvSpPr>
              <p:nvPr/>
            </p:nvSpPr>
            <p:spPr bwMode="auto">
              <a:xfrm>
                <a:off x="1104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31" name="Text Box 223"/>
              <p:cNvSpPr txBox="1">
                <a:spLocks noChangeArrowheads="1"/>
              </p:cNvSpPr>
              <p:nvPr/>
            </p:nvSpPr>
            <p:spPr bwMode="auto">
              <a:xfrm>
                <a:off x="2448" y="211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32" name="Text Box 224"/>
              <p:cNvSpPr txBox="1">
                <a:spLocks noChangeArrowheads="1"/>
              </p:cNvSpPr>
              <p:nvPr/>
            </p:nvSpPr>
            <p:spPr bwMode="auto">
              <a:xfrm>
                <a:off x="384" y="172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33" name="Text Box 225"/>
              <p:cNvSpPr txBox="1">
                <a:spLocks noChangeArrowheads="1"/>
              </p:cNvSpPr>
              <p:nvPr/>
            </p:nvSpPr>
            <p:spPr bwMode="auto">
              <a:xfrm>
                <a:off x="1536" y="196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34" name="Text Box 226"/>
              <p:cNvSpPr txBox="1">
                <a:spLocks noChangeArrowheads="1"/>
              </p:cNvSpPr>
              <p:nvPr/>
            </p:nvSpPr>
            <p:spPr bwMode="auto">
              <a:xfrm>
                <a:off x="2160" y="168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35" name="Text Box 227"/>
              <p:cNvSpPr txBox="1">
                <a:spLocks noChangeArrowheads="1"/>
              </p:cNvSpPr>
              <p:nvPr/>
            </p:nvSpPr>
            <p:spPr bwMode="auto">
              <a:xfrm>
                <a:off x="2928" y="1776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36" name="Text Box 228"/>
              <p:cNvSpPr txBox="1">
                <a:spLocks noChangeArrowheads="1"/>
              </p:cNvSpPr>
              <p:nvPr/>
            </p:nvSpPr>
            <p:spPr bwMode="auto">
              <a:xfrm>
                <a:off x="3840" y="192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37" name="Text Box 229"/>
              <p:cNvSpPr txBox="1">
                <a:spLocks noChangeArrowheads="1"/>
              </p:cNvSpPr>
              <p:nvPr/>
            </p:nvSpPr>
            <p:spPr bwMode="auto">
              <a:xfrm>
                <a:off x="4656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96838" name="Text Box 230"/>
            <p:cNvSpPr txBox="1">
              <a:spLocks noChangeArrowheads="1"/>
            </p:cNvSpPr>
            <p:nvPr/>
          </p:nvSpPr>
          <p:spPr bwMode="auto">
            <a:xfrm>
              <a:off x="1655" y="3126"/>
              <a:ext cx="1337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Adviesbureau</a:t>
              </a:r>
            </a:p>
          </p:txBody>
        </p:sp>
        <p:sp>
          <p:nvSpPr>
            <p:cNvPr id="196839" name="Text Box 231"/>
            <p:cNvSpPr txBox="1">
              <a:spLocks noChangeArrowheads="1"/>
            </p:cNvSpPr>
            <p:nvPr/>
          </p:nvSpPr>
          <p:spPr bwMode="auto">
            <a:xfrm>
              <a:off x="930" y="2899"/>
              <a:ext cx="933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Overheid</a:t>
              </a:r>
            </a:p>
          </p:txBody>
        </p:sp>
        <p:sp>
          <p:nvSpPr>
            <p:cNvPr id="196840" name="Text Box 232"/>
            <p:cNvSpPr txBox="1">
              <a:spLocks noChangeArrowheads="1"/>
            </p:cNvSpPr>
            <p:nvPr/>
          </p:nvSpPr>
          <p:spPr bwMode="auto">
            <a:xfrm>
              <a:off x="3923" y="3126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841" name="Text Box 233"/>
            <p:cNvSpPr txBox="1">
              <a:spLocks noChangeArrowheads="1"/>
            </p:cNvSpPr>
            <p:nvPr/>
          </p:nvSpPr>
          <p:spPr bwMode="auto">
            <a:xfrm>
              <a:off x="3152" y="2808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842" name="Text Box 234"/>
            <p:cNvSpPr txBox="1">
              <a:spLocks noChangeArrowheads="1"/>
            </p:cNvSpPr>
            <p:nvPr/>
          </p:nvSpPr>
          <p:spPr bwMode="auto">
            <a:xfrm>
              <a:off x="158" y="2944"/>
              <a:ext cx="73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843" name="Text Box 235"/>
            <p:cNvSpPr txBox="1">
              <a:spLocks noChangeArrowheads="1"/>
            </p:cNvSpPr>
            <p:nvPr/>
          </p:nvSpPr>
          <p:spPr bwMode="auto">
            <a:xfrm>
              <a:off x="2064" y="2854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844" name="Text Box 236"/>
            <p:cNvSpPr txBox="1">
              <a:spLocks noChangeArrowheads="1"/>
            </p:cNvSpPr>
            <p:nvPr/>
          </p:nvSpPr>
          <p:spPr bwMode="auto">
            <a:xfrm>
              <a:off x="4944" y="2944"/>
              <a:ext cx="57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99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NGO</a:t>
              </a:r>
            </a:p>
          </p:txBody>
        </p:sp>
        <p:sp>
          <p:nvSpPr>
            <p:cNvPr id="196845" name="Text Box 237"/>
            <p:cNvSpPr txBox="1">
              <a:spLocks noChangeArrowheads="1"/>
            </p:cNvSpPr>
            <p:nvPr/>
          </p:nvSpPr>
          <p:spPr bwMode="auto">
            <a:xfrm>
              <a:off x="2699" y="3035"/>
              <a:ext cx="57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Bank</a:t>
              </a:r>
            </a:p>
          </p:txBody>
        </p:sp>
        <p:sp>
          <p:nvSpPr>
            <p:cNvPr id="39012" name="Freeform 238"/>
            <p:cNvSpPr>
              <a:spLocks/>
            </p:cNvSpPr>
            <p:nvPr/>
          </p:nvSpPr>
          <p:spPr bwMode="auto">
            <a:xfrm>
              <a:off x="1920" y="2256"/>
              <a:ext cx="98" cy="947"/>
            </a:xfrm>
            <a:custGeom>
              <a:avLst/>
              <a:gdLst>
                <a:gd name="T0" fmla="*/ 0 w 384"/>
                <a:gd name="T1" fmla="*/ 0 h 960"/>
                <a:gd name="T2" fmla="*/ 61 w 384"/>
                <a:gd name="T3" fmla="*/ 426 h 960"/>
                <a:gd name="T4" fmla="*/ 98 w 384"/>
                <a:gd name="T5" fmla="*/ 947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13" name="Freeform 239"/>
            <p:cNvSpPr>
              <a:spLocks/>
            </p:cNvSpPr>
            <p:nvPr/>
          </p:nvSpPr>
          <p:spPr bwMode="auto">
            <a:xfrm>
              <a:off x="4176" y="2256"/>
              <a:ext cx="96" cy="816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67 h 960"/>
                <a:gd name="T4" fmla="*/ 96 w 384"/>
                <a:gd name="T5" fmla="*/ 81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14" name="Freeform 240"/>
            <p:cNvSpPr>
              <a:spLocks/>
            </p:cNvSpPr>
            <p:nvPr/>
          </p:nvSpPr>
          <p:spPr bwMode="auto">
            <a:xfrm>
              <a:off x="5136" y="1968"/>
              <a:ext cx="96" cy="1008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454 h 960"/>
                <a:gd name="T4" fmla="*/ 96 w 384"/>
                <a:gd name="T5" fmla="*/ 1008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15" name="Freeform 241"/>
            <p:cNvSpPr>
              <a:spLocks/>
            </p:cNvSpPr>
            <p:nvPr/>
          </p:nvSpPr>
          <p:spPr bwMode="auto">
            <a:xfrm flipH="1">
              <a:off x="1247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16" name="Freeform 242"/>
            <p:cNvSpPr>
              <a:spLocks/>
            </p:cNvSpPr>
            <p:nvPr/>
          </p:nvSpPr>
          <p:spPr bwMode="auto">
            <a:xfrm flipH="1">
              <a:off x="624" y="2064"/>
              <a:ext cx="96" cy="864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89 h 960"/>
                <a:gd name="T4" fmla="*/ 96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17" name="Freeform 243"/>
            <p:cNvSpPr>
              <a:spLocks/>
            </p:cNvSpPr>
            <p:nvPr/>
          </p:nvSpPr>
          <p:spPr bwMode="auto">
            <a:xfrm>
              <a:off x="3424" y="2069"/>
              <a:ext cx="136" cy="726"/>
            </a:xfrm>
            <a:custGeom>
              <a:avLst/>
              <a:gdLst>
                <a:gd name="T0" fmla="*/ 0 w 384"/>
                <a:gd name="T1" fmla="*/ 0 h 960"/>
                <a:gd name="T2" fmla="*/ 85 w 384"/>
                <a:gd name="T3" fmla="*/ 327 h 960"/>
                <a:gd name="T4" fmla="*/ 136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18" name="Freeform 244"/>
            <p:cNvSpPr>
              <a:spLocks/>
            </p:cNvSpPr>
            <p:nvPr/>
          </p:nvSpPr>
          <p:spPr bwMode="auto">
            <a:xfrm>
              <a:off x="2835" y="2387"/>
              <a:ext cx="181" cy="726"/>
            </a:xfrm>
            <a:custGeom>
              <a:avLst/>
              <a:gdLst>
                <a:gd name="T0" fmla="*/ 0 w 384"/>
                <a:gd name="T1" fmla="*/ 0 h 960"/>
                <a:gd name="T2" fmla="*/ 113 w 384"/>
                <a:gd name="T3" fmla="*/ 327 h 960"/>
                <a:gd name="T4" fmla="*/ 181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9019" name="Freeform 245"/>
            <p:cNvSpPr>
              <a:spLocks/>
            </p:cNvSpPr>
            <p:nvPr/>
          </p:nvSpPr>
          <p:spPr bwMode="auto">
            <a:xfrm flipH="1">
              <a:off x="2290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46"/>
          <p:cNvGrpSpPr>
            <a:grpSpLocks/>
          </p:cNvGrpSpPr>
          <p:nvPr/>
        </p:nvGrpSpPr>
        <p:grpSpPr bwMode="auto">
          <a:xfrm>
            <a:off x="-1116013" y="2852738"/>
            <a:ext cx="8515351" cy="2900362"/>
            <a:chOff x="158" y="1626"/>
            <a:chExt cx="5364" cy="1827"/>
          </a:xfrm>
        </p:grpSpPr>
        <p:grpSp>
          <p:nvGrpSpPr>
            <p:cNvPr id="38978" name="Group 247"/>
            <p:cNvGrpSpPr>
              <a:grpSpLocks/>
            </p:cNvGrpSpPr>
            <p:nvPr/>
          </p:nvGrpSpPr>
          <p:grpSpPr bwMode="auto">
            <a:xfrm>
              <a:off x="385" y="1626"/>
              <a:ext cx="4905" cy="713"/>
              <a:chOff x="384" y="1632"/>
              <a:chExt cx="4905" cy="713"/>
            </a:xfrm>
          </p:grpSpPr>
          <p:sp>
            <p:nvSpPr>
              <p:cNvPr id="196856" name="Text Box 248"/>
              <p:cNvSpPr txBox="1">
                <a:spLocks noChangeArrowheads="1"/>
              </p:cNvSpPr>
              <p:nvPr/>
            </p:nvSpPr>
            <p:spPr bwMode="auto">
              <a:xfrm>
                <a:off x="1104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57" name="Text Box 249"/>
              <p:cNvSpPr txBox="1">
                <a:spLocks noChangeArrowheads="1"/>
              </p:cNvSpPr>
              <p:nvPr/>
            </p:nvSpPr>
            <p:spPr bwMode="auto">
              <a:xfrm>
                <a:off x="2448" y="211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58" name="Text Box 250"/>
              <p:cNvSpPr txBox="1">
                <a:spLocks noChangeArrowheads="1"/>
              </p:cNvSpPr>
              <p:nvPr/>
            </p:nvSpPr>
            <p:spPr bwMode="auto">
              <a:xfrm>
                <a:off x="384" y="172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59" name="Text Box 251"/>
              <p:cNvSpPr txBox="1">
                <a:spLocks noChangeArrowheads="1"/>
              </p:cNvSpPr>
              <p:nvPr/>
            </p:nvSpPr>
            <p:spPr bwMode="auto">
              <a:xfrm>
                <a:off x="1536" y="196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60" name="Text Box 252"/>
              <p:cNvSpPr txBox="1">
                <a:spLocks noChangeArrowheads="1"/>
              </p:cNvSpPr>
              <p:nvPr/>
            </p:nvSpPr>
            <p:spPr bwMode="auto">
              <a:xfrm>
                <a:off x="2160" y="168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61" name="Text Box 253"/>
              <p:cNvSpPr txBox="1">
                <a:spLocks noChangeArrowheads="1"/>
              </p:cNvSpPr>
              <p:nvPr/>
            </p:nvSpPr>
            <p:spPr bwMode="auto">
              <a:xfrm>
                <a:off x="2928" y="1776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62" name="Text Box 254"/>
              <p:cNvSpPr txBox="1">
                <a:spLocks noChangeArrowheads="1"/>
              </p:cNvSpPr>
              <p:nvPr/>
            </p:nvSpPr>
            <p:spPr bwMode="auto">
              <a:xfrm>
                <a:off x="3840" y="192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63" name="Text Box 255"/>
              <p:cNvSpPr txBox="1">
                <a:spLocks noChangeArrowheads="1"/>
              </p:cNvSpPr>
              <p:nvPr/>
            </p:nvSpPr>
            <p:spPr bwMode="auto">
              <a:xfrm>
                <a:off x="4656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96864" name="Text Box 256"/>
            <p:cNvSpPr txBox="1">
              <a:spLocks noChangeArrowheads="1"/>
            </p:cNvSpPr>
            <p:nvPr/>
          </p:nvSpPr>
          <p:spPr bwMode="auto">
            <a:xfrm>
              <a:off x="1655" y="3126"/>
              <a:ext cx="1337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Adviesbureau</a:t>
              </a:r>
            </a:p>
          </p:txBody>
        </p:sp>
        <p:sp>
          <p:nvSpPr>
            <p:cNvPr id="196865" name="Text Box 257"/>
            <p:cNvSpPr txBox="1">
              <a:spLocks noChangeArrowheads="1"/>
            </p:cNvSpPr>
            <p:nvPr/>
          </p:nvSpPr>
          <p:spPr bwMode="auto">
            <a:xfrm>
              <a:off x="930" y="2899"/>
              <a:ext cx="933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Overheid</a:t>
              </a:r>
            </a:p>
          </p:txBody>
        </p:sp>
        <p:sp>
          <p:nvSpPr>
            <p:cNvPr id="196866" name="Text Box 258"/>
            <p:cNvSpPr txBox="1">
              <a:spLocks noChangeArrowheads="1"/>
            </p:cNvSpPr>
            <p:nvPr/>
          </p:nvSpPr>
          <p:spPr bwMode="auto">
            <a:xfrm>
              <a:off x="3923" y="3126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867" name="Text Box 259"/>
            <p:cNvSpPr txBox="1">
              <a:spLocks noChangeArrowheads="1"/>
            </p:cNvSpPr>
            <p:nvPr/>
          </p:nvSpPr>
          <p:spPr bwMode="auto">
            <a:xfrm>
              <a:off x="3152" y="2808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868" name="Text Box 260"/>
            <p:cNvSpPr txBox="1">
              <a:spLocks noChangeArrowheads="1"/>
            </p:cNvSpPr>
            <p:nvPr/>
          </p:nvSpPr>
          <p:spPr bwMode="auto">
            <a:xfrm>
              <a:off x="158" y="2944"/>
              <a:ext cx="73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869" name="Text Box 261"/>
            <p:cNvSpPr txBox="1">
              <a:spLocks noChangeArrowheads="1"/>
            </p:cNvSpPr>
            <p:nvPr/>
          </p:nvSpPr>
          <p:spPr bwMode="auto">
            <a:xfrm>
              <a:off x="2064" y="2854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870" name="Text Box 262"/>
            <p:cNvSpPr txBox="1">
              <a:spLocks noChangeArrowheads="1"/>
            </p:cNvSpPr>
            <p:nvPr/>
          </p:nvSpPr>
          <p:spPr bwMode="auto">
            <a:xfrm>
              <a:off x="4944" y="2944"/>
              <a:ext cx="57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99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NGO</a:t>
              </a:r>
            </a:p>
          </p:txBody>
        </p:sp>
        <p:sp>
          <p:nvSpPr>
            <p:cNvPr id="196871" name="Text Box 263"/>
            <p:cNvSpPr txBox="1">
              <a:spLocks noChangeArrowheads="1"/>
            </p:cNvSpPr>
            <p:nvPr/>
          </p:nvSpPr>
          <p:spPr bwMode="auto">
            <a:xfrm>
              <a:off x="2699" y="3035"/>
              <a:ext cx="57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Bank</a:t>
              </a:r>
            </a:p>
          </p:txBody>
        </p:sp>
        <p:sp>
          <p:nvSpPr>
            <p:cNvPr id="38987" name="Freeform 264"/>
            <p:cNvSpPr>
              <a:spLocks/>
            </p:cNvSpPr>
            <p:nvPr/>
          </p:nvSpPr>
          <p:spPr bwMode="auto">
            <a:xfrm>
              <a:off x="1920" y="2256"/>
              <a:ext cx="98" cy="947"/>
            </a:xfrm>
            <a:custGeom>
              <a:avLst/>
              <a:gdLst>
                <a:gd name="T0" fmla="*/ 0 w 384"/>
                <a:gd name="T1" fmla="*/ 0 h 960"/>
                <a:gd name="T2" fmla="*/ 61 w 384"/>
                <a:gd name="T3" fmla="*/ 426 h 960"/>
                <a:gd name="T4" fmla="*/ 98 w 384"/>
                <a:gd name="T5" fmla="*/ 947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88" name="Freeform 265"/>
            <p:cNvSpPr>
              <a:spLocks/>
            </p:cNvSpPr>
            <p:nvPr/>
          </p:nvSpPr>
          <p:spPr bwMode="auto">
            <a:xfrm>
              <a:off x="4176" y="2256"/>
              <a:ext cx="96" cy="816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67 h 960"/>
                <a:gd name="T4" fmla="*/ 96 w 384"/>
                <a:gd name="T5" fmla="*/ 81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89" name="Freeform 266"/>
            <p:cNvSpPr>
              <a:spLocks/>
            </p:cNvSpPr>
            <p:nvPr/>
          </p:nvSpPr>
          <p:spPr bwMode="auto">
            <a:xfrm>
              <a:off x="5136" y="1968"/>
              <a:ext cx="96" cy="1008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454 h 960"/>
                <a:gd name="T4" fmla="*/ 96 w 384"/>
                <a:gd name="T5" fmla="*/ 1008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90" name="Freeform 267"/>
            <p:cNvSpPr>
              <a:spLocks/>
            </p:cNvSpPr>
            <p:nvPr/>
          </p:nvSpPr>
          <p:spPr bwMode="auto">
            <a:xfrm flipH="1">
              <a:off x="1247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91" name="Freeform 268"/>
            <p:cNvSpPr>
              <a:spLocks/>
            </p:cNvSpPr>
            <p:nvPr/>
          </p:nvSpPr>
          <p:spPr bwMode="auto">
            <a:xfrm flipH="1">
              <a:off x="624" y="2064"/>
              <a:ext cx="96" cy="864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89 h 960"/>
                <a:gd name="T4" fmla="*/ 96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92" name="Freeform 269"/>
            <p:cNvSpPr>
              <a:spLocks/>
            </p:cNvSpPr>
            <p:nvPr/>
          </p:nvSpPr>
          <p:spPr bwMode="auto">
            <a:xfrm>
              <a:off x="3424" y="2069"/>
              <a:ext cx="136" cy="726"/>
            </a:xfrm>
            <a:custGeom>
              <a:avLst/>
              <a:gdLst>
                <a:gd name="T0" fmla="*/ 0 w 384"/>
                <a:gd name="T1" fmla="*/ 0 h 960"/>
                <a:gd name="T2" fmla="*/ 85 w 384"/>
                <a:gd name="T3" fmla="*/ 327 h 960"/>
                <a:gd name="T4" fmla="*/ 136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93" name="Freeform 270"/>
            <p:cNvSpPr>
              <a:spLocks/>
            </p:cNvSpPr>
            <p:nvPr/>
          </p:nvSpPr>
          <p:spPr bwMode="auto">
            <a:xfrm>
              <a:off x="2835" y="2387"/>
              <a:ext cx="181" cy="726"/>
            </a:xfrm>
            <a:custGeom>
              <a:avLst/>
              <a:gdLst>
                <a:gd name="T0" fmla="*/ 0 w 384"/>
                <a:gd name="T1" fmla="*/ 0 h 960"/>
                <a:gd name="T2" fmla="*/ 113 w 384"/>
                <a:gd name="T3" fmla="*/ 327 h 960"/>
                <a:gd name="T4" fmla="*/ 181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94" name="Freeform 271"/>
            <p:cNvSpPr>
              <a:spLocks/>
            </p:cNvSpPr>
            <p:nvPr/>
          </p:nvSpPr>
          <p:spPr bwMode="auto">
            <a:xfrm flipH="1">
              <a:off x="2290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272"/>
          <p:cNvGrpSpPr>
            <a:grpSpLocks/>
          </p:cNvGrpSpPr>
          <p:nvPr/>
        </p:nvGrpSpPr>
        <p:grpSpPr bwMode="auto">
          <a:xfrm>
            <a:off x="-1260475" y="3500438"/>
            <a:ext cx="8515350" cy="2900362"/>
            <a:chOff x="158" y="1626"/>
            <a:chExt cx="5364" cy="1827"/>
          </a:xfrm>
        </p:grpSpPr>
        <p:grpSp>
          <p:nvGrpSpPr>
            <p:cNvPr id="38953" name="Group 273"/>
            <p:cNvGrpSpPr>
              <a:grpSpLocks/>
            </p:cNvGrpSpPr>
            <p:nvPr/>
          </p:nvGrpSpPr>
          <p:grpSpPr bwMode="auto">
            <a:xfrm>
              <a:off x="385" y="1626"/>
              <a:ext cx="4905" cy="713"/>
              <a:chOff x="384" y="1632"/>
              <a:chExt cx="4905" cy="713"/>
            </a:xfrm>
          </p:grpSpPr>
          <p:sp>
            <p:nvSpPr>
              <p:cNvPr id="196882" name="Text Box 274"/>
              <p:cNvSpPr txBox="1">
                <a:spLocks noChangeArrowheads="1"/>
              </p:cNvSpPr>
              <p:nvPr/>
            </p:nvSpPr>
            <p:spPr bwMode="auto">
              <a:xfrm>
                <a:off x="1104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83" name="Text Box 275"/>
              <p:cNvSpPr txBox="1">
                <a:spLocks noChangeArrowheads="1"/>
              </p:cNvSpPr>
              <p:nvPr/>
            </p:nvSpPr>
            <p:spPr bwMode="auto">
              <a:xfrm>
                <a:off x="2448" y="211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84" name="Text Box 276"/>
              <p:cNvSpPr txBox="1">
                <a:spLocks noChangeArrowheads="1"/>
              </p:cNvSpPr>
              <p:nvPr/>
            </p:nvSpPr>
            <p:spPr bwMode="auto">
              <a:xfrm>
                <a:off x="384" y="172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85" name="Text Box 277"/>
              <p:cNvSpPr txBox="1">
                <a:spLocks noChangeArrowheads="1"/>
              </p:cNvSpPr>
              <p:nvPr/>
            </p:nvSpPr>
            <p:spPr bwMode="auto">
              <a:xfrm>
                <a:off x="1536" y="196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86" name="Text Box 278"/>
              <p:cNvSpPr txBox="1">
                <a:spLocks noChangeArrowheads="1"/>
              </p:cNvSpPr>
              <p:nvPr/>
            </p:nvSpPr>
            <p:spPr bwMode="auto">
              <a:xfrm>
                <a:off x="2160" y="168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87" name="Text Box 279"/>
              <p:cNvSpPr txBox="1">
                <a:spLocks noChangeArrowheads="1"/>
              </p:cNvSpPr>
              <p:nvPr/>
            </p:nvSpPr>
            <p:spPr bwMode="auto">
              <a:xfrm>
                <a:off x="2928" y="1776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88" name="Text Box 280"/>
              <p:cNvSpPr txBox="1">
                <a:spLocks noChangeArrowheads="1"/>
              </p:cNvSpPr>
              <p:nvPr/>
            </p:nvSpPr>
            <p:spPr bwMode="auto">
              <a:xfrm>
                <a:off x="3840" y="192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889" name="Text Box 281"/>
              <p:cNvSpPr txBox="1">
                <a:spLocks noChangeArrowheads="1"/>
              </p:cNvSpPr>
              <p:nvPr/>
            </p:nvSpPr>
            <p:spPr bwMode="auto">
              <a:xfrm>
                <a:off x="4656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96890" name="Text Box 282"/>
            <p:cNvSpPr txBox="1">
              <a:spLocks noChangeArrowheads="1"/>
            </p:cNvSpPr>
            <p:nvPr/>
          </p:nvSpPr>
          <p:spPr bwMode="auto">
            <a:xfrm>
              <a:off x="1655" y="3126"/>
              <a:ext cx="1337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Adviesbureau</a:t>
              </a:r>
            </a:p>
          </p:txBody>
        </p:sp>
        <p:sp>
          <p:nvSpPr>
            <p:cNvPr id="196891" name="Text Box 283"/>
            <p:cNvSpPr txBox="1">
              <a:spLocks noChangeArrowheads="1"/>
            </p:cNvSpPr>
            <p:nvPr/>
          </p:nvSpPr>
          <p:spPr bwMode="auto">
            <a:xfrm>
              <a:off x="930" y="2899"/>
              <a:ext cx="933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Overheid</a:t>
              </a:r>
            </a:p>
          </p:txBody>
        </p:sp>
        <p:sp>
          <p:nvSpPr>
            <p:cNvPr id="196892" name="Text Box 284"/>
            <p:cNvSpPr txBox="1">
              <a:spLocks noChangeArrowheads="1"/>
            </p:cNvSpPr>
            <p:nvPr/>
          </p:nvSpPr>
          <p:spPr bwMode="auto">
            <a:xfrm>
              <a:off x="3923" y="3126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893" name="Text Box 285"/>
            <p:cNvSpPr txBox="1">
              <a:spLocks noChangeArrowheads="1"/>
            </p:cNvSpPr>
            <p:nvPr/>
          </p:nvSpPr>
          <p:spPr bwMode="auto">
            <a:xfrm>
              <a:off x="3152" y="2808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894" name="Text Box 286"/>
            <p:cNvSpPr txBox="1">
              <a:spLocks noChangeArrowheads="1"/>
            </p:cNvSpPr>
            <p:nvPr/>
          </p:nvSpPr>
          <p:spPr bwMode="auto">
            <a:xfrm>
              <a:off x="158" y="2944"/>
              <a:ext cx="73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895" name="Text Box 287"/>
            <p:cNvSpPr txBox="1">
              <a:spLocks noChangeArrowheads="1"/>
            </p:cNvSpPr>
            <p:nvPr/>
          </p:nvSpPr>
          <p:spPr bwMode="auto">
            <a:xfrm>
              <a:off x="2064" y="2854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896" name="Text Box 288"/>
            <p:cNvSpPr txBox="1">
              <a:spLocks noChangeArrowheads="1"/>
            </p:cNvSpPr>
            <p:nvPr/>
          </p:nvSpPr>
          <p:spPr bwMode="auto">
            <a:xfrm>
              <a:off x="4944" y="2944"/>
              <a:ext cx="57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99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NGO</a:t>
              </a:r>
            </a:p>
          </p:txBody>
        </p:sp>
        <p:sp>
          <p:nvSpPr>
            <p:cNvPr id="196897" name="Text Box 289"/>
            <p:cNvSpPr txBox="1">
              <a:spLocks noChangeArrowheads="1"/>
            </p:cNvSpPr>
            <p:nvPr/>
          </p:nvSpPr>
          <p:spPr bwMode="auto">
            <a:xfrm>
              <a:off x="2699" y="3035"/>
              <a:ext cx="57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Bank</a:t>
              </a:r>
            </a:p>
          </p:txBody>
        </p:sp>
        <p:sp>
          <p:nvSpPr>
            <p:cNvPr id="38962" name="Freeform 290"/>
            <p:cNvSpPr>
              <a:spLocks/>
            </p:cNvSpPr>
            <p:nvPr/>
          </p:nvSpPr>
          <p:spPr bwMode="auto">
            <a:xfrm>
              <a:off x="1920" y="2256"/>
              <a:ext cx="98" cy="947"/>
            </a:xfrm>
            <a:custGeom>
              <a:avLst/>
              <a:gdLst>
                <a:gd name="T0" fmla="*/ 0 w 384"/>
                <a:gd name="T1" fmla="*/ 0 h 960"/>
                <a:gd name="T2" fmla="*/ 61 w 384"/>
                <a:gd name="T3" fmla="*/ 426 h 960"/>
                <a:gd name="T4" fmla="*/ 98 w 384"/>
                <a:gd name="T5" fmla="*/ 947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63" name="Freeform 291"/>
            <p:cNvSpPr>
              <a:spLocks/>
            </p:cNvSpPr>
            <p:nvPr/>
          </p:nvSpPr>
          <p:spPr bwMode="auto">
            <a:xfrm>
              <a:off x="4176" y="2256"/>
              <a:ext cx="96" cy="816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67 h 960"/>
                <a:gd name="T4" fmla="*/ 96 w 384"/>
                <a:gd name="T5" fmla="*/ 81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64" name="Freeform 292"/>
            <p:cNvSpPr>
              <a:spLocks/>
            </p:cNvSpPr>
            <p:nvPr/>
          </p:nvSpPr>
          <p:spPr bwMode="auto">
            <a:xfrm>
              <a:off x="5136" y="1968"/>
              <a:ext cx="96" cy="1008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454 h 960"/>
                <a:gd name="T4" fmla="*/ 96 w 384"/>
                <a:gd name="T5" fmla="*/ 1008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65" name="Freeform 293"/>
            <p:cNvSpPr>
              <a:spLocks/>
            </p:cNvSpPr>
            <p:nvPr/>
          </p:nvSpPr>
          <p:spPr bwMode="auto">
            <a:xfrm flipH="1">
              <a:off x="1247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66" name="Freeform 294"/>
            <p:cNvSpPr>
              <a:spLocks/>
            </p:cNvSpPr>
            <p:nvPr/>
          </p:nvSpPr>
          <p:spPr bwMode="auto">
            <a:xfrm flipH="1">
              <a:off x="624" y="2064"/>
              <a:ext cx="96" cy="864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89 h 960"/>
                <a:gd name="T4" fmla="*/ 96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67" name="Freeform 295"/>
            <p:cNvSpPr>
              <a:spLocks/>
            </p:cNvSpPr>
            <p:nvPr/>
          </p:nvSpPr>
          <p:spPr bwMode="auto">
            <a:xfrm>
              <a:off x="3424" y="2069"/>
              <a:ext cx="136" cy="726"/>
            </a:xfrm>
            <a:custGeom>
              <a:avLst/>
              <a:gdLst>
                <a:gd name="T0" fmla="*/ 0 w 384"/>
                <a:gd name="T1" fmla="*/ 0 h 960"/>
                <a:gd name="T2" fmla="*/ 85 w 384"/>
                <a:gd name="T3" fmla="*/ 327 h 960"/>
                <a:gd name="T4" fmla="*/ 136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68" name="Freeform 296"/>
            <p:cNvSpPr>
              <a:spLocks/>
            </p:cNvSpPr>
            <p:nvPr/>
          </p:nvSpPr>
          <p:spPr bwMode="auto">
            <a:xfrm>
              <a:off x="2835" y="2387"/>
              <a:ext cx="181" cy="726"/>
            </a:xfrm>
            <a:custGeom>
              <a:avLst/>
              <a:gdLst>
                <a:gd name="T0" fmla="*/ 0 w 384"/>
                <a:gd name="T1" fmla="*/ 0 h 960"/>
                <a:gd name="T2" fmla="*/ 113 w 384"/>
                <a:gd name="T3" fmla="*/ 327 h 960"/>
                <a:gd name="T4" fmla="*/ 181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69" name="Freeform 297"/>
            <p:cNvSpPr>
              <a:spLocks/>
            </p:cNvSpPr>
            <p:nvPr/>
          </p:nvSpPr>
          <p:spPr bwMode="auto">
            <a:xfrm flipH="1">
              <a:off x="2290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298"/>
          <p:cNvGrpSpPr>
            <a:grpSpLocks/>
          </p:cNvGrpSpPr>
          <p:nvPr/>
        </p:nvGrpSpPr>
        <p:grpSpPr bwMode="auto">
          <a:xfrm>
            <a:off x="-2197100" y="2708275"/>
            <a:ext cx="8515350" cy="2900363"/>
            <a:chOff x="158" y="1626"/>
            <a:chExt cx="5364" cy="1827"/>
          </a:xfrm>
        </p:grpSpPr>
        <p:grpSp>
          <p:nvGrpSpPr>
            <p:cNvPr id="38928" name="Group 299"/>
            <p:cNvGrpSpPr>
              <a:grpSpLocks/>
            </p:cNvGrpSpPr>
            <p:nvPr/>
          </p:nvGrpSpPr>
          <p:grpSpPr bwMode="auto">
            <a:xfrm>
              <a:off x="385" y="1626"/>
              <a:ext cx="4905" cy="713"/>
              <a:chOff x="384" y="1632"/>
              <a:chExt cx="4905" cy="713"/>
            </a:xfrm>
          </p:grpSpPr>
          <p:sp>
            <p:nvSpPr>
              <p:cNvPr id="196908" name="Text Box 300"/>
              <p:cNvSpPr txBox="1">
                <a:spLocks noChangeArrowheads="1"/>
              </p:cNvSpPr>
              <p:nvPr/>
            </p:nvSpPr>
            <p:spPr bwMode="auto">
              <a:xfrm>
                <a:off x="1104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909" name="Text Box 301"/>
              <p:cNvSpPr txBox="1">
                <a:spLocks noChangeArrowheads="1"/>
              </p:cNvSpPr>
              <p:nvPr/>
            </p:nvSpPr>
            <p:spPr bwMode="auto">
              <a:xfrm>
                <a:off x="2448" y="211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910" name="Text Box 302"/>
              <p:cNvSpPr txBox="1">
                <a:spLocks noChangeArrowheads="1"/>
              </p:cNvSpPr>
              <p:nvPr/>
            </p:nvSpPr>
            <p:spPr bwMode="auto">
              <a:xfrm>
                <a:off x="384" y="172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911" name="Text Box 303"/>
              <p:cNvSpPr txBox="1">
                <a:spLocks noChangeArrowheads="1"/>
              </p:cNvSpPr>
              <p:nvPr/>
            </p:nvSpPr>
            <p:spPr bwMode="auto">
              <a:xfrm>
                <a:off x="1536" y="1968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912" name="Text Box 304"/>
              <p:cNvSpPr txBox="1">
                <a:spLocks noChangeArrowheads="1"/>
              </p:cNvSpPr>
              <p:nvPr/>
            </p:nvSpPr>
            <p:spPr bwMode="auto">
              <a:xfrm>
                <a:off x="2160" y="168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913" name="Text Box 305"/>
              <p:cNvSpPr txBox="1">
                <a:spLocks noChangeArrowheads="1"/>
              </p:cNvSpPr>
              <p:nvPr/>
            </p:nvSpPr>
            <p:spPr bwMode="auto">
              <a:xfrm>
                <a:off x="2928" y="1776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914" name="Text Box 306"/>
              <p:cNvSpPr txBox="1">
                <a:spLocks noChangeArrowheads="1"/>
              </p:cNvSpPr>
              <p:nvPr/>
            </p:nvSpPr>
            <p:spPr bwMode="auto">
              <a:xfrm>
                <a:off x="3840" y="1920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96915" name="Text Box 307"/>
              <p:cNvSpPr txBox="1">
                <a:spLocks noChangeArrowheads="1"/>
              </p:cNvSpPr>
              <p:nvPr/>
            </p:nvSpPr>
            <p:spPr bwMode="auto">
              <a:xfrm>
                <a:off x="4656" y="1632"/>
                <a:ext cx="63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nl-NL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Leerling</a:t>
                </a:r>
                <a:endParaRPr lang="nl-NL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  <p:sp>
          <p:nvSpPr>
            <p:cNvPr id="196916" name="Text Box 308"/>
            <p:cNvSpPr txBox="1">
              <a:spLocks noChangeArrowheads="1"/>
            </p:cNvSpPr>
            <p:nvPr/>
          </p:nvSpPr>
          <p:spPr bwMode="auto">
            <a:xfrm>
              <a:off x="1655" y="3126"/>
              <a:ext cx="1337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Adviesbureau</a:t>
              </a:r>
            </a:p>
          </p:txBody>
        </p:sp>
        <p:sp>
          <p:nvSpPr>
            <p:cNvPr id="196917" name="Text Box 309"/>
            <p:cNvSpPr txBox="1">
              <a:spLocks noChangeArrowheads="1"/>
            </p:cNvSpPr>
            <p:nvPr/>
          </p:nvSpPr>
          <p:spPr bwMode="auto">
            <a:xfrm>
              <a:off x="930" y="2899"/>
              <a:ext cx="933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Overheid</a:t>
              </a:r>
            </a:p>
          </p:txBody>
        </p:sp>
        <p:sp>
          <p:nvSpPr>
            <p:cNvPr id="196918" name="Text Box 310"/>
            <p:cNvSpPr txBox="1">
              <a:spLocks noChangeArrowheads="1"/>
            </p:cNvSpPr>
            <p:nvPr/>
          </p:nvSpPr>
          <p:spPr bwMode="auto">
            <a:xfrm>
              <a:off x="3923" y="3126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919" name="Text Box 311"/>
            <p:cNvSpPr txBox="1">
              <a:spLocks noChangeArrowheads="1"/>
            </p:cNvSpPr>
            <p:nvPr/>
          </p:nvSpPr>
          <p:spPr bwMode="auto">
            <a:xfrm>
              <a:off x="3152" y="2808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920" name="Text Box 312"/>
            <p:cNvSpPr txBox="1">
              <a:spLocks noChangeArrowheads="1"/>
            </p:cNvSpPr>
            <p:nvPr/>
          </p:nvSpPr>
          <p:spPr bwMode="auto">
            <a:xfrm>
              <a:off x="158" y="2944"/>
              <a:ext cx="73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921" name="Text Box 313"/>
            <p:cNvSpPr txBox="1">
              <a:spLocks noChangeArrowheads="1"/>
            </p:cNvSpPr>
            <p:nvPr/>
          </p:nvSpPr>
          <p:spPr bwMode="auto">
            <a:xfrm>
              <a:off x="2064" y="2854"/>
              <a:ext cx="73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Bedrijf</a:t>
              </a:r>
            </a:p>
          </p:txBody>
        </p:sp>
        <p:sp>
          <p:nvSpPr>
            <p:cNvPr id="196922" name="Text Box 314"/>
            <p:cNvSpPr txBox="1">
              <a:spLocks noChangeArrowheads="1"/>
            </p:cNvSpPr>
            <p:nvPr/>
          </p:nvSpPr>
          <p:spPr bwMode="auto">
            <a:xfrm>
              <a:off x="4944" y="2944"/>
              <a:ext cx="578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99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NGO</a:t>
              </a:r>
            </a:p>
          </p:txBody>
        </p:sp>
        <p:sp>
          <p:nvSpPr>
            <p:cNvPr id="196923" name="Text Box 315"/>
            <p:cNvSpPr txBox="1">
              <a:spLocks noChangeArrowheads="1"/>
            </p:cNvSpPr>
            <p:nvPr/>
          </p:nvSpPr>
          <p:spPr bwMode="auto">
            <a:xfrm>
              <a:off x="2699" y="3035"/>
              <a:ext cx="579" cy="327"/>
            </a:xfrm>
            <a:prstGeom prst="rect">
              <a:avLst/>
            </a:prstGeom>
            <a:solidFill>
              <a:srgbClr val="808080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nl-NL" sz="2800" b="1">
                  <a:solidFill>
                    <a:srgbClr val="FF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Bank</a:t>
              </a:r>
            </a:p>
          </p:txBody>
        </p:sp>
        <p:sp>
          <p:nvSpPr>
            <p:cNvPr id="38937" name="Freeform 316"/>
            <p:cNvSpPr>
              <a:spLocks/>
            </p:cNvSpPr>
            <p:nvPr/>
          </p:nvSpPr>
          <p:spPr bwMode="auto">
            <a:xfrm>
              <a:off x="1920" y="2256"/>
              <a:ext cx="98" cy="947"/>
            </a:xfrm>
            <a:custGeom>
              <a:avLst/>
              <a:gdLst>
                <a:gd name="T0" fmla="*/ 0 w 384"/>
                <a:gd name="T1" fmla="*/ 0 h 960"/>
                <a:gd name="T2" fmla="*/ 61 w 384"/>
                <a:gd name="T3" fmla="*/ 426 h 960"/>
                <a:gd name="T4" fmla="*/ 98 w 384"/>
                <a:gd name="T5" fmla="*/ 947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38" name="Freeform 317"/>
            <p:cNvSpPr>
              <a:spLocks/>
            </p:cNvSpPr>
            <p:nvPr/>
          </p:nvSpPr>
          <p:spPr bwMode="auto">
            <a:xfrm>
              <a:off x="4176" y="2256"/>
              <a:ext cx="96" cy="816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67 h 960"/>
                <a:gd name="T4" fmla="*/ 96 w 384"/>
                <a:gd name="T5" fmla="*/ 81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39" name="Freeform 318"/>
            <p:cNvSpPr>
              <a:spLocks/>
            </p:cNvSpPr>
            <p:nvPr/>
          </p:nvSpPr>
          <p:spPr bwMode="auto">
            <a:xfrm>
              <a:off x="5136" y="1968"/>
              <a:ext cx="96" cy="1008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454 h 960"/>
                <a:gd name="T4" fmla="*/ 96 w 384"/>
                <a:gd name="T5" fmla="*/ 1008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40" name="Freeform 319"/>
            <p:cNvSpPr>
              <a:spLocks/>
            </p:cNvSpPr>
            <p:nvPr/>
          </p:nvSpPr>
          <p:spPr bwMode="auto">
            <a:xfrm flipH="1">
              <a:off x="1247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41" name="Freeform 320"/>
            <p:cNvSpPr>
              <a:spLocks/>
            </p:cNvSpPr>
            <p:nvPr/>
          </p:nvSpPr>
          <p:spPr bwMode="auto">
            <a:xfrm flipH="1">
              <a:off x="624" y="2064"/>
              <a:ext cx="96" cy="864"/>
            </a:xfrm>
            <a:custGeom>
              <a:avLst/>
              <a:gdLst>
                <a:gd name="T0" fmla="*/ 0 w 384"/>
                <a:gd name="T1" fmla="*/ 0 h 960"/>
                <a:gd name="T2" fmla="*/ 60 w 384"/>
                <a:gd name="T3" fmla="*/ 389 h 960"/>
                <a:gd name="T4" fmla="*/ 96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42" name="Freeform 321"/>
            <p:cNvSpPr>
              <a:spLocks/>
            </p:cNvSpPr>
            <p:nvPr/>
          </p:nvSpPr>
          <p:spPr bwMode="auto">
            <a:xfrm>
              <a:off x="3424" y="2069"/>
              <a:ext cx="136" cy="726"/>
            </a:xfrm>
            <a:custGeom>
              <a:avLst/>
              <a:gdLst>
                <a:gd name="T0" fmla="*/ 0 w 384"/>
                <a:gd name="T1" fmla="*/ 0 h 960"/>
                <a:gd name="T2" fmla="*/ 85 w 384"/>
                <a:gd name="T3" fmla="*/ 327 h 960"/>
                <a:gd name="T4" fmla="*/ 136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43" name="Freeform 322"/>
            <p:cNvSpPr>
              <a:spLocks/>
            </p:cNvSpPr>
            <p:nvPr/>
          </p:nvSpPr>
          <p:spPr bwMode="auto">
            <a:xfrm>
              <a:off x="2835" y="2387"/>
              <a:ext cx="181" cy="726"/>
            </a:xfrm>
            <a:custGeom>
              <a:avLst/>
              <a:gdLst>
                <a:gd name="T0" fmla="*/ 0 w 384"/>
                <a:gd name="T1" fmla="*/ 0 h 960"/>
                <a:gd name="T2" fmla="*/ 113 w 384"/>
                <a:gd name="T3" fmla="*/ 327 h 960"/>
                <a:gd name="T4" fmla="*/ 181 w 384"/>
                <a:gd name="T5" fmla="*/ 726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  <p:sp>
          <p:nvSpPr>
            <p:cNvPr id="38944" name="Freeform 323"/>
            <p:cNvSpPr>
              <a:spLocks/>
            </p:cNvSpPr>
            <p:nvPr/>
          </p:nvSpPr>
          <p:spPr bwMode="auto">
            <a:xfrm flipH="1">
              <a:off x="2290" y="1979"/>
              <a:ext cx="152" cy="864"/>
            </a:xfrm>
            <a:custGeom>
              <a:avLst/>
              <a:gdLst>
                <a:gd name="T0" fmla="*/ 0 w 384"/>
                <a:gd name="T1" fmla="*/ 0 h 960"/>
                <a:gd name="T2" fmla="*/ 95 w 384"/>
                <a:gd name="T3" fmla="*/ 389 h 960"/>
                <a:gd name="T4" fmla="*/ 152 w 384"/>
                <a:gd name="T5" fmla="*/ 864 h 960"/>
                <a:gd name="T6" fmla="*/ 0 60000 65536"/>
                <a:gd name="T7" fmla="*/ 0 60000 65536"/>
                <a:gd name="T8" fmla="*/ 0 60000 65536"/>
                <a:gd name="T9" fmla="*/ 0 w 384"/>
                <a:gd name="T10" fmla="*/ 0 h 960"/>
                <a:gd name="T11" fmla="*/ 384 w 384"/>
                <a:gd name="T12" fmla="*/ 960 h 9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960">
                  <a:moveTo>
                    <a:pt x="0" y="0"/>
                  </a:moveTo>
                  <a:cubicBezTo>
                    <a:pt x="88" y="136"/>
                    <a:pt x="176" y="272"/>
                    <a:pt x="240" y="432"/>
                  </a:cubicBezTo>
                  <a:cubicBezTo>
                    <a:pt x="304" y="592"/>
                    <a:pt x="344" y="776"/>
                    <a:pt x="384" y="960"/>
                  </a:cubicBezTo>
                </a:path>
              </a:pathLst>
            </a:custGeom>
            <a:noFill/>
            <a:ln w="38100">
              <a:solidFill>
                <a:srgbClr val="FFCC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nl-NL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6609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8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isboek Duurzame ontwikkeling, 2e editie - Voorkant (50)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048" y="908720"/>
            <a:ext cx="3312368" cy="4685907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1520" y="170919"/>
            <a:ext cx="4375942" cy="6786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8000"/>
                </a:solidFill>
              </a:rPr>
              <a:t>Duurzame ontwikkeling in de school: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C00000"/>
                </a:solidFill>
              </a:rPr>
              <a:t>Rol in </a:t>
            </a:r>
            <a:r>
              <a:rPr lang="en-US" b="1" smtClean="0">
                <a:solidFill>
                  <a:srgbClr val="C00000"/>
                </a:solidFill>
              </a:rPr>
              <a:t>samenleving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/>
              <a:t>Wie ben je als school?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/>
              <a:t>Wat doe </a:t>
            </a:r>
            <a:r>
              <a:rPr lang="en-US" i="1" smtClean="0"/>
              <a:t>je? </a:t>
            </a:r>
            <a:r>
              <a:rPr lang="en-US" i="1"/>
              <a:t>(dichtbij en ver weg)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 smtClean="0">
                <a:solidFill>
                  <a:srgbClr val="C00000"/>
                </a:solidFill>
              </a:rPr>
              <a:t>Bedrijfsvoering</a:t>
            </a:r>
            <a:endParaRPr lang="en-US" b="1">
              <a:solidFill>
                <a:srgbClr val="C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smtClean="0"/>
              <a:t>Gebouwen, groen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smtClean="0"/>
              <a:t>Duurzaam inkopen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smtClean="0"/>
              <a:t>Afval, milieu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smtClean="0"/>
              <a:t>Vervoer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smtClean="0"/>
              <a:t>Personeelszorg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smtClean="0"/>
              <a:t>Leerlingbeleid (bijv. antipesten)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 smtClean="0">
                <a:solidFill>
                  <a:srgbClr val="C00000"/>
                </a:solidFill>
              </a:rPr>
              <a:t>Personeel!  </a:t>
            </a:r>
            <a:r>
              <a:rPr lang="en-US" b="1" i="1">
                <a:solidFill>
                  <a:srgbClr val="008000"/>
                </a:solidFill>
              </a:rPr>
              <a:t>KIVA: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>
                <a:solidFill>
                  <a:srgbClr val="008000"/>
                </a:solidFill>
              </a:rPr>
              <a:t>K</a:t>
            </a:r>
            <a:r>
              <a:rPr lang="en-US" i="1"/>
              <a:t>ennis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>
                <a:solidFill>
                  <a:srgbClr val="008000"/>
                </a:solidFill>
              </a:rPr>
              <a:t>I</a:t>
            </a:r>
            <a:r>
              <a:rPr lang="en-US" i="1"/>
              <a:t>nzicht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>
                <a:solidFill>
                  <a:srgbClr val="008000"/>
                </a:solidFill>
              </a:rPr>
              <a:t>V</a:t>
            </a:r>
            <a:r>
              <a:rPr lang="en-US" i="1"/>
              <a:t>aardigheden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>
                <a:solidFill>
                  <a:srgbClr val="008000"/>
                </a:solidFill>
              </a:rPr>
              <a:t>A</a:t>
            </a:r>
            <a:r>
              <a:rPr lang="en-US" i="1"/>
              <a:t>ttitude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 smtClean="0">
                <a:solidFill>
                  <a:srgbClr val="C00000"/>
                </a:solidFill>
              </a:rPr>
              <a:t>Onderwijsprogramma’s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smtClean="0"/>
              <a:t>Per vak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smtClean="0"/>
              <a:t>Vakoverstijgend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b="1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9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:\Downloading\Firefox\modern-bike-in-futuristic-city-18308-2560x14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0" r="5760"/>
          <a:stretch/>
        </p:blipFill>
        <p:spPr bwMode="auto">
          <a:xfrm>
            <a:off x="4633918" y="72008"/>
            <a:ext cx="4379981" cy="3284984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:\Downloading\Firefox\Hobbiton-Movie-Set-1-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08"/>
            <a:ext cx="4379979" cy="3284984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:\Downloading\Firefox\Mumbai achterbuu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3454568"/>
            <a:ext cx="4379979" cy="3286800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033 Jakarta_slumhome_2 (klein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1499" y="3454568"/>
            <a:ext cx="4382400" cy="3286800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77172" y="2790278"/>
            <a:ext cx="360040" cy="432048"/>
          </a:xfrm>
          <a:prstGeom prst="ellipse">
            <a:avLst/>
          </a:prstGeom>
          <a:solidFill>
            <a:srgbClr val="FF99FF"/>
          </a:solidFill>
          <a:ln>
            <a:solidFill>
              <a:srgbClr val="CC0099"/>
            </a:solidFill>
          </a:ln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60000"/>
                </a:solidFill>
              </a:rPr>
              <a:t>1</a:t>
            </a:r>
            <a:endParaRPr lang="nl-NL">
              <a:solidFill>
                <a:srgbClr val="96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788024" y="2790278"/>
            <a:ext cx="360040" cy="432048"/>
          </a:xfrm>
          <a:prstGeom prst="ellipse">
            <a:avLst/>
          </a:prstGeom>
          <a:solidFill>
            <a:srgbClr val="FF99FF"/>
          </a:solidFill>
          <a:ln>
            <a:solidFill>
              <a:srgbClr val="CC0099"/>
            </a:solidFill>
          </a:ln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60000"/>
                </a:solidFill>
              </a:rPr>
              <a:t>2</a:t>
            </a:r>
            <a:endParaRPr lang="nl-NL">
              <a:solidFill>
                <a:srgbClr val="96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7172" y="6165304"/>
            <a:ext cx="360040" cy="432048"/>
          </a:xfrm>
          <a:prstGeom prst="ellipse">
            <a:avLst/>
          </a:prstGeom>
          <a:solidFill>
            <a:srgbClr val="FF99FF"/>
          </a:solidFill>
          <a:ln>
            <a:solidFill>
              <a:srgbClr val="CC0099"/>
            </a:solidFill>
          </a:ln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60000"/>
                </a:solidFill>
              </a:rPr>
              <a:t>3</a:t>
            </a:r>
            <a:endParaRPr lang="nl-NL">
              <a:solidFill>
                <a:srgbClr val="96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788024" y="6165304"/>
            <a:ext cx="360040" cy="432048"/>
          </a:xfrm>
          <a:prstGeom prst="ellipse">
            <a:avLst/>
          </a:prstGeom>
          <a:solidFill>
            <a:srgbClr val="FF99FF"/>
          </a:solidFill>
          <a:ln>
            <a:solidFill>
              <a:srgbClr val="CC0099"/>
            </a:solidFill>
          </a:ln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60000"/>
                </a:solidFill>
              </a:rPr>
              <a:t>4</a:t>
            </a:r>
            <a:endParaRPr lang="nl-NL">
              <a:solidFill>
                <a:srgbClr val="96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493" y="164069"/>
            <a:ext cx="2364815" cy="369332"/>
          </a:xfrm>
          <a:prstGeom prst="rect">
            <a:avLst/>
          </a:prstGeom>
          <a:solidFill>
            <a:srgbClr val="FFFFFF">
              <a:alpha val="87000"/>
            </a:srgbClr>
          </a:solidFill>
          <a:effectLst>
            <a:outerShdw blurRad="50800" dist="63500" dir="2700000" algn="tl" rotWithShape="0">
              <a:prstClr val="black">
                <a:alpha val="69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Vak: aardrijkskunde</a:t>
            </a:r>
            <a:endParaRPr lang="nl-NL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50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en\Eigen boeken\Basisboek Duurzame Ontwikkeling\Editie 2011\Afbeeldingen\4.05 - Schuivende wereldbeelden (smaller gegroepeerd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02570"/>
            <a:ext cx="9145016" cy="68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1" name="Rectangle 10"/>
          <p:cNvSpPr/>
          <p:nvPr/>
        </p:nvSpPr>
        <p:spPr>
          <a:xfrm>
            <a:off x="395536" y="567844"/>
            <a:ext cx="2952006" cy="2808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12" name="Rectangle 11"/>
          <p:cNvSpPr/>
          <p:nvPr/>
        </p:nvSpPr>
        <p:spPr>
          <a:xfrm>
            <a:off x="3219028" y="567844"/>
            <a:ext cx="2663974" cy="2808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13" name="Rectangle 12"/>
          <p:cNvSpPr/>
          <p:nvPr/>
        </p:nvSpPr>
        <p:spPr>
          <a:xfrm>
            <a:off x="5868144" y="567844"/>
            <a:ext cx="2663974" cy="2808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14" name="Rectangle 13"/>
          <p:cNvSpPr/>
          <p:nvPr/>
        </p:nvSpPr>
        <p:spPr>
          <a:xfrm>
            <a:off x="1619671" y="3757562"/>
            <a:ext cx="2931343" cy="2983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 useBgFill="1">
        <p:nvSpPr>
          <p:cNvPr id="15" name="Rectangle 14"/>
          <p:cNvSpPr/>
          <p:nvPr/>
        </p:nvSpPr>
        <p:spPr>
          <a:xfrm>
            <a:off x="4551015" y="3814067"/>
            <a:ext cx="2663974" cy="29272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xtBox 9"/>
          <p:cNvSpPr txBox="1"/>
          <p:nvPr/>
        </p:nvSpPr>
        <p:spPr>
          <a:xfrm>
            <a:off x="228493" y="164069"/>
            <a:ext cx="2185278" cy="369332"/>
          </a:xfrm>
          <a:prstGeom prst="rect">
            <a:avLst/>
          </a:prstGeom>
          <a:solidFill>
            <a:srgbClr val="FFFFFF">
              <a:alpha val="87000"/>
            </a:srgbClr>
          </a:solidFill>
          <a:effectLst>
            <a:outerShdw blurRad="50800" dist="63500" dir="2700000" algn="tl" rotWithShape="0">
              <a:prstClr val="black">
                <a:alpha val="69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Vak: geschiedenis</a:t>
            </a:r>
            <a:endParaRPr lang="nl-NL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56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AutoShape 2"/>
          <p:cNvSpPr>
            <a:spLocks noChangeArrowheads="1"/>
          </p:cNvSpPr>
          <p:nvPr/>
        </p:nvSpPr>
        <p:spPr bwMode="auto">
          <a:xfrm>
            <a:off x="304800" y="762000"/>
            <a:ext cx="8458200" cy="54864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2433228" y="188640"/>
            <a:ext cx="4277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nl-NL" sz="2800" b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Het lozingsongeluk</a:t>
            </a:r>
            <a:endParaRPr lang="nl-NL" sz="2800" b="1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9924" name="Picture 4" descr="Afvalwaterdebi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708275"/>
            <a:ext cx="3200400" cy="15113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" y="914400"/>
            <a:ext cx="8382000" cy="1793875"/>
            <a:chOff x="240" y="576"/>
            <a:chExt cx="5280" cy="1130"/>
          </a:xfrm>
        </p:grpSpPr>
        <p:sp>
          <p:nvSpPr>
            <p:cNvPr id="209926" name="Text Box 6"/>
            <p:cNvSpPr txBox="1">
              <a:spLocks noChangeArrowheads="1"/>
            </p:cNvSpPr>
            <p:nvPr/>
          </p:nvSpPr>
          <p:spPr bwMode="auto">
            <a:xfrm>
              <a:off x="240" y="576"/>
              <a:ext cx="5280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r>
                <a:rPr lang="nl-NL">
                  <a:latin typeface="Times New Roman" pitchFamily="18" charset="0"/>
                </a:rPr>
                <a:t> Een PVC-fabriek loost afvalwater in een rivier  (debiet = 4000 l/min).   (…)</a:t>
              </a:r>
            </a:p>
            <a:p>
              <a:pPr eaLnBrk="0" hangingPunct="0">
                <a:spcBef>
                  <a:spcPct val="50000"/>
                </a:spcBef>
                <a:buFontTx/>
                <a:buChar char="•"/>
              </a:pPr>
              <a:r>
                <a:rPr lang="nl-NL">
                  <a:latin typeface="Times New Roman" pitchFamily="18" charset="0"/>
                </a:rPr>
                <a:t> Om 12.31 uur constateert men methyl-kwik-ethanolaat in het afvalwater, met 3 ppm.</a:t>
              </a:r>
            </a:p>
          </p:txBody>
        </p:sp>
        <p:graphicFrame>
          <p:nvGraphicFramePr>
            <p:cNvPr id="209927" name="Object 7"/>
            <p:cNvGraphicFramePr>
              <a:graphicFrameLocks noChangeAspect="1"/>
            </p:cNvGraphicFramePr>
            <p:nvPr/>
          </p:nvGraphicFramePr>
          <p:xfrm>
            <a:off x="1104" y="1175"/>
            <a:ext cx="1440" cy="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4" name="Document" r:id="rId6" imgW="1734120" imgH="640800" progId="Word.Document.8">
                    <p:embed/>
                  </p:oleObj>
                </mc:Choice>
                <mc:Fallback>
                  <p:oleObj name="Document" r:id="rId6" imgW="1734120" imgH="6408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1175"/>
                          <a:ext cx="1440" cy="5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9928" name="Text Box 8"/>
          <p:cNvSpPr txBox="1">
            <a:spLocks noChangeArrowheads="1"/>
          </p:cNvSpPr>
          <p:nvPr/>
        </p:nvSpPr>
        <p:spPr bwMode="auto">
          <a:xfrm>
            <a:off x="457200" y="4800600"/>
            <a:ext cx="8153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76250" eaLnBrk="0" hangingPunct="0">
              <a:spcBef>
                <a:spcPct val="50000"/>
              </a:spcBef>
            </a:pPr>
            <a:r>
              <a:rPr lang="nl-NL" sz="2000">
                <a:solidFill>
                  <a:srgbClr val="000099"/>
                </a:solidFill>
                <a:latin typeface="Times New Roman" pitchFamily="18" charset="0"/>
              </a:rPr>
              <a:t>B.	En hoeveel gram maximaal?</a:t>
            </a:r>
          </a:p>
          <a:p>
            <a:pPr defTabSz="476250" eaLnBrk="0" hangingPunct="0">
              <a:spcBef>
                <a:spcPct val="50000"/>
              </a:spcBef>
            </a:pPr>
            <a:r>
              <a:rPr lang="nl-NL" sz="2000">
                <a:solidFill>
                  <a:srgbClr val="000099"/>
                </a:solidFill>
                <a:latin typeface="Times New Roman" pitchFamily="18" charset="0"/>
              </a:rPr>
              <a:t>C.	Wat is er gebeurd tussen 12.31 en 12.38 uur?</a:t>
            </a:r>
          </a:p>
          <a:p>
            <a:pPr defTabSz="476250" eaLnBrk="0" hangingPunct="0">
              <a:spcBef>
                <a:spcPct val="50000"/>
              </a:spcBef>
            </a:pPr>
            <a:r>
              <a:rPr lang="nl-NL" sz="2000">
                <a:solidFill>
                  <a:srgbClr val="000099"/>
                </a:solidFill>
                <a:latin typeface="Times New Roman" pitchFamily="18" charset="0"/>
              </a:rPr>
              <a:t>D.	Welke opdracht geef je de persvoorlichter?</a:t>
            </a:r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457200" y="4343400"/>
            <a:ext cx="815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76250" eaLnBrk="0" hangingPunct="0">
              <a:spcBef>
                <a:spcPct val="50000"/>
              </a:spcBef>
            </a:pPr>
            <a:r>
              <a:rPr lang="nl-NL" sz="2000" dirty="0">
                <a:solidFill>
                  <a:srgbClr val="000099"/>
                </a:solidFill>
                <a:latin typeface="Times New Roman" pitchFamily="18" charset="0"/>
              </a:rPr>
              <a:t>A.	Hoeveel gram </a:t>
            </a:r>
            <a:r>
              <a:rPr lang="nl-NL" sz="2000" dirty="0" err="1">
                <a:solidFill>
                  <a:srgbClr val="000099"/>
                </a:solidFill>
                <a:latin typeface="Times New Roman" pitchFamily="18" charset="0"/>
              </a:rPr>
              <a:t>M-K-E</a:t>
            </a:r>
            <a:r>
              <a:rPr lang="nl-NL" sz="2000" dirty="0">
                <a:solidFill>
                  <a:srgbClr val="000099"/>
                </a:solidFill>
                <a:latin typeface="Times New Roman" pitchFamily="18" charset="0"/>
              </a:rPr>
              <a:t> is minimaal geloosd?</a:t>
            </a:r>
          </a:p>
        </p:txBody>
      </p:sp>
      <p:sp>
        <p:nvSpPr>
          <p:cNvPr id="209930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-7772400" y="908050"/>
            <a:ext cx="7772400" cy="1143000"/>
          </a:xfrm>
        </p:spPr>
        <p:txBody>
          <a:bodyPr/>
          <a:lstStyle/>
          <a:p>
            <a:r>
              <a:rPr lang="en-US"/>
              <a:t>Lozingsprobleem</a:t>
            </a:r>
            <a:endParaRPr lang="nl-NL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334000" y="2708275"/>
            <a:ext cx="3200400" cy="1863725"/>
            <a:chOff x="3360" y="1706"/>
            <a:chExt cx="2016" cy="1174"/>
          </a:xfrm>
        </p:grpSpPr>
        <p:pic>
          <p:nvPicPr>
            <p:cNvPr id="209932" name="Picture 12" descr="Afvalwaterdebiet gearceerd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60" y="1706"/>
              <a:ext cx="2016" cy="952"/>
            </a:xfrm>
            <a:prstGeom prst="rect">
              <a:avLst/>
            </a:prstGeom>
            <a:noFill/>
          </p:spPr>
        </p:pic>
        <p:sp>
          <p:nvSpPr>
            <p:cNvPr id="209933" name="Line 13"/>
            <p:cNvSpPr>
              <a:spLocks noChangeShapeType="1"/>
            </p:cNvSpPr>
            <p:nvPr/>
          </p:nvSpPr>
          <p:spPr bwMode="auto">
            <a:xfrm>
              <a:off x="3552" y="2880"/>
              <a:ext cx="28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209934" name="Line 14"/>
            <p:cNvSpPr>
              <a:spLocks noChangeShapeType="1"/>
            </p:cNvSpPr>
            <p:nvPr/>
          </p:nvSpPr>
          <p:spPr bwMode="auto">
            <a:xfrm flipV="1">
              <a:off x="3840" y="2205"/>
              <a:ext cx="265" cy="67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oval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395288" y="2820988"/>
            <a:ext cx="4608512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nl-NL">
                <a:latin typeface="Times New Roman" pitchFamily="18" charset="0"/>
              </a:rPr>
              <a:t> Om 12.38 uur begint de sluitklep te bewegen. </a:t>
            </a:r>
            <a:br>
              <a:rPr lang="nl-NL">
                <a:latin typeface="Times New Roman" pitchFamily="18" charset="0"/>
              </a:rPr>
            </a:br>
            <a:r>
              <a:rPr lang="nl-NL">
                <a:latin typeface="Times New Roman" pitchFamily="18" charset="0"/>
              </a:rPr>
              <a:t>  Deze is om 12.43 uur geheel gesloten.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nl-NL">
                <a:latin typeface="Times New Roman" pitchFamily="18" charset="0"/>
              </a:rPr>
              <a:t> Het verloop van het debiet heeft tijdens het </a:t>
            </a:r>
            <a:br>
              <a:rPr lang="nl-NL">
                <a:latin typeface="Times New Roman" pitchFamily="18" charset="0"/>
              </a:rPr>
            </a:br>
            <a:r>
              <a:rPr lang="nl-NL">
                <a:latin typeface="Times New Roman" pitchFamily="18" charset="0"/>
              </a:rPr>
              <a:t>  sluiten een sinus-vorm.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493" y="164069"/>
            <a:ext cx="2788007" cy="369332"/>
          </a:xfrm>
          <a:prstGeom prst="rect">
            <a:avLst/>
          </a:prstGeom>
          <a:solidFill>
            <a:srgbClr val="FFFFFF">
              <a:alpha val="87000"/>
            </a:srgbClr>
          </a:solidFill>
          <a:effectLst>
            <a:outerShdw blurRad="50800" dist="63500" dir="2700000" algn="tl" rotWithShape="0">
              <a:prstClr val="black">
                <a:alpha val="69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Vak: wis- of scheikunde</a:t>
            </a:r>
            <a:endParaRPr lang="nl-NL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0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8" grpId="0" build="p"/>
      <p:bldP spid="209929" grpId="0"/>
      <p:bldP spid="2099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3171821" y="1678941"/>
            <a:ext cx="5759749" cy="4212051"/>
            <a:chOff x="3171821" y="1492534"/>
            <a:chExt cx="5759749" cy="421205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" name="Rectangle 1"/>
            <p:cNvSpPr/>
            <p:nvPr/>
          </p:nvSpPr>
          <p:spPr>
            <a:xfrm>
              <a:off x="3171821" y="1492534"/>
              <a:ext cx="5759749" cy="421205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4725" tIns="12363" rIns="24725" bIns="12363" rtlCol="0" anchor="ctr"/>
            <a:lstStyle/>
            <a:p>
              <a:pPr algn="ctr"/>
              <a:endParaRPr lang="nl-NL"/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3599910" y="2902847"/>
              <a:ext cx="5331659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3599910" y="5027976"/>
              <a:ext cx="5331659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599910" y="3607420"/>
              <a:ext cx="5331659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599910" y="4317698"/>
              <a:ext cx="5331659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63617309"/>
              </p:ext>
            </p:extLst>
          </p:nvPr>
        </p:nvGraphicFramePr>
        <p:xfrm>
          <a:off x="136278" y="1578262"/>
          <a:ext cx="6103326" cy="4413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47458" y="2283448"/>
            <a:ext cx="1621004" cy="255800"/>
          </a:xfrm>
          <a:prstGeom prst="rect">
            <a:avLst/>
          </a:prstGeom>
          <a:noFill/>
        </p:spPr>
        <p:txBody>
          <a:bodyPr wrap="none" lIns="24725" tIns="12363" rIns="24725" bIns="12363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/>
              <a:t> </a:t>
            </a:r>
            <a:r>
              <a:rPr lang="en-US" sz="1500" dirty="0" err="1" smtClean="0"/>
              <a:t>Idealisme</a:t>
            </a:r>
            <a:r>
              <a:rPr lang="en-US" sz="1500" dirty="0" smtClean="0"/>
              <a:t>, </a:t>
            </a:r>
            <a:r>
              <a:rPr lang="en-US" sz="1500" dirty="0" err="1" smtClean="0"/>
              <a:t>dromen</a:t>
            </a:r>
            <a:endParaRPr lang="nl-NL" sz="1500" dirty="0"/>
          </a:p>
        </p:txBody>
      </p:sp>
      <p:sp>
        <p:nvSpPr>
          <p:cNvPr id="9" name="TextBox 8"/>
          <p:cNvSpPr txBox="1"/>
          <p:nvPr/>
        </p:nvSpPr>
        <p:spPr>
          <a:xfrm>
            <a:off x="4222586" y="2538681"/>
            <a:ext cx="4070008" cy="255800"/>
          </a:xfrm>
          <a:prstGeom prst="rect">
            <a:avLst/>
          </a:prstGeom>
          <a:noFill/>
        </p:spPr>
        <p:txBody>
          <a:bodyPr wrap="none" lIns="24725" tIns="12363" rIns="24725" bIns="12363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/>
              <a:t> </a:t>
            </a:r>
            <a:r>
              <a:rPr lang="nl-NL" sz="1500" dirty="0" smtClean="0"/>
              <a:t>Verantwoordelijkheid voor samenleving en natuur</a:t>
            </a:r>
            <a:endParaRPr lang="nl-NL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4397713" y="2793913"/>
            <a:ext cx="2284712" cy="255800"/>
          </a:xfrm>
          <a:prstGeom prst="rect">
            <a:avLst/>
          </a:prstGeom>
          <a:noFill/>
        </p:spPr>
        <p:txBody>
          <a:bodyPr wrap="none" lIns="24725" tIns="12363" rIns="24725" bIns="12363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/>
              <a:t> </a:t>
            </a:r>
            <a:r>
              <a:rPr lang="en-US" sz="1500" dirty="0" err="1" smtClean="0"/>
              <a:t>Creativiteit</a:t>
            </a:r>
            <a:r>
              <a:rPr lang="en-US" sz="1500" dirty="0" smtClean="0"/>
              <a:t>, </a:t>
            </a:r>
            <a:r>
              <a:rPr lang="en-US" sz="1500" dirty="0" err="1" smtClean="0"/>
              <a:t>innovatiedrang</a:t>
            </a:r>
            <a:endParaRPr lang="nl-NL" sz="1500" dirty="0"/>
          </a:p>
        </p:txBody>
      </p:sp>
      <p:sp>
        <p:nvSpPr>
          <p:cNvPr id="11" name="TextBox 10"/>
          <p:cNvSpPr txBox="1"/>
          <p:nvPr/>
        </p:nvSpPr>
        <p:spPr>
          <a:xfrm>
            <a:off x="4670134" y="3180459"/>
            <a:ext cx="1185437" cy="255800"/>
          </a:xfrm>
          <a:prstGeom prst="rect">
            <a:avLst/>
          </a:prstGeom>
          <a:noFill/>
        </p:spPr>
        <p:txBody>
          <a:bodyPr wrap="none" lIns="24725" tIns="12363" rIns="24725" bIns="12363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/>
              <a:t> </a:t>
            </a:r>
            <a:r>
              <a:rPr lang="en-US" sz="1500" dirty="0" err="1" smtClean="0"/>
              <a:t>Marktkansen</a:t>
            </a:r>
            <a:endParaRPr lang="nl-NL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4845261" y="3433962"/>
            <a:ext cx="2143519" cy="255800"/>
          </a:xfrm>
          <a:prstGeom prst="rect">
            <a:avLst/>
          </a:prstGeom>
          <a:noFill/>
        </p:spPr>
        <p:txBody>
          <a:bodyPr wrap="none" lIns="24725" tIns="12363" rIns="24725" bIns="12363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/>
              <a:t> Prestige, </a:t>
            </a:r>
            <a:r>
              <a:rPr lang="en-US" sz="1500" dirty="0" err="1" smtClean="0"/>
              <a:t>aanzien</a:t>
            </a:r>
            <a:r>
              <a:rPr lang="en-US" sz="1500" dirty="0" smtClean="0"/>
              <a:t>, </a:t>
            </a:r>
            <a:r>
              <a:rPr lang="en-US" sz="1500" dirty="0" err="1" smtClean="0"/>
              <a:t>invloed</a:t>
            </a:r>
            <a:endParaRPr lang="nl-NL" sz="1500" dirty="0"/>
          </a:p>
        </p:txBody>
      </p:sp>
      <p:sp>
        <p:nvSpPr>
          <p:cNvPr id="13" name="TextBox 12"/>
          <p:cNvSpPr txBox="1"/>
          <p:nvPr/>
        </p:nvSpPr>
        <p:spPr>
          <a:xfrm>
            <a:off x="5176058" y="3901968"/>
            <a:ext cx="2221105" cy="255800"/>
          </a:xfrm>
          <a:prstGeom prst="rect">
            <a:avLst/>
          </a:prstGeom>
          <a:noFill/>
        </p:spPr>
        <p:txBody>
          <a:bodyPr wrap="none" lIns="24725" tIns="12363" rIns="24725" bIns="12363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/>
              <a:t> </a:t>
            </a:r>
            <a:r>
              <a:rPr lang="en-US" sz="1500" dirty="0" err="1" smtClean="0"/>
              <a:t>Klantenbinding</a:t>
            </a:r>
            <a:r>
              <a:rPr lang="en-US" sz="1500" dirty="0" smtClean="0"/>
              <a:t>, marketing</a:t>
            </a:r>
            <a:endParaRPr lang="nl-NL" sz="1500" dirty="0"/>
          </a:p>
        </p:txBody>
      </p:sp>
      <p:sp>
        <p:nvSpPr>
          <p:cNvPr id="14" name="TextBox 13"/>
          <p:cNvSpPr txBox="1"/>
          <p:nvPr/>
        </p:nvSpPr>
        <p:spPr>
          <a:xfrm>
            <a:off x="5351185" y="4155471"/>
            <a:ext cx="2253485" cy="255800"/>
          </a:xfrm>
          <a:prstGeom prst="rect">
            <a:avLst/>
          </a:prstGeom>
          <a:noFill/>
        </p:spPr>
        <p:txBody>
          <a:bodyPr wrap="none" lIns="24725" tIns="12363" rIns="24725" bIns="12363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/>
              <a:t> </a:t>
            </a:r>
            <a:r>
              <a:rPr lang="en-US" sz="1500" dirty="0" err="1" smtClean="0"/>
              <a:t>Kracht</a:t>
            </a:r>
            <a:r>
              <a:rPr lang="en-US" sz="1500" dirty="0" smtClean="0"/>
              <a:t> door </a:t>
            </a:r>
            <a:r>
              <a:rPr lang="en-US" sz="1500" dirty="0" err="1" smtClean="0"/>
              <a:t>samenwerking</a:t>
            </a:r>
            <a:endParaRPr lang="nl-NL" sz="1500" dirty="0"/>
          </a:p>
        </p:txBody>
      </p:sp>
      <p:sp>
        <p:nvSpPr>
          <p:cNvPr id="15" name="TextBox 14"/>
          <p:cNvSpPr txBox="1"/>
          <p:nvPr/>
        </p:nvSpPr>
        <p:spPr>
          <a:xfrm>
            <a:off x="5565230" y="4486524"/>
            <a:ext cx="2305871" cy="255800"/>
          </a:xfrm>
          <a:prstGeom prst="rect">
            <a:avLst/>
          </a:prstGeom>
          <a:noFill/>
        </p:spPr>
        <p:txBody>
          <a:bodyPr wrap="none" lIns="24725" tIns="12363" rIns="24725" bIns="12363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/>
              <a:t> Angst </a:t>
            </a:r>
            <a:r>
              <a:rPr lang="en-US" sz="1500" dirty="0" err="1" smtClean="0"/>
              <a:t>voor</a:t>
            </a:r>
            <a:r>
              <a:rPr lang="en-US" sz="1500" dirty="0" smtClean="0"/>
              <a:t> </a:t>
            </a:r>
            <a:r>
              <a:rPr lang="en-US" sz="1500" dirty="0" err="1" smtClean="0"/>
              <a:t>reputatieschade</a:t>
            </a:r>
            <a:endParaRPr lang="nl-NL" sz="1500" dirty="0"/>
          </a:p>
        </p:txBody>
      </p:sp>
      <p:sp>
        <p:nvSpPr>
          <p:cNvPr id="16" name="TextBox 15"/>
          <p:cNvSpPr txBox="1"/>
          <p:nvPr/>
        </p:nvSpPr>
        <p:spPr>
          <a:xfrm>
            <a:off x="5740357" y="4720527"/>
            <a:ext cx="2112742" cy="255800"/>
          </a:xfrm>
          <a:prstGeom prst="rect">
            <a:avLst/>
          </a:prstGeom>
          <a:noFill/>
        </p:spPr>
        <p:txBody>
          <a:bodyPr wrap="none" lIns="24725" tIns="12363" rIns="24725" bIns="12363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/>
              <a:t> </a:t>
            </a:r>
            <a:r>
              <a:rPr lang="en-US" sz="1500" dirty="0" err="1" smtClean="0"/>
              <a:t>Wettelijke</a:t>
            </a:r>
            <a:r>
              <a:rPr lang="en-US" sz="1500" dirty="0" smtClean="0"/>
              <a:t> </a:t>
            </a:r>
            <a:r>
              <a:rPr lang="en-US" sz="1500" dirty="0" err="1" smtClean="0"/>
              <a:t>verplichtingen</a:t>
            </a:r>
            <a:endParaRPr lang="nl-NL" sz="1500" dirty="0"/>
          </a:p>
        </p:txBody>
      </p:sp>
      <p:sp>
        <p:nvSpPr>
          <p:cNvPr id="17" name="TextBox 16"/>
          <p:cNvSpPr txBox="1"/>
          <p:nvPr/>
        </p:nvSpPr>
        <p:spPr>
          <a:xfrm>
            <a:off x="5896026" y="4954530"/>
            <a:ext cx="2338445" cy="255800"/>
          </a:xfrm>
          <a:prstGeom prst="rect">
            <a:avLst/>
          </a:prstGeom>
          <a:noFill/>
        </p:spPr>
        <p:txBody>
          <a:bodyPr wrap="none" lIns="24725" tIns="12363" rIns="24725" bIns="12363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/>
              <a:t> </a:t>
            </a:r>
            <a:r>
              <a:rPr lang="en-US" sz="1500" dirty="0" err="1" smtClean="0"/>
              <a:t>Juridische</a:t>
            </a:r>
            <a:r>
              <a:rPr lang="en-US" sz="1500" dirty="0" smtClean="0"/>
              <a:t> </a:t>
            </a:r>
            <a:r>
              <a:rPr lang="en-US" sz="1500" dirty="0" err="1" smtClean="0"/>
              <a:t>aansprakelijkheid</a:t>
            </a:r>
            <a:endParaRPr lang="nl-NL" sz="1500" dirty="0"/>
          </a:p>
        </p:txBody>
      </p:sp>
      <p:sp>
        <p:nvSpPr>
          <p:cNvPr id="18" name="TextBox 17"/>
          <p:cNvSpPr txBox="1"/>
          <p:nvPr/>
        </p:nvSpPr>
        <p:spPr>
          <a:xfrm>
            <a:off x="6144228" y="5279407"/>
            <a:ext cx="2445782" cy="486632"/>
          </a:xfrm>
          <a:prstGeom prst="rect">
            <a:avLst/>
          </a:prstGeom>
          <a:noFill/>
        </p:spPr>
        <p:txBody>
          <a:bodyPr wrap="none" lIns="24725" tIns="12363" rIns="24725" bIns="12363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/>
              <a:t> </a:t>
            </a:r>
            <a:r>
              <a:rPr lang="nl-NL" sz="1500" dirty="0" smtClean="0"/>
              <a:t>Beschikbaarheid van energie,</a:t>
            </a:r>
            <a:br>
              <a:rPr lang="nl-NL" sz="1500" dirty="0" smtClean="0"/>
            </a:br>
            <a:r>
              <a:rPr lang="nl-NL" sz="1500" dirty="0" smtClean="0"/>
              <a:t>      grondstoffen, ruimte, geld</a:t>
            </a:r>
            <a:endParaRPr lang="en-US" sz="1500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2331890" y="2404752"/>
            <a:ext cx="1668650" cy="609743"/>
          </a:xfrm>
          <a:prstGeom prst="rect">
            <a:avLst/>
          </a:prstGeom>
        </p:spPr>
        <p:txBody>
          <a:bodyPr wrap="square" lIns="24725" tIns="12363" rIns="24725" bIns="12363">
            <a:spAutoFit/>
          </a:bodyPr>
          <a:lstStyle/>
          <a:p>
            <a:pPr algn="ctr">
              <a:defRPr sz="66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900" i="1" dirty="0" err="1" smtClean="0">
                <a:solidFill>
                  <a:srgbClr val="800080"/>
                </a:solidFill>
              </a:rPr>
              <a:t>Zelf</a:t>
            </a:r>
            <a:r>
              <a:rPr lang="en-US" sz="1900" i="1" dirty="0" smtClean="0">
                <a:solidFill>
                  <a:srgbClr val="800080"/>
                </a:solidFill>
              </a:rPr>
              <a:t>-</a:t>
            </a:r>
          </a:p>
          <a:p>
            <a:pPr algn="ctr">
              <a:defRPr sz="66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900" i="1" dirty="0" err="1" smtClean="0">
                <a:solidFill>
                  <a:srgbClr val="800080"/>
                </a:solidFill>
              </a:rPr>
              <a:t>verwerkelijking</a:t>
            </a:r>
            <a:endParaRPr lang="en-US" sz="1900" i="1" dirty="0">
              <a:solidFill>
                <a:srgbClr val="80008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12840" y="3242049"/>
            <a:ext cx="1654539" cy="317355"/>
          </a:xfrm>
          <a:prstGeom prst="rect">
            <a:avLst/>
          </a:prstGeom>
        </p:spPr>
        <p:txBody>
          <a:bodyPr wrap="none" lIns="24725" tIns="12363" rIns="24725" bIns="12363">
            <a:spAutoFit/>
          </a:bodyPr>
          <a:lstStyle/>
          <a:p>
            <a:pPr algn="ctr">
              <a:defRPr sz="6600" b="0" i="1" u="none" strike="noStrike" kern="1200" baseline="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pPr>
            <a:r>
              <a:rPr lang="nl-NL" sz="1900" dirty="0" err="1" smtClean="0"/>
              <a:t>Ego-behoeften</a:t>
            </a:r>
            <a:endParaRPr lang="nl-NL" sz="1900" dirty="0"/>
          </a:p>
        </p:txBody>
      </p:sp>
      <p:sp>
        <p:nvSpPr>
          <p:cNvPr id="21" name="Rectangle 20"/>
          <p:cNvSpPr/>
          <p:nvPr/>
        </p:nvSpPr>
        <p:spPr>
          <a:xfrm>
            <a:off x="2136511" y="3960603"/>
            <a:ext cx="2007200" cy="317355"/>
          </a:xfrm>
          <a:prstGeom prst="rect">
            <a:avLst/>
          </a:prstGeom>
        </p:spPr>
        <p:txBody>
          <a:bodyPr wrap="none" lIns="24725" tIns="12363" rIns="24725" bIns="12363">
            <a:spAutoFit/>
          </a:bodyPr>
          <a:lstStyle/>
          <a:p>
            <a:pPr algn="ctr">
              <a:defRPr sz="66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900" i="1" dirty="0" err="1" smtClean="0">
                <a:solidFill>
                  <a:srgbClr val="006600"/>
                </a:solidFill>
              </a:rPr>
              <a:t>Sociale</a:t>
            </a:r>
            <a:r>
              <a:rPr lang="en-US" sz="1900" i="1" dirty="0" smtClean="0">
                <a:solidFill>
                  <a:srgbClr val="006600"/>
                </a:solidFill>
              </a:rPr>
              <a:t> </a:t>
            </a:r>
            <a:r>
              <a:rPr lang="en-US" sz="1900" i="1" dirty="0" err="1" smtClean="0">
                <a:solidFill>
                  <a:srgbClr val="006600"/>
                </a:solidFill>
              </a:rPr>
              <a:t>behoeften</a:t>
            </a:r>
            <a:endParaRPr lang="en-US" sz="1900" i="1" dirty="0">
              <a:solidFill>
                <a:srgbClr val="0066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71758" y="4682112"/>
            <a:ext cx="2570431" cy="317355"/>
          </a:xfrm>
          <a:prstGeom prst="rect">
            <a:avLst/>
          </a:prstGeom>
        </p:spPr>
        <p:txBody>
          <a:bodyPr wrap="none" lIns="24725" tIns="12363" rIns="24725" bIns="12363">
            <a:spAutoFit/>
          </a:bodyPr>
          <a:lstStyle/>
          <a:p>
            <a:pPr algn="ctr">
              <a:defRPr sz="6600" b="0" i="1" u="none" strike="noStrike" kern="1200" baseline="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pPr>
            <a:r>
              <a:rPr lang="nl-NL" sz="1900" dirty="0" smtClean="0"/>
              <a:t>Veiligheid en zekerheid</a:t>
            </a:r>
            <a:endParaRPr lang="nl-NL" sz="1900" dirty="0"/>
          </a:p>
        </p:txBody>
      </p:sp>
      <p:sp>
        <p:nvSpPr>
          <p:cNvPr id="23" name="Rectangle 22"/>
          <p:cNvSpPr/>
          <p:nvPr/>
        </p:nvSpPr>
        <p:spPr>
          <a:xfrm>
            <a:off x="1847200" y="5364527"/>
            <a:ext cx="2619547" cy="317355"/>
          </a:xfrm>
          <a:prstGeom prst="rect">
            <a:avLst/>
          </a:prstGeom>
        </p:spPr>
        <p:txBody>
          <a:bodyPr wrap="none" lIns="24725" tIns="12363" rIns="24725" bIns="12363">
            <a:spAutoFit/>
          </a:bodyPr>
          <a:lstStyle/>
          <a:p>
            <a:pPr algn="ctr">
              <a:defRPr sz="6600" b="0" i="1" u="none" strike="noStrike" kern="1200" baseline="0">
                <a:solidFill>
                  <a:srgbClr val="6F3505"/>
                </a:solidFill>
                <a:latin typeface="+mn-lt"/>
                <a:ea typeface="+mn-ea"/>
                <a:cs typeface="+mn-cs"/>
              </a:defRPr>
            </a:pPr>
            <a:r>
              <a:rPr lang="nl-NL" sz="1900" dirty="0" smtClean="0"/>
              <a:t>Lichamelijke  behoeften</a:t>
            </a:r>
            <a:endParaRPr lang="nl-NL" sz="1900" dirty="0"/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663719" y="519063"/>
            <a:ext cx="7816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nl-NL" sz="2800" b="1" smtClean="0"/>
              <a:t>Waarom wil de ondernemer </a:t>
            </a:r>
          </a:p>
          <a:p>
            <a:pPr algn="ctr" eaLnBrk="0" hangingPunct="0"/>
            <a:r>
              <a:rPr lang="nl-NL" sz="2800" b="1" i="1" smtClean="0">
                <a:solidFill>
                  <a:srgbClr val="008000"/>
                </a:solidFill>
              </a:rPr>
              <a:t>maatschappelijk verantwoord  </a:t>
            </a:r>
            <a:r>
              <a:rPr lang="nl-NL" sz="2800" b="1" smtClean="0"/>
              <a:t>ondernemen?</a:t>
            </a:r>
            <a:endParaRPr lang="nl-NL" sz="1200" dirty="0"/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1418923" y="5991671"/>
            <a:ext cx="32512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nl-NL" sz="2400" i="1" smtClean="0"/>
              <a:t>‘Piramide van Maslow’</a:t>
            </a:r>
            <a:endParaRPr lang="nl-NL" sz="1100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228493" y="164069"/>
            <a:ext cx="1800558" cy="369332"/>
          </a:xfrm>
          <a:prstGeom prst="rect">
            <a:avLst/>
          </a:prstGeom>
          <a:solidFill>
            <a:srgbClr val="FFFFFF">
              <a:alpha val="87000"/>
            </a:srgbClr>
          </a:solidFill>
          <a:effectLst>
            <a:outerShdw blurRad="50800" dist="63500" dir="2700000" algn="tl" rotWithShape="0">
              <a:prstClr val="black">
                <a:alpha val="69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Vak: economie</a:t>
            </a:r>
            <a:endParaRPr lang="nl-NL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55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7" descr="C:\Users\Niko\Documents\Eigen boeken\Ons huis, planeet Aarde\Archief\Omslag (uitsnede 4 - 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9266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63600" y="260350"/>
            <a:ext cx="7416800" cy="3024188"/>
          </a:xfrm>
          <a:prstGeom prst="ellipse">
            <a:avLst/>
          </a:prstGeom>
          <a:solidFill>
            <a:srgbClr val="82C7CC"/>
          </a:solidFill>
          <a:ln>
            <a:noFill/>
          </a:ln>
          <a:effectLst>
            <a:outerShdw blurRad="4699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30480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anchor="b" anchorCtr="1"/>
          <a:lstStyle/>
          <a:p>
            <a:pPr algn="ctr">
              <a:defRPr/>
            </a:pPr>
            <a:endParaRPr lang="nl-NL" sz="4600" b="1" dirty="0"/>
          </a:p>
        </p:txBody>
      </p:sp>
      <p:sp>
        <p:nvSpPr>
          <p:cNvPr id="3" name="Oval 2"/>
          <p:cNvSpPr/>
          <p:nvPr/>
        </p:nvSpPr>
        <p:spPr>
          <a:xfrm>
            <a:off x="1691680" y="836712"/>
            <a:ext cx="2232248" cy="1512168"/>
          </a:xfrm>
          <a:prstGeom prst="ellipse">
            <a:avLst/>
          </a:prstGeom>
          <a:solidFill>
            <a:srgbClr val="F9B277"/>
          </a:solidFill>
          <a:ln>
            <a:noFill/>
          </a:ln>
          <a:effectLst>
            <a:outerShdw blurRad="304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anchor="ctr"/>
          <a:lstStyle/>
          <a:p>
            <a:pPr algn="ctr">
              <a:defRPr/>
            </a:pPr>
            <a:r>
              <a:rPr lang="en-US" sz="2400" b="1"/>
              <a:t>Mensen</a:t>
            </a:r>
            <a:endParaRPr lang="nl-NL" sz="2400" b="1" dirty="0"/>
          </a:p>
        </p:txBody>
      </p:sp>
      <p:sp>
        <p:nvSpPr>
          <p:cNvPr id="4" name="Oval 3"/>
          <p:cNvSpPr/>
          <p:nvPr/>
        </p:nvSpPr>
        <p:spPr>
          <a:xfrm>
            <a:off x="5076057" y="836712"/>
            <a:ext cx="2232248" cy="1512168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304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anchor="ctr"/>
          <a:lstStyle/>
          <a:p>
            <a:pPr algn="ctr">
              <a:defRPr/>
            </a:pPr>
            <a:r>
              <a:rPr lang="en-US" sz="2400" b="1" dirty="0" err="1"/>
              <a:t>Natuur</a:t>
            </a:r>
            <a:endParaRPr lang="nl-NL" sz="2400" b="1" dirty="0"/>
          </a:p>
        </p:txBody>
      </p:sp>
      <p:sp>
        <p:nvSpPr>
          <p:cNvPr id="5" name="Oval 4"/>
          <p:cNvSpPr/>
          <p:nvPr/>
        </p:nvSpPr>
        <p:spPr>
          <a:xfrm>
            <a:off x="827088" y="3573464"/>
            <a:ext cx="7489825" cy="3095625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4699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anchor="ctr"/>
          <a:lstStyle/>
          <a:p>
            <a:pPr algn="ctr"/>
            <a:endParaRPr lang="en-US" sz="2400" b="1" dirty="0"/>
          </a:p>
        </p:txBody>
      </p:sp>
      <p:sp>
        <p:nvSpPr>
          <p:cNvPr id="8" name="Oval 7"/>
          <p:cNvSpPr/>
          <p:nvPr/>
        </p:nvSpPr>
        <p:spPr>
          <a:xfrm>
            <a:off x="3059833" y="3861048"/>
            <a:ext cx="4392488" cy="1872208"/>
          </a:xfrm>
          <a:prstGeom prst="ellipse">
            <a:avLst/>
          </a:prstGeom>
          <a:solidFill>
            <a:srgbClr val="F9B277"/>
          </a:solidFill>
          <a:ln>
            <a:noFill/>
          </a:ln>
          <a:effectLst>
            <a:outerShdw blurRad="304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anchor="ctr"/>
          <a:lstStyle/>
          <a:p>
            <a:pPr algn="ctr"/>
            <a:r>
              <a:rPr lang="en-US" sz="2400" b="1"/>
              <a:t>      </a:t>
            </a:r>
            <a:endParaRPr lang="nl-NL" sz="2400" b="1" dirty="0"/>
          </a:p>
        </p:txBody>
      </p:sp>
      <p:sp>
        <p:nvSpPr>
          <p:cNvPr id="9" name="Oval 8"/>
          <p:cNvSpPr/>
          <p:nvPr/>
        </p:nvSpPr>
        <p:spPr>
          <a:xfrm>
            <a:off x="5541956" y="4652981"/>
            <a:ext cx="1526033" cy="792088"/>
          </a:xfrm>
          <a:prstGeom prst="ellipse">
            <a:avLst/>
          </a:prstGeom>
          <a:solidFill>
            <a:srgbClr val="82C7CC"/>
          </a:solidFill>
          <a:ln>
            <a:noFill/>
          </a:ln>
          <a:effectLst>
            <a:outerShdw blurRad="304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anchor="b" anchorCtr="1"/>
          <a:lstStyle/>
          <a:p>
            <a:pPr algn="ctr"/>
            <a:endParaRPr lang="nl-NL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796136" y="4945309"/>
            <a:ext cx="1164403" cy="307766"/>
          </a:xfrm>
          <a:prstGeom prst="rect">
            <a:avLst/>
          </a:prstGeom>
        </p:spPr>
        <p:txBody>
          <a:bodyPr wrap="none" lIns="30471" tIns="15235" rIns="30471" bIns="15235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Economie</a:t>
            </a:r>
            <a:endParaRPr lang="nl-NL">
              <a:solidFill>
                <a:schemeClr val="bg1"/>
              </a:solidFill>
            </a:endParaRPr>
          </a:p>
        </p:txBody>
      </p:sp>
      <p:grpSp>
        <p:nvGrpSpPr>
          <p:cNvPr id="12" name="Groep 11"/>
          <p:cNvGrpSpPr/>
          <p:nvPr/>
        </p:nvGrpSpPr>
        <p:grpSpPr>
          <a:xfrm>
            <a:off x="4835999" y="5007844"/>
            <a:ext cx="1179184" cy="1179184"/>
            <a:chOff x="14509675" y="15024690"/>
            <a:chExt cx="3537962" cy="3537826"/>
          </a:xfrm>
          <a:effectLst>
            <a:outerShdw blurRad="114300" dist="165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Arc 16"/>
            <p:cNvSpPr/>
            <p:nvPr/>
          </p:nvSpPr>
          <p:spPr>
            <a:xfrm>
              <a:off x="14509675" y="15024690"/>
              <a:ext cx="3537962" cy="3537826"/>
            </a:xfrm>
            <a:prstGeom prst="arc">
              <a:avLst>
                <a:gd name="adj1" fmla="val 3232281"/>
                <a:gd name="adj2" fmla="val 12417054"/>
              </a:avLst>
            </a:prstGeom>
            <a:noFill/>
            <a:ln w="139700" cap="flat">
              <a:solidFill>
                <a:srgbClr val="006600"/>
              </a:solidFill>
              <a:bevel/>
              <a:headEnd type="triangle" w="sm" len="med"/>
              <a:tailEnd type="none" w="sm" len="sm"/>
            </a:ln>
            <a:effectLst>
              <a:outerShdw algn="ctr" rotWithShape="0">
                <a:srgbClr val="92D050">
                  <a:alpha val="2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clear">
              <a:bevelT w="209550" h="266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Arc 21"/>
            <p:cNvSpPr/>
            <p:nvPr/>
          </p:nvSpPr>
          <p:spPr>
            <a:xfrm>
              <a:off x="14509675" y="15024690"/>
              <a:ext cx="3537962" cy="3537826"/>
            </a:xfrm>
            <a:prstGeom prst="arc">
              <a:avLst>
                <a:gd name="adj1" fmla="val 13183296"/>
                <a:gd name="adj2" fmla="val 2398136"/>
              </a:avLst>
            </a:prstGeom>
            <a:noFill/>
            <a:ln w="139700" cap="flat">
              <a:solidFill>
                <a:srgbClr val="FF0000"/>
              </a:solidFill>
              <a:bevel/>
              <a:headEnd type="triangle" w="sm" len="med"/>
              <a:tailEnd type="none" w="sm" len="sm"/>
            </a:ln>
            <a:effectLst>
              <a:outerShdw algn="ctr" rotWithShape="0">
                <a:srgbClr val="C00000">
                  <a:alpha val="2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clear">
              <a:bevelT w="209550" h="266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47995" y="4701044"/>
            <a:ext cx="1249017" cy="369310"/>
          </a:xfrm>
          <a:prstGeom prst="rect">
            <a:avLst/>
          </a:prstGeom>
          <a:noFill/>
        </p:spPr>
        <p:txBody>
          <a:bodyPr wrap="none" lIns="91419" tIns="45709" rIns="91419" bIns="45709" rtlCol="0">
            <a:spAutoFit/>
          </a:bodyPr>
          <a:lstStyle/>
          <a:p>
            <a:r>
              <a:rPr lang="en-US" b="1" i="1" smtClean="0">
                <a:solidFill>
                  <a:srgbClr val="C00000"/>
                </a:solidFill>
              </a:rPr>
              <a:t>Circulaire</a:t>
            </a:r>
            <a:endParaRPr lang="nl-NL" b="1" i="1">
              <a:solidFill>
                <a:srgbClr val="C00000"/>
              </a:solidFill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35496" y="3149600"/>
            <a:ext cx="41399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09" rIns="91419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l-NL" sz="2800" b="1" i="1">
                <a:solidFill>
                  <a:srgbClr val="C00000"/>
                </a:solidFill>
                <a:latin typeface="Calibri" pitchFamily="34" charset="0"/>
              </a:rPr>
              <a:t>Paradigma</a:t>
            </a:r>
            <a:r>
              <a:rPr lang="nl-NL" sz="2800">
                <a:solidFill>
                  <a:srgbClr val="000099"/>
                </a:solidFill>
                <a:latin typeface="Calibri" pitchFamily="34" charset="0"/>
              </a:rPr>
              <a:t>verschuiving…</a:t>
            </a:r>
            <a:endParaRPr lang="nl-NL" sz="2800" dirty="0">
              <a:solidFill>
                <a:srgbClr val="000099"/>
              </a:solidFill>
              <a:latin typeface="Calibri" pitchFamily="34" charset="0"/>
            </a:endParaRPr>
          </a:p>
        </p:txBody>
      </p:sp>
      <p:grpSp>
        <p:nvGrpSpPr>
          <p:cNvPr id="15" name="Groep 14"/>
          <p:cNvGrpSpPr/>
          <p:nvPr/>
        </p:nvGrpSpPr>
        <p:grpSpPr>
          <a:xfrm rot="288990">
            <a:off x="3510187" y="795384"/>
            <a:ext cx="2503977" cy="1379555"/>
            <a:chOff x="3028683" y="456402"/>
            <a:chExt cx="2991641" cy="1837542"/>
          </a:xfrm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Vrije vorm 13"/>
            <p:cNvSpPr/>
            <p:nvPr/>
          </p:nvSpPr>
          <p:spPr>
            <a:xfrm rot="21077450">
              <a:off x="3028683" y="456402"/>
              <a:ext cx="2860661" cy="1042257"/>
            </a:xfrm>
            <a:custGeom>
              <a:avLst/>
              <a:gdLst>
                <a:gd name="connsiteX0" fmla="*/ 5510676 w 5510676"/>
                <a:gd name="connsiteY0" fmla="*/ 1865957 h 1865957"/>
                <a:gd name="connsiteX1" fmla="*/ 2079653 w 5510676"/>
                <a:gd name="connsiteY1" fmla="*/ 77617 h 1865957"/>
                <a:gd name="connsiteX2" fmla="*/ 0 w 5510676"/>
                <a:gd name="connsiteY2" fmla="*/ 490311 h 1865957"/>
                <a:gd name="connsiteX0" fmla="*/ 5510676 w 5510676"/>
                <a:gd name="connsiteY0" fmla="*/ 1965820 h 1965820"/>
                <a:gd name="connsiteX1" fmla="*/ 1327094 w 5510676"/>
                <a:gd name="connsiteY1" fmla="*/ 64191 h 1965820"/>
                <a:gd name="connsiteX2" fmla="*/ 0 w 5510676"/>
                <a:gd name="connsiteY2" fmla="*/ 590174 h 1965820"/>
                <a:gd name="connsiteX0" fmla="*/ 5510676 w 5510676"/>
                <a:gd name="connsiteY0" fmla="*/ 1913948 h 1913948"/>
                <a:gd name="connsiteX1" fmla="*/ 1327094 w 5510676"/>
                <a:gd name="connsiteY1" fmla="*/ 12319 h 1913948"/>
                <a:gd name="connsiteX2" fmla="*/ 0 w 5510676"/>
                <a:gd name="connsiteY2" fmla="*/ 538302 h 1913948"/>
                <a:gd name="connsiteX0" fmla="*/ 5510676 w 5510676"/>
                <a:gd name="connsiteY0" fmla="*/ 1913948 h 1913948"/>
                <a:gd name="connsiteX1" fmla="*/ 1327094 w 5510676"/>
                <a:gd name="connsiteY1" fmla="*/ 12319 h 1913948"/>
                <a:gd name="connsiteX2" fmla="*/ 0 w 5510676"/>
                <a:gd name="connsiteY2" fmla="*/ 538302 h 1913948"/>
                <a:gd name="connsiteX0" fmla="*/ 5510676 w 5510676"/>
                <a:gd name="connsiteY0" fmla="*/ 1901629 h 1901629"/>
                <a:gd name="connsiteX1" fmla="*/ 1327094 w 5510676"/>
                <a:gd name="connsiteY1" fmla="*/ 0 h 1901629"/>
                <a:gd name="connsiteX2" fmla="*/ 0 w 5510676"/>
                <a:gd name="connsiteY2" fmla="*/ 525983 h 1901629"/>
                <a:gd name="connsiteX0" fmla="*/ 5510676 w 5510676"/>
                <a:gd name="connsiteY0" fmla="*/ 1901629 h 1901629"/>
                <a:gd name="connsiteX1" fmla="*/ 1327094 w 5510676"/>
                <a:gd name="connsiteY1" fmla="*/ 0 h 1901629"/>
                <a:gd name="connsiteX2" fmla="*/ 0 w 5510676"/>
                <a:gd name="connsiteY2" fmla="*/ 525983 h 1901629"/>
                <a:gd name="connsiteX0" fmla="*/ 5510676 w 5510676"/>
                <a:gd name="connsiteY0" fmla="*/ 1901629 h 1901629"/>
                <a:gd name="connsiteX1" fmla="*/ 1327094 w 5510676"/>
                <a:gd name="connsiteY1" fmla="*/ 0 h 1901629"/>
                <a:gd name="connsiteX2" fmla="*/ 0 w 5510676"/>
                <a:gd name="connsiteY2" fmla="*/ 525983 h 1901629"/>
                <a:gd name="connsiteX0" fmla="*/ 5510676 w 5510676"/>
                <a:gd name="connsiteY0" fmla="*/ 1901629 h 1901629"/>
                <a:gd name="connsiteX1" fmla="*/ 1327094 w 5510676"/>
                <a:gd name="connsiteY1" fmla="*/ 0 h 1901629"/>
                <a:gd name="connsiteX2" fmla="*/ 0 w 5510676"/>
                <a:gd name="connsiteY2" fmla="*/ 525983 h 1901629"/>
                <a:gd name="connsiteX0" fmla="*/ 5219363 w 5219363"/>
                <a:gd name="connsiteY0" fmla="*/ 1901629 h 1901629"/>
                <a:gd name="connsiteX1" fmla="*/ 1035781 w 5219363"/>
                <a:gd name="connsiteY1" fmla="*/ 0 h 1901629"/>
                <a:gd name="connsiteX2" fmla="*/ 0 w 5219363"/>
                <a:gd name="connsiteY2" fmla="*/ 663547 h 1901629"/>
                <a:gd name="connsiteX0" fmla="*/ 5219363 w 5219363"/>
                <a:gd name="connsiteY0" fmla="*/ 1901629 h 1901629"/>
                <a:gd name="connsiteX1" fmla="*/ 1035781 w 5219363"/>
                <a:gd name="connsiteY1" fmla="*/ 0 h 1901629"/>
                <a:gd name="connsiteX2" fmla="*/ 0 w 5219363"/>
                <a:gd name="connsiteY2" fmla="*/ 663547 h 1901629"/>
                <a:gd name="connsiteX0" fmla="*/ 5219363 w 5219363"/>
                <a:gd name="connsiteY0" fmla="*/ 1901629 h 1901629"/>
                <a:gd name="connsiteX1" fmla="*/ 1035781 w 5219363"/>
                <a:gd name="connsiteY1" fmla="*/ 0 h 1901629"/>
                <a:gd name="connsiteX2" fmla="*/ 0 w 5219363"/>
                <a:gd name="connsiteY2" fmla="*/ 663547 h 1901629"/>
                <a:gd name="connsiteX0" fmla="*/ 5219363 w 5219363"/>
                <a:gd name="connsiteY0" fmla="*/ 1901629 h 1901629"/>
                <a:gd name="connsiteX1" fmla="*/ 1035781 w 5219363"/>
                <a:gd name="connsiteY1" fmla="*/ 0 h 1901629"/>
                <a:gd name="connsiteX2" fmla="*/ 0 w 5219363"/>
                <a:gd name="connsiteY2" fmla="*/ 663547 h 1901629"/>
                <a:gd name="connsiteX0" fmla="*/ 5219363 w 5219363"/>
                <a:gd name="connsiteY0" fmla="*/ 1907781 h 1907781"/>
                <a:gd name="connsiteX1" fmla="*/ 1035781 w 5219363"/>
                <a:gd name="connsiteY1" fmla="*/ 6152 h 1907781"/>
                <a:gd name="connsiteX2" fmla="*/ 0 w 5219363"/>
                <a:gd name="connsiteY2" fmla="*/ 669699 h 1907781"/>
                <a:gd name="connsiteX0" fmla="*/ 5219363 w 5219363"/>
                <a:gd name="connsiteY0" fmla="*/ 1901629 h 1901629"/>
                <a:gd name="connsiteX1" fmla="*/ 1035781 w 5219363"/>
                <a:gd name="connsiteY1" fmla="*/ 0 h 1901629"/>
                <a:gd name="connsiteX2" fmla="*/ 0 w 5219363"/>
                <a:gd name="connsiteY2" fmla="*/ 663547 h 190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19363" h="1901629">
                  <a:moveTo>
                    <a:pt x="5219363" y="1901629"/>
                  </a:moveTo>
                  <a:cubicBezTo>
                    <a:pt x="3785049" y="1219201"/>
                    <a:pt x="1326178" y="25414"/>
                    <a:pt x="1035781" y="0"/>
                  </a:cubicBezTo>
                  <a:cubicBezTo>
                    <a:pt x="862078" y="11363"/>
                    <a:pt x="548235" y="277827"/>
                    <a:pt x="0" y="663547"/>
                  </a:cubicBezTo>
                </a:path>
              </a:pathLst>
            </a:custGeom>
            <a:noFill/>
            <a:ln w="139700" cap="flat">
              <a:solidFill>
                <a:srgbClr val="006600"/>
              </a:solidFill>
              <a:bevel/>
              <a:tailEnd type="none" w="sm" len="sm"/>
            </a:ln>
            <a:effectLst>
              <a:outerShdw algn="ctr" rotWithShape="0">
                <a:srgbClr val="92D050">
                  <a:alpha val="2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clear">
              <a:bevelT w="196850" h="266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Vrije vorm 24"/>
            <p:cNvSpPr/>
            <p:nvPr/>
          </p:nvSpPr>
          <p:spPr>
            <a:xfrm rot="20789582">
              <a:off x="3090168" y="882285"/>
              <a:ext cx="2860661" cy="1042257"/>
            </a:xfrm>
            <a:custGeom>
              <a:avLst/>
              <a:gdLst>
                <a:gd name="connsiteX0" fmla="*/ 5510676 w 5510676"/>
                <a:gd name="connsiteY0" fmla="*/ 1865957 h 1865957"/>
                <a:gd name="connsiteX1" fmla="*/ 2079653 w 5510676"/>
                <a:gd name="connsiteY1" fmla="*/ 77617 h 1865957"/>
                <a:gd name="connsiteX2" fmla="*/ 0 w 5510676"/>
                <a:gd name="connsiteY2" fmla="*/ 490311 h 1865957"/>
                <a:gd name="connsiteX0" fmla="*/ 5510676 w 5510676"/>
                <a:gd name="connsiteY0" fmla="*/ 1965820 h 1965820"/>
                <a:gd name="connsiteX1" fmla="*/ 1327094 w 5510676"/>
                <a:gd name="connsiteY1" fmla="*/ 64191 h 1965820"/>
                <a:gd name="connsiteX2" fmla="*/ 0 w 5510676"/>
                <a:gd name="connsiteY2" fmla="*/ 590174 h 1965820"/>
                <a:gd name="connsiteX0" fmla="*/ 5510676 w 5510676"/>
                <a:gd name="connsiteY0" fmla="*/ 1913948 h 1913948"/>
                <a:gd name="connsiteX1" fmla="*/ 1327094 w 5510676"/>
                <a:gd name="connsiteY1" fmla="*/ 12319 h 1913948"/>
                <a:gd name="connsiteX2" fmla="*/ 0 w 5510676"/>
                <a:gd name="connsiteY2" fmla="*/ 538302 h 1913948"/>
                <a:gd name="connsiteX0" fmla="*/ 5510676 w 5510676"/>
                <a:gd name="connsiteY0" fmla="*/ 1913948 h 1913948"/>
                <a:gd name="connsiteX1" fmla="*/ 1327094 w 5510676"/>
                <a:gd name="connsiteY1" fmla="*/ 12319 h 1913948"/>
                <a:gd name="connsiteX2" fmla="*/ 0 w 5510676"/>
                <a:gd name="connsiteY2" fmla="*/ 538302 h 1913948"/>
                <a:gd name="connsiteX0" fmla="*/ 5510676 w 5510676"/>
                <a:gd name="connsiteY0" fmla="*/ 1901629 h 1901629"/>
                <a:gd name="connsiteX1" fmla="*/ 1327094 w 5510676"/>
                <a:gd name="connsiteY1" fmla="*/ 0 h 1901629"/>
                <a:gd name="connsiteX2" fmla="*/ 0 w 5510676"/>
                <a:gd name="connsiteY2" fmla="*/ 525983 h 1901629"/>
                <a:gd name="connsiteX0" fmla="*/ 5510676 w 5510676"/>
                <a:gd name="connsiteY0" fmla="*/ 1901629 h 1901629"/>
                <a:gd name="connsiteX1" fmla="*/ 1327094 w 5510676"/>
                <a:gd name="connsiteY1" fmla="*/ 0 h 1901629"/>
                <a:gd name="connsiteX2" fmla="*/ 0 w 5510676"/>
                <a:gd name="connsiteY2" fmla="*/ 525983 h 1901629"/>
                <a:gd name="connsiteX0" fmla="*/ 5510676 w 5510676"/>
                <a:gd name="connsiteY0" fmla="*/ 1901629 h 1901629"/>
                <a:gd name="connsiteX1" fmla="*/ 1327094 w 5510676"/>
                <a:gd name="connsiteY1" fmla="*/ 0 h 1901629"/>
                <a:gd name="connsiteX2" fmla="*/ 0 w 5510676"/>
                <a:gd name="connsiteY2" fmla="*/ 525983 h 1901629"/>
                <a:gd name="connsiteX0" fmla="*/ 5510676 w 5510676"/>
                <a:gd name="connsiteY0" fmla="*/ 1901629 h 1901629"/>
                <a:gd name="connsiteX1" fmla="*/ 1327094 w 5510676"/>
                <a:gd name="connsiteY1" fmla="*/ 0 h 1901629"/>
                <a:gd name="connsiteX2" fmla="*/ 0 w 5510676"/>
                <a:gd name="connsiteY2" fmla="*/ 525983 h 1901629"/>
                <a:gd name="connsiteX0" fmla="*/ 5219363 w 5219363"/>
                <a:gd name="connsiteY0" fmla="*/ 1901629 h 1901629"/>
                <a:gd name="connsiteX1" fmla="*/ 1035781 w 5219363"/>
                <a:gd name="connsiteY1" fmla="*/ 0 h 1901629"/>
                <a:gd name="connsiteX2" fmla="*/ 0 w 5219363"/>
                <a:gd name="connsiteY2" fmla="*/ 663547 h 1901629"/>
                <a:gd name="connsiteX0" fmla="*/ 5219363 w 5219363"/>
                <a:gd name="connsiteY0" fmla="*/ 1901629 h 1901629"/>
                <a:gd name="connsiteX1" fmla="*/ 1035781 w 5219363"/>
                <a:gd name="connsiteY1" fmla="*/ 0 h 1901629"/>
                <a:gd name="connsiteX2" fmla="*/ 0 w 5219363"/>
                <a:gd name="connsiteY2" fmla="*/ 663547 h 1901629"/>
                <a:gd name="connsiteX0" fmla="*/ 5219363 w 5219363"/>
                <a:gd name="connsiteY0" fmla="*/ 1901629 h 1901629"/>
                <a:gd name="connsiteX1" fmla="*/ 1035781 w 5219363"/>
                <a:gd name="connsiteY1" fmla="*/ 0 h 1901629"/>
                <a:gd name="connsiteX2" fmla="*/ 0 w 5219363"/>
                <a:gd name="connsiteY2" fmla="*/ 663547 h 1901629"/>
                <a:gd name="connsiteX0" fmla="*/ 5219363 w 5219363"/>
                <a:gd name="connsiteY0" fmla="*/ 1901629 h 1901629"/>
                <a:gd name="connsiteX1" fmla="*/ 1035781 w 5219363"/>
                <a:gd name="connsiteY1" fmla="*/ 0 h 1901629"/>
                <a:gd name="connsiteX2" fmla="*/ 0 w 5219363"/>
                <a:gd name="connsiteY2" fmla="*/ 663547 h 1901629"/>
                <a:gd name="connsiteX0" fmla="*/ 5219363 w 5219363"/>
                <a:gd name="connsiteY0" fmla="*/ 1907781 h 1907781"/>
                <a:gd name="connsiteX1" fmla="*/ 1035781 w 5219363"/>
                <a:gd name="connsiteY1" fmla="*/ 6152 h 1907781"/>
                <a:gd name="connsiteX2" fmla="*/ 0 w 5219363"/>
                <a:gd name="connsiteY2" fmla="*/ 669699 h 1907781"/>
                <a:gd name="connsiteX0" fmla="*/ 5219363 w 5219363"/>
                <a:gd name="connsiteY0" fmla="*/ 1901629 h 1901629"/>
                <a:gd name="connsiteX1" fmla="*/ 1035781 w 5219363"/>
                <a:gd name="connsiteY1" fmla="*/ 0 h 1901629"/>
                <a:gd name="connsiteX2" fmla="*/ 0 w 5219363"/>
                <a:gd name="connsiteY2" fmla="*/ 663547 h 190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19363" h="1901629">
                  <a:moveTo>
                    <a:pt x="5219363" y="1901629"/>
                  </a:moveTo>
                  <a:cubicBezTo>
                    <a:pt x="3785049" y="1219201"/>
                    <a:pt x="1326178" y="25414"/>
                    <a:pt x="1035781" y="0"/>
                  </a:cubicBezTo>
                  <a:cubicBezTo>
                    <a:pt x="862078" y="11363"/>
                    <a:pt x="548235" y="277827"/>
                    <a:pt x="0" y="663547"/>
                  </a:cubicBezTo>
                </a:path>
              </a:pathLst>
            </a:custGeom>
            <a:noFill/>
            <a:ln w="139700" cap="flat">
              <a:solidFill>
                <a:srgbClr val="3333FF"/>
              </a:solidFill>
              <a:bevel/>
              <a:tailEnd type="none" w="sm" len="sm"/>
            </a:ln>
            <a:effectLst>
              <a:outerShdw algn="ctr" rotWithShape="0">
                <a:srgbClr val="0070C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clear">
              <a:bevelT w="196850" h="266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Vrije vorm 25"/>
            <p:cNvSpPr/>
            <p:nvPr/>
          </p:nvSpPr>
          <p:spPr>
            <a:xfrm rot="20619556">
              <a:off x="3159663" y="1251687"/>
              <a:ext cx="2860661" cy="1042257"/>
            </a:xfrm>
            <a:custGeom>
              <a:avLst/>
              <a:gdLst>
                <a:gd name="connsiteX0" fmla="*/ 5510676 w 5510676"/>
                <a:gd name="connsiteY0" fmla="*/ 1865957 h 1865957"/>
                <a:gd name="connsiteX1" fmla="*/ 2079653 w 5510676"/>
                <a:gd name="connsiteY1" fmla="*/ 77617 h 1865957"/>
                <a:gd name="connsiteX2" fmla="*/ 0 w 5510676"/>
                <a:gd name="connsiteY2" fmla="*/ 490311 h 1865957"/>
                <a:gd name="connsiteX0" fmla="*/ 5510676 w 5510676"/>
                <a:gd name="connsiteY0" fmla="*/ 1965820 h 1965820"/>
                <a:gd name="connsiteX1" fmla="*/ 1327094 w 5510676"/>
                <a:gd name="connsiteY1" fmla="*/ 64191 h 1965820"/>
                <a:gd name="connsiteX2" fmla="*/ 0 w 5510676"/>
                <a:gd name="connsiteY2" fmla="*/ 590174 h 1965820"/>
                <a:gd name="connsiteX0" fmla="*/ 5510676 w 5510676"/>
                <a:gd name="connsiteY0" fmla="*/ 1913948 h 1913948"/>
                <a:gd name="connsiteX1" fmla="*/ 1327094 w 5510676"/>
                <a:gd name="connsiteY1" fmla="*/ 12319 h 1913948"/>
                <a:gd name="connsiteX2" fmla="*/ 0 w 5510676"/>
                <a:gd name="connsiteY2" fmla="*/ 538302 h 1913948"/>
                <a:gd name="connsiteX0" fmla="*/ 5510676 w 5510676"/>
                <a:gd name="connsiteY0" fmla="*/ 1913948 h 1913948"/>
                <a:gd name="connsiteX1" fmla="*/ 1327094 w 5510676"/>
                <a:gd name="connsiteY1" fmla="*/ 12319 h 1913948"/>
                <a:gd name="connsiteX2" fmla="*/ 0 w 5510676"/>
                <a:gd name="connsiteY2" fmla="*/ 538302 h 1913948"/>
                <a:gd name="connsiteX0" fmla="*/ 5510676 w 5510676"/>
                <a:gd name="connsiteY0" fmla="*/ 1901629 h 1901629"/>
                <a:gd name="connsiteX1" fmla="*/ 1327094 w 5510676"/>
                <a:gd name="connsiteY1" fmla="*/ 0 h 1901629"/>
                <a:gd name="connsiteX2" fmla="*/ 0 w 5510676"/>
                <a:gd name="connsiteY2" fmla="*/ 525983 h 1901629"/>
                <a:gd name="connsiteX0" fmla="*/ 5510676 w 5510676"/>
                <a:gd name="connsiteY0" fmla="*/ 1901629 h 1901629"/>
                <a:gd name="connsiteX1" fmla="*/ 1327094 w 5510676"/>
                <a:gd name="connsiteY1" fmla="*/ 0 h 1901629"/>
                <a:gd name="connsiteX2" fmla="*/ 0 w 5510676"/>
                <a:gd name="connsiteY2" fmla="*/ 525983 h 1901629"/>
                <a:gd name="connsiteX0" fmla="*/ 5510676 w 5510676"/>
                <a:gd name="connsiteY0" fmla="*/ 1901629 h 1901629"/>
                <a:gd name="connsiteX1" fmla="*/ 1327094 w 5510676"/>
                <a:gd name="connsiteY1" fmla="*/ 0 h 1901629"/>
                <a:gd name="connsiteX2" fmla="*/ 0 w 5510676"/>
                <a:gd name="connsiteY2" fmla="*/ 525983 h 1901629"/>
                <a:gd name="connsiteX0" fmla="*/ 5510676 w 5510676"/>
                <a:gd name="connsiteY0" fmla="*/ 1901629 h 1901629"/>
                <a:gd name="connsiteX1" fmla="*/ 1327094 w 5510676"/>
                <a:gd name="connsiteY1" fmla="*/ 0 h 1901629"/>
                <a:gd name="connsiteX2" fmla="*/ 0 w 5510676"/>
                <a:gd name="connsiteY2" fmla="*/ 525983 h 1901629"/>
                <a:gd name="connsiteX0" fmla="*/ 5219363 w 5219363"/>
                <a:gd name="connsiteY0" fmla="*/ 1901629 h 1901629"/>
                <a:gd name="connsiteX1" fmla="*/ 1035781 w 5219363"/>
                <a:gd name="connsiteY1" fmla="*/ 0 h 1901629"/>
                <a:gd name="connsiteX2" fmla="*/ 0 w 5219363"/>
                <a:gd name="connsiteY2" fmla="*/ 663547 h 1901629"/>
                <a:gd name="connsiteX0" fmla="*/ 5219363 w 5219363"/>
                <a:gd name="connsiteY0" fmla="*/ 1901629 h 1901629"/>
                <a:gd name="connsiteX1" fmla="*/ 1035781 w 5219363"/>
                <a:gd name="connsiteY1" fmla="*/ 0 h 1901629"/>
                <a:gd name="connsiteX2" fmla="*/ 0 w 5219363"/>
                <a:gd name="connsiteY2" fmla="*/ 663547 h 1901629"/>
                <a:gd name="connsiteX0" fmla="*/ 5219363 w 5219363"/>
                <a:gd name="connsiteY0" fmla="*/ 1901629 h 1901629"/>
                <a:gd name="connsiteX1" fmla="*/ 1035781 w 5219363"/>
                <a:gd name="connsiteY1" fmla="*/ 0 h 1901629"/>
                <a:gd name="connsiteX2" fmla="*/ 0 w 5219363"/>
                <a:gd name="connsiteY2" fmla="*/ 663547 h 1901629"/>
                <a:gd name="connsiteX0" fmla="*/ 5219363 w 5219363"/>
                <a:gd name="connsiteY0" fmla="*/ 1901629 h 1901629"/>
                <a:gd name="connsiteX1" fmla="*/ 1035781 w 5219363"/>
                <a:gd name="connsiteY1" fmla="*/ 0 h 1901629"/>
                <a:gd name="connsiteX2" fmla="*/ 0 w 5219363"/>
                <a:gd name="connsiteY2" fmla="*/ 663547 h 1901629"/>
                <a:gd name="connsiteX0" fmla="*/ 5219363 w 5219363"/>
                <a:gd name="connsiteY0" fmla="*/ 1907781 h 1907781"/>
                <a:gd name="connsiteX1" fmla="*/ 1035781 w 5219363"/>
                <a:gd name="connsiteY1" fmla="*/ 6152 h 1907781"/>
                <a:gd name="connsiteX2" fmla="*/ 0 w 5219363"/>
                <a:gd name="connsiteY2" fmla="*/ 669699 h 1907781"/>
                <a:gd name="connsiteX0" fmla="*/ 5219363 w 5219363"/>
                <a:gd name="connsiteY0" fmla="*/ 1901629 h 1901629"/>
                <a:gd name="connsiteX1" fmla="*/ 1035781 w 5219363"/>
                <a:gd name="connsiteY1" fmla="*/ 0 h 1901629"/>
                <a:gd name="connsiteX2" fmla="*/ 0 w 5219363"/>
                <a:gd name="connsiteY2" fmla="*/ 663547 h 190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19363" h="1901629">
                  <a:moveTo>
                    <a:pt x="5219363" y="1901629"/>
                  </a:moveTo>
                  <a:cubicBezTo>
                    <a:pt x="3785049" y="1219201"/>
                    <a:pt x="1326178" y="25414"/>
                    <a:pt x="1035781" y="0"/>
                  </a:cubicBezTo>
                  <a:cubicBezTo>
                    <a:pt x="862078" y="11363"/>
                    <a:pt x="548235" y="277827"/>
                    <a:pt x="0" y="663547"/>
                  </a:cubicBezTo>
                </a:path>
              </a:pathLst>
            </a:custGeom>
            <a:noFill/>
            <a:ln w="139700" cap="flat">
              <a:solidFill>
                <a:srgbClr val="FF0000"/>
              </a:solidFill>
              <a:bevel/>
              <a:tailEnd type="none" w="sm" len="sm"/>
            </a:ln>
            <a:effectLst>
              <a:outerShdw algn="ctr" rotWithShape="0">
                <a:srgbClr val="C00000">
                  <a:alpha val="2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 prstMaterial="clear">
              <a:bevelT w="196850" h="266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" name="Tekstvak 5"/>
          <p:cNvSpPr txBox="1"/>
          <p:nvPr/>
        </p:nvSpPr>
        <p:spPr>
          <a:xfrm>
            <a:off x="3342554" y="2348880"/>
            <a:ext cx="2881220" cy="738654"/>
          </a:xfrm>
          <a:prstGeom prst="rect">
            <a:avLst/>
          </a:prstGeom>
          <a:noFill/>
        </p:spPr>
        <p:txBody>
          <a:bodyPr wrap="none" lIns="30471" tIns="15235" rIns="30471" bIns="15235" rtlCol="0">
            <a:spAutoFit/>
          </a:bodyPr>
          <a:lstStyle/>
          <a:p>
            <a:r>
              <a:rPr lang="en-US" sz="4600" b="1">
                <a:solidFill>
                  <a:schemeClr val="bg1"/>
                </a:solidFill>
              </a:rPr>
              <a:t>Economie</a:t>
            </a:r>
            <a:endParaRPr lang="nl-NL" sz="2200">
              <a:solidFill>
                <a:schemeClr val="bg1"/>
              </a:solidFill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2604010" y="5618077"/>
            <a:ext cx="1964302" cy="738654"/>
          </a:xfrm>
          <a:prstGeom prst="rect">
            <a:avLst/>
          </a:prstGeom>
          <a:noFill/>
        </p:spPr>
        <p:txBody>
          <a:bodyPr wrap="none" lIns="30471" tIns="15235" rIns="30471" bIns="15235" rtlCol="0">
            <a:spAutoFit/>
          </a:bodyPr>
          <a:lstStyle/>
          <a:p>
            <a:r>
              <a:rPr lang="en-US" sz="4600" b="1">
                <a:solidFill>
                  <a:schemeClr val="bg1"/>
                </a:solidFill>
              </a:rPr>
              <a:t>Natuur</a:t>
            </a:r>
            <a:endParaRPr lang="nl-NL" sz="2200">
              <a:solidFill>
                <a:schemeClr val="bg1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3689260" y="4458595"/>
            <a:ext cx="1446533" cy="477044"/>
          </a:xfrm>
          <a:prstGeom prst="rect">
            <a:avLst/>
          </a:prstGeom>
        </p:spPr>
        <p:txBody>
          <a:bodyPr wrap="none" lIns="30471" tIns="15235" rIns="30471" bIns="15235">
            <a:spAutoFit/>
          </a:bodyPr>
          <a:lstStyle/>
          <a:p>
            <a:pPr algn="ctr"/>
            <a:r>
              <a:rPr lang="en-US" sz="2900" b="1">
                <a:solidFill>
                  <a:schemeClr val="bg1"/>
                </a:solidFill>
              </a:rPr>
              <a:t>Mensen</a:t>
            </a:r>
            <a:endParaRPr lang="nl-NL" sz="29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493" y="164069"/>
            <a:ext cx="1608197" cy="369332"/>
          </a:xfrm>
          <a:prstGeom prst="rect">
            <a:avLst/>
          </a:prstGeom>
          <a:solidFill>
            <a:srgbClr val="FFFFFF">
              <a:alpha val="87000"/>
            </a:srgbClr>
          </a:solidFill>
          <a:effectLst>
            <a:outerShdw blurRad="50800" dist="63500" dir="2700000" algn="tl" rotWithShape="0">
              <a:prstClr val="black">
                <a:alpha val="69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Vak: biologie</a:t>
            </a:r>
            <a:endParaRPr lang="nl-NL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3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E4E48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CC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 animBg="1"/>
      <p:bldP spid="7" grpId="0"/>
      <p:bldP spid="23" grpId="0"/>
      <p:bldP spid="24" grpId="0"/>
      <p:bldP spid="6" grpId="0"/>
      <p:bldP spid="1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mdginafrica.files.wordpress.com/2013/10/mdgweekl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r="21488"/>
          <a:stretch/>
        </p:blipFill>
        <p:spPr bwMode="auto">
          <a:xfrm>
            <a:off x="24387" y="229179"/>
            <a:ext cx="9095226" cy="651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493" y="164069"/>
            <a:ext cx="1479957" cy="369332"/>
          </a:xfrm>
          <a:prstGeom prst="rect">
            <a:avLst/>
          </a:prstGeom>
          <a:solidFill>
            <a:srgbClr val="FFFFFF">
              <a:alpha val="87000"/>
            </a:srgbClr>
          </a:solidFill>
          <a:effectLst>
            <a:outerShdw blurRad="50800" dist="63500" dir="2700000" algn="tl" rotWithShape="0">
              <a:prstClr val="black">
                <a:alpha val="69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Vak: Engels</a:t>
            </a:r>
            <a:endParaRPr lang="nl-NL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711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C:\Documenten\Eigen boeken\Basisboek Duurzame Ontwikkeling\Editie 2015\Afbeeldingen\Bronnen\Figuur 7.ongenummerd - 8 duurzame energieen\a - Solar pane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7" r="4569"/>
          <a:stretch/>
        </p:blipFill>
        <p:spPr bwMode="auto">
          <a:xfrm>
            <a:off x="360998" y="747209"/>
            <a:ext cx="8485200" cy="544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5" descr="C:\Documenten\Eigen boeken\Basisboek Duurzame Ontwikkeling\Editie 2015\Afbeeldingen\Bronnen\Figuur 7.ongenummerd - 8 duurzame energieen\b - Zonnecollecto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4" b="-1626"/>
          <a:stretch/>
        </p:blipFill>
        <p:spPr bwMode="auto">
          <a:xfrm>
            <a:off x="329261" y="636071"/>
            <a:ext cx="8485479" cy="558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C:\Documenten\Eigen boeken\Basisboek Duurzame Ontwikkeling\Editie 2015\Afbeeldingen\Bronnen\Figuur 7.ongenummerd - 8 duurzame energieen\c - Middelgrunden wind_far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" b="3480"/>
          <a:stretch/>
        </p:blipFill>
        <p:spPr bwMode="auto">
          <a:xfrm>
            <a:off x="329262" y="704274"/>
            <a:ext cx="8485477" cy="544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C:\Documenten\Eigen boeken\Basisboek Duurzame Ontwikkeling\Editie 2015\Afbeeldingen\Bronnen\Figuur 7.ongenummerd - 8 duurzame energieen\d - Amagase_Da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" b="1897"/>
          <a:stretch/>
        </p:blipFill>
        <p:spPr bwMode="auto">
          <a:xfrm>
            <a:off x="329261" y="704274"/>
            <a:ext cx="8485479" cy="544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C:\Documenten\Eigen boeken\Basisboek Duurzame Ontwikkeling\Editie 2015\Afbeeldingen\Bronnen\Figuur 7.ongenummerd - 8 duurzame energieen\e - Pelamis_3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6"/>
          <a:stretch/>
        </p:blipFill>
        <p:spPr bwMode="auto">
          <a:xfrm>
            <a:off x="329400" y="704274"/>
            <a:ext cx="8485200" cy="544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1" descr="C:\Documenten\Eigen boeken\Basisboek Duurzame Ontwikkeling\Editie 2015\Afbeeldingen\Bronnen\Figuur 7.ongenummerd - 8 duurzame energieen\h - Tidal power plan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3059" r="1057"/>
          <a:stretch/>
        </p:blipFill>
        <p:spPr bwMode="auto">
          <a:xfrm>
            <a:off x="419100" y="704275"/>
            <a:ext cx="8305800" cy="544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C:\Documenten\Eigen boeken\Basisboek Duurzame Ontwikkeling\Editie 2015\Afbeeldingen\Bronnen\Figuur 7.ongenummerd - 8 duurzame energieen\g - Grand_prismatic_spring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" b="1899"/>
          <a:stretch/>
        </p:blipFill>
        <p:spPr bwMode="auto">
          <a:xfrm>
            <a:off x="329400" y="704275"/>
            <a:ext cx="8485200" cy="544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9" descr="C:\Documenten\Eigen boeken\Basisboek Duurzame Ontwikkeling\Editie 2015\Afbeeldingen\Bronnen\Figuur 7.ongenummerd - 8 duurzame energieen\f - Jatropha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" b="1913"/>
          <a:stretch/>
        </p:blipFill>
        <p:spPr bwMode="auto">
          <a:xfrm>
            <a:off x="329400" y="704275"/>
            <a:ext cx="8485200" cy="544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wired.com/images_blogs/dangerroom/2014/03/Navy_Space_Solar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" r="1211"/>
          <a:stretch/>
        </p:blipFill>
        <p:spPr bwMode="auto">
          <a:xfrm>
            <a:off x="244733" y="500332"/>
            <a:ext cx="8654534" cy="58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8493" y="164069"/>
            <a:ext cx="2121158" cy="369332"/>
          </a:xfrm>
          <a:prstGeom prst="rect">
            <a:avLst/>
          </a:prstGeom>
          <a:solidFill>
            <a:srgbClr val="FFFFFF">
              <a:alpha val="87000"/>
            </a:srgbClr>
          </a:solidFill>
          <a:effectLst>
            <a:outerShdw blurRad="50800" dist="63500" dir="2700000" algn="tl" rotWithShape="0">
              <a:prstClr val="black">
                <a:alpha val="69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Vak: natuurkunde</a:t>
            </a:r>
            <a:endParaRPr lang="nl-NL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76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-0.35764 -0.3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2" y="-15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5434 0.31505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15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5434 0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5434 -0.31505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1576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5434 0.31505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574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4653 0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1505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6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36000" y="36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31505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4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6000" y="36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mvastgoed.nl/images/projects/artist_impre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18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493" y="164069"/>
            <a:ext cx="1706493" cy="369332"/>
          </a:xfrm>
          <a:prstGeom prst="rect">
            <a:avLst/>
          </a:prstGeom>
          <a:solidFill>
            <a:srgbClr val="FFFFFF">
              <a:alpha val="87000"/>
            </a:srgbClr>
          </a:solidFill>
          <a:effectLst>
            <a:outerShdw blurRad="50800" dist="63500" dir="2700000" algn="tl" rotWithShape="0">
              <a:prstClr val="black">
                <a:alpha val="69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Vak: Techniek</a:t>
            </a:r>
            <a:endParaRPr lang="nl-NL" b="1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32429" y="3429000"/>
            <a:ext cx="319189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Gasloos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Aardwarmte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Lucht- en vloerverwarming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Fotovoltaïsche cellen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Zonneboilers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Materiaalgebruik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Isolatie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Verlichting (automatisch)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Watergebruik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Binnenklimaat</a:t>
            </a:r>
            <a:endParaRPr lang="nl-NL"/>
          </a:p>
        </p:txBody>
      </p:sp>
      <p:sp>
        <p:nvSpPr>
          <p:cNvPr id="4" name="TextBox 3"/>
          <p:cNvSpPr txBox="1"/>
          <p:nvPr/>
        </p:nvSpPr>
        <p:spPr>
          <a:xfrm>
            <a:off x="1395467" y="4365104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Paneel</a:t>
            </a:r>
          </a:p>
          <a:p>
            <a:pPr algn="ctr"/>
            <a:r>
              <a:rPr lang="en-US" smtClean="0"/>
              <a:t>Energiegebruik</a:t>
            </a:r>
          </a:p>
        </p:txBody>
      </p:sp>
    </p:spTree>
    <p:extLst>
      <p:ext uri="{BB962C8B-B14F-4D97-AF65-F5344CB8AC3E}">
        <p14:creationId xmlns:p14="http://schemas.microsoft.com/office/powerpoint/2010/main" val="3773546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4288" y="1488413"/>
            <a:ext cx="1288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C00000"/>
                </a:solidFill>
              </a:rPr>
              <a:t>NGO’s</a:t>
            </a:r>
            <a:endParaRPr lang="nl-NL" sz="2800" b="1" i="1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0352" y="4149080"/>
            <a:ext cx="112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</a:rPr>
              <a:t>I</a:t>
            </a:r>
            <a:r>
              <a:rPr lang="en-US" sz="2800" b="1" i="1" smtClean="0">
                <a:solidFill>
                  <a:srgbClr val="C00000"/>
                </a:solidFill>
              </a:rPr>
              <a:t>GO’s</a:t>
            </a:r>
            <a:endParaRPr lang="nl-NL" sz="2800" b="1" i="1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601484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C00000"/>
                </a:solidFill>
              </a:rPr>
              <a:t>Mensen</a:t>
            </a:r>
            <a:endParaRPr lang="nl-NL" sz="2800" b="1" i="1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0232" y="601524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C00000"/>
                </a:solidFill>
              </a:rPr>
              <a:t>Natuur</a:t>
            </a:r>
            <a:endParaRPr lang="nl-NL" sz="2800" b="1" i="1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221" y="2375288"/>
            <a:ext cx="1532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C00000"/>
                </a:solidFill>
              </a:rPr>
              <a:t>Teksten</a:t>
            </a:r>
            <a:endParaRPr lang="nl-NL" sz="2800" b="1" i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488386"/>
            <a:ext cx="13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C00000"/>
                </a:solidFill>
              </a:rPr>
              <a:t>Ideeën</a:t>
            </a:r>
            <a:endParaRPr lang="nl-NL" sz="2800" b="1" i="1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2240" y="3262191"/>
            <a:ext cx="2297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C00000"/>
                </a:solidFill>
              </a:rPr>
              <a:t>Wetenschap</a:t>
            </a:r>
            <a:endParaRPr lang="nl-NL" sz="2800" b="1" i="1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56" y="3262191"/>
            <a:ext cx="2288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C00000"/>
                </a:solidFill>
              </a:rPr>
              <a:t>Technologie</a:t>
            </a:r>
            <a:endParaRPr lang="nl-NL" sz="2800" b="1" i="1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7818" y="4149080"/>
            <a:ext cx="14638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i="1" smtClean="0">
                <a:solidFill>
                  <a:srgbClr val="C00000"/>
                </a:solidFill>
              </a:rPr>
              <a:t>Onder-</a:t>
            </a:r>
          </a:p>
          <a:p>
            <a:pPr algn="r"/>
            <a:r>
              <a:rPr lang="en-US" sz="2800" b="1" i="1" smtClean="0">
                <a:solidFill>
                  <a:srgbClr val="C00000"/>
                </a:solidFill>
              </a:rPr>
              <a:t>nemers</a:t>
            </a:r>
            <a:endParaRPr lang="nl-NL" sz="2800" b="1" i="1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5257" y="2375302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C00000"/>
                </a:solidFill>
              </a:rPr>
              <a:t>Onderwijs</a:t>
            </a:r>
            <a:endParaRPr lang="nl-NL" sz="2800" b="1" i="1" u="sng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575" y="77808"/>
            <a:ext cx="6713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6600"/>
                </a:solidFill>
              </a:rPr>
              <a:t>Krachtbronnen voor Duurzame Ontwikkeling</a:t>
            </a:r>
            <a:endParaRPr lang="nl-NL" sz="2400" b="1">
              <a:solidFill>
                <a:srgbClr val="006600"/>
              </a:solidFill>
            </a:endParaRPr>
          </a:p>
        </p:txBody>
      </p:sp>
      <p:pic>
        <p:nvPicPr>
          <p:cNvPr id="17" name="Picture 2" descr="C:\Documenten\Eigen boeken\Basisboek Duurzame Ontwikkeling\Editie 2011\Afbeeldingen\4.20 - Partnersch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39473"/>
            <a:ext cx="6336704" cy="6168098"/>
          </a:xfrm>
          <a:prstGeom prst="rect">
            <a:avLst/>
          </a:prstGeom>
          <a:noFill/>
          <a:effectLst>
            <a:outerShdw blurRad="76200" dist="381000" dir="18900000" sy="23000" kx="-1200000" algn="bl" rotWithShape="0">
              <a:prstClr val="black">
                <a:alpha val="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27818" y="863094"/>
            <a:ext cx="3840126" cy="1917834"/>
            <a:chOff x="227818" y="863094"/>
            <a:chExt cx="3840126" cy="1917834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227818" y="863094"/>
              <a:ext cx="3840126" cy="1917834"/>
            </a:xfrm>
            <a:prstGeom prst="wedgeRoundRectCallout">
              <a:avLst>
                <a:gd name="adj1" fmla="val 47966"/>
                <a:gd name="adj2" fmla="val 67445"/>
                <a:gd name="adj3" fmla="val 16667"/>
              </a:avLst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 w="20320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neemt zijn verantwoordelijkheid</a:t>
              </a:r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15" name="Picture 2" descr="http://www.pcc.nu/assets/site/images/PCC_log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96" y="982031"/>
              <a:ext cx="1144448" cy="1198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5028548" y="863134"/>
            <a:ext cx="3840126" cy="1917834"/>
            <a:chOff x="5028548" y="863134"/>
            <a:chExt cx="3840126" cy="1917834"/>
          </a:xfrm>
        </p:grpSpPr>
        <p:sp>
          <p:nvSpPr>
            <p:cNvPr id="20" name="Rounded Rectangular Callout 19"/>
            <p:cNvSpPr/>
            <p:nvPr/>
          </p:nvSpPr>
          <p:spPr>
            <a:xfrm>
              <a:off x="5028548" y="863134"/>
              <a:ext cx="3840126" cy="1917834"/>
            </a:xfrm>
            <a:prstGeom prst="wedgeRoundRectCallout">
              <a:avLst>
                <a:gd name="adj1" fmla="val -28448"/>
                <a:gd name="adj2" fmla="val 84349"/>
                <a:gd name="adj3" fmla="val 16667"/>
              </a:avLst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 w="20320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neemt zijn verantwoordelijkheid</a:t>
              </a:r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3076" name="Picture 4" descr="http://www.bureon.nl/cms/wp-content/uploads/2012/03/Gemeente-Heiloo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50" b="16605"/>
            <a:stretch/>
          </p:blipFill>
          <p:spPr bwMode="auto">
            <a:xfrm>
              <a:off x="5765378" y="982031"/>
              <a:ext cx="2366465" cy="1217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2651937" y="4175462"/>
            <a:ext cx="3840126" cy="1917834"/>
            <a:chOff x="4291717" y="4124001"/>
            <a:chExt cx="3840126" cy="1917834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291717" y="4124001"/>
              <a:ext cx="3840126" cy="1917834"/>
            </a:xfrm>
            <a:custGeom>
              <a:avLst/>
              <a:gdLst>
                <a:gd name="connsiteX0" fmla="*/ 0 w 3840126"/>
                <a:gd name="connsiteY0" fmla="*/ 319645 h 1917834"/>
                <a:gd name="connsiteX1" fmla="*/ 319645 w 3840126"/>
                <a:gd name="connsiteY1" fmla="*/ 0 h 1917834"/>
                <a:gd name="connsiteX2" fmla="*/ 2240074 w 3840126"/>
                <a:gd name="connsiteY2" fmla="*/ 0 h 1917834"/>
                <a:gd name="connsiteX3" fmla="*/ 2240074 w 3840126"/>
                <a:gd name="connsiteY3" fmla="*/ 0 h 1917834"/>
                <a:gd name="connsiteX4" fmla="*/ 3200105 w 3840126"/>
                <a:gd name="connsiteY4" fmla="*/ 0 h 1917834"/>
                <a:gd name="connsiteX5" fmla="*/ 3520481 w 3840126"/>
                <a:gd name="connsiteY5" fmla="*/ 0 h 1917834"/>
                <a:gd name="connsiteX6" fmla="*/ 3840126 w 3840126"/>
                <a:gd name="connsiteY6" fmla="*/ 319645 h 1917834"/>
                <a:gd name="connsiteX7" fmla="*/ 3840126 w 3840126"/>
                <a:gd name="connsiteY7" fmla="*/ 1118737 h 1917834"/>
                <a:gd name="connsiteX8" fmla="*/ 3840126 w 3840126"/>
                <a:gd name="connsiteY8" fmla="*/ 1118737 h 1917834"/>
                <a:gd name="connsiteX9" fmla="*/ 3840126 w 3840126"/>
                <a:gd name="connsiteY9" fmla="*/ 1598195 h 1917834"/>
                <a:gd name="connsiteX10" fmla="*/ 3840126 w 3840126"/>
                <a:gd name="connsiteY10" fmla="*/ 1598189 h 1917834"/>
                <a:gd name="connsiteX11" fmla="*/ 3520481 w 3840126"/>
                <a:gd name="connsiteY11" fmla="*/ 1917834 h 1917834"/>
                <a:gd name="connsiteX12" fmla="*/ 3200105 w 3840126"/>
                <a:gd name="connsiteY12" fmla="*/ 1917834 h 1917834"/>
                <a:gd name="connsiteX13" fmla="*/ 3762018 w 3840126"/>
                <a:gd name="connsiteY13" fmla="*/ 2252400 h 1917834"/>
                <a:gd name="connsiteX14" fmla="*/ 2240074 w 3840126"/>
                <a:gd name="connsiteY14" fmla="*/ 1917834 h 1917834"/>
                <a:gd name="connsiteX15" fmla="*/ 319645 w 3840126"/>
                <a:gd name="connsiteY15" fmla="*/ 1917834 h 1917834"/>
                <a:gd name="connsiteX16" fmla="*/ 0 w 3840126"/>
                <a:gd name="connsiteY16" fmla="*/ 1598189 h 1917834"/>
                <a:gd name="connsiteX17" fmla="*/ 0 w 3840126"/>
                <a:gd name="connsiteY17" fmla="*/ 1598195 h 1917834"/>
                <a:gd name="connsiteX18" fmla="*/ 0 w 3840126"/>
                <a:gd name="connsiteY18" fmla="*/ 1118737 h 1917834"/>
                <a:gd name="connsiteX19" fmla="*/ 0 w 3840126"/>
                <a:gd name="connsiteY19" fmla="*/ 1118737 h 1917834"/>
                <a:gd name="connsiteX20" fmla="*/ 0 w 3840126"/>
                <a:gd name="connsiteY20" fmla="*/ 319645 h 1917834"/>
                <a:gd name="connsiteX0" fmla="*/ 0 w 3840126"/>
                <a:gd name="connsiteY0" fmla="*/ 319645 h 1917834"/>
                <a:gd name="connsiteX1" fmla="*/ 319645 w 3840126"/>
                <a:gd name="connsiteY1" fmla="*/ 0 h 1917834"/>
                <a:gd name="connsiteX2" fmla="*/ 2240074 w 3840126"/>
                <a:gd name="connsiteY2" fmla="*/ 0 h 1917834"/>
                <a:gd name="connsiteX3" fmla="*/ 2240074 w 3840126"/>
                <a:gd name="connsiteY3" fmla="*/ 0 h 1917834"/>
                <a:gd name="connsiteX4" fmla="*/ 3200105 w 3840126"/>
                <a:gd name="connsiteY4" fmla="*/ 0 h 1917834"/>
                <a:gd name="connsiteX5" fmla="*/ 3520481 w 3840126"/>
                <a:gd name="connsiteY5" fmla="*/ 0 h 1917834"/>
                <a:gd name="connsiteX6" fmla="*/ 3840126 w 3840126"/>
                <a:gd name="connsiteY6" fmla="*/ 319645 h 1917834"/>
                <a:gd name="connsiteX7" fmla="*/ 3840126 w 3840126"/>
                <a:gd name="connsiteY7" fmla="*/ 1118737 h 1917834"/>
                <a:gd name="connsiteX8" fmla="*/ 3840126 w 3840126"/>
                <a:gd name="connsiteY8" fmla="*/ 1118737 h 1917834"/>
                <a:gd name="connsiteX9" fmla="*/ 3840126 w 3840126"/>
                <a:gd name="connsiteY9" fmla="*/ 1598195 h 1917834"/>
                <a:gd name="connsiteX10" fmla="*/ 3840126 w 3840126"/>
                <a:gd name="connsiteY10" fmla="*/ 1598189 h 1917834"/>
                <a:gd name="connsiteX11" fmla="*/ 3520481 w 3840126"/>
                <a:gd name="connsiteY11" fmla="*/ 1917834 h 1917834"/>
                <a:gd name="connsiteX12" fmla="*/ 3200105 w 3840126"/>
                <a:gd name="connsiteY12" fmla="*/ 1917834 h 1917834"/>
                <a:gd name="connsiteX13" fmla="*/ 2240074 w 3840126"/>
                <a:gd name="connsiteY13" fmla="*/ 1917834 h 1917834"/>
                <a:gd name="connsiteX14" fmla="*/ 319645 w 3840126"/>
                <a:gd name="connsiteY14" fmla="*/ 1917834 h 1917834"/>
                <a:gd name="connsiteX15" fmla="*/ 0 w 3840126"/>
                <a:gd name="connsiteY15" fmla="*/ 1598189 h 1917834"/>
                <a:gd name="connsiteX16" fmla="*/ 0 w 3840126"/>
                <a:gd name="connsiteY16" fmla="*/ 1598195 h 1917834"/>
                <a:gd name="connsiteX17" fmla="*/ 0 w 3840126"/>
                <a:gd name="connsiteY17" fmla="*/ 1118737 h 1917834"/>
                <a:gd name="connsiteX18" fmla="*/ 0 w 3840126"/>
                <a:gd name="connsiteY18" fmla="*/ 1118737 h 1917834"/>
                <a:gd name="connsiteX19" fmla="*/ 0 w 3840126"/>
                <a:gd name="connsiteY19" fmla="*/ 319645 h 191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0126" h="1917834">
                  <a:moveTo>
                    <a:pt x="0" y="319645"/>
                  </a:moveTo>
                  <a:cubicBezTo>
                    <a:pt x="0" y="143110"/>
                    <a:pt x="143110" y="0"/>
                    <a:pt x="319645" y="0"/>
                  </a:cubicBezTo>
                  <a:lnTo>
                    <a:pt x="2240074" y="0"/>
                  </a:lnTo>
                  <a:lnTo>
                    <a:pt x="2240074" y="0"/>
                  </a:lnTo>
                  <a:lnTo>
                    <a:pt x="3200105" y="0"/>
                  </a:lnTo>
                  <a:lnTo>
                    <a:pt x="3520481" y="0"/>
                  </a:lnTo>
                  <a:cubicBezTo>
                    <a:pt x="3697016" y="0"/>
                    <a:pt x="3840126" y="143110"/>
                    <a:pt x="3840126" y="319645"/>
                  </a:cubicBezTo>
                  <a:lnTo>
                    <a:pt x="3840126" y="1118737"/>
                  </a:lnTo>
                  <a:lnTo>
                    <a:pt x="3840126" y="1118737"/>
                  </a:lnTo>
                  <a:lnTo>
                    <a:pt x="3840126" y="1598195"/>
                  </a:lnTo>
                  <a:lnTo>
                    <a:pt x="3840126" y="1598189"/>
                  </a:lnTo>
                  <a:cubicBezTo>
                    <a:pt x="3840126" y="1774724"/>
                    <a:pt x="3697016" y="1917834"/>
                    <a:pt x="3520481" y="1917834"/>
                  </a:cubicBezTo>
                  <a:lnTo>
                    <a:pt x="3200105" y="1917834"/>
                  </a:lnTo>
                  <a:lnTo>
                    <a:pt x="2240074" y="1917834"/>
                  </a:lnTo>
                  <a:lnTo>
                    <a:pt x="319645" y="1917834"/>
                  </a:lnTo>
                  <a:cubicBezTo>
                    <a:pt x="143110" y="1917834"/>
                    <a:pt x="0" y="1774724"/>
                    <a:pt x="0" y="1598189"/>
                  </a:cubicBezTo>
                  <a:lnTo>
                    <a:pt x="0" y="1598195"/>
                  </a:lnTo>
                  <a:lnTo>
                    <a:pt x="0" y="1118737"/>
                  </a:lnTo>
                  <a:lnTo>
                    <a:pt x="0" y="1118737"/>
                  </a:lnTo>
                  <a:lnTo>
                    <a:pt x="0" y="319645"/>
                  </a:lnTo>
                  <a:close/>
                </a:path>
              </a:pathLst>
            </a:cu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 w="20320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neemt zijn verantwoordelijkheid</a:t>
              </a:r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24" name="Picture 2" descr="Stichting Maatschappelijk Vastgo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6996" y="4124001"/>
              <a:ext cx="2047875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9689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62186" y="77808"/>
            <a:ext cx="2619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6600"/>
                </a:solidFill>
              </a:rPr>
              <a:t>Uitdaging…!</a:t>
            </a:r>
            <a:endParaRPr lang="nl-NL" sz="3200" b="1">
              <a:solidFill>
                <a:srgbClr val="0066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7818" y="863094"/>
            <a:ext cx="3840126" cy="1917834"/>
            <a:chOff x="227818" y="863094"/>
            <a:chExt cx="3840126" cy="1917834"/>
          </a:xfrm>
        </p:grpSpPr>
        <p:sp>
          <p:nvSpPr>
            <p:cNvPr id="13" name="Rounded Rectangular Callout 12"/>
            <p:cNvSpPr/>
            <p:nvPr/>
          </p:nvSpPr>
          <p:spPr>
            <a:xfrm>
              <a:off x="227818" y="863094"/>
              <a:ext cx="3840126" cy="1917834"/>
            </a:xfrm>
            <a:prstGeom prst="wedgeRoundRectCallout">
              <a:avLst>
                <a:gd name="adj1" fmla="val 47966"/>
                <a:gd name="adj2" fmla="val 67445"/>
                <a:gd name="adj3" fmla="val 16667"/>
              </a:avLst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 w="20320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neemt zijn verantwoordelijkheid</a:t>
              </a:r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15" name="Picture 2" descr="http://www.pcc.nu/assets/site/images/PCC_log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96" y="982031"/>
              <a:ext cx="1144448" cy="1198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5028548" y="863134"/>
            <a:ext cx="3840126" cy="1917834"/>
            <a:chOff x="5028548" y="863134"/>
            <a:chExt cx="3840126" cy="1917834"/>
          </a:xfrm>
        </p:grpSpPr>
        <p:sp>
          <p:nvSpPr>
            <p:cNvPr id="20" name="Rounded Rectangular Callout 19"/>
            <p:cNvSpPr/>
            <p:nvPr/>
          </p:nvSpPr>
          <p:spPr>
            <a:xfrm>
              <a:off x="5028548" y="863134"/>
              <a:ext cx="3840126" cy="1917834"/>
            </a:xfrm>
            <a:prstGeom prst="wedgeRoundRectCallout">
              <a:avLst>
                <a:gd name="adj1" fmla="val -28448"/>
                <a:gd name="adj2" fmla="val 84349"/>
                <a:gd name="adj3" fmla="val 16667"/>
              </a:avLst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 w="20320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neemt zijn verantwoordelijkheid</a:t>
              </a:r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3076" name="Picture 4" descr="http://www.bureon.nl/cms/wp-content/uploads/2012/03/Gemeente-Heiloo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50" b="16605"/>
            <a:stretch/>
          </p:blipFill>
          <p:spPr bwMode="auto">
            <a:xfrm>
              <a:off x="5765378" y="982031"/>
              <a:ext cx="2366465" cy="1217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323528" y="2924944"/>
            <a:ext cx="3052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6600"/>
                </a:solidFill>
              </a:rPr>
              <a:t>Nul-energie</a:t>
            </a:r>
          </a:p>
          <a:p>
            <a:r>
              <a:rPr lang="en-US" sz="3200" b="1" smtClean="0">
                <a:solidFill>
                  <a:srgbClr val="006600"/>
                </a:solidFill>
              </a:rPr>
              <a:t>School in 2030</a:t>
            </a:r>
            <a:endParaRPr lang="nl-NL" sz="3200" b="1">
              <a:solidFill>
                <a:srgbClr val="0066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48064" y="2924944"/>
            <a:ext cx="36679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smtClean="0">
                <a:solidFill>
                  <a:srgbClr val="006600"/>
                </a:solidFill>
              </a:rPr>
              <a:t>Nul-energie</a:t>
            </a:r>
          </a:p>
          <a:p>
            <a:pPr algn="r"/>
            <a:r>
              <a:rPr lang="en-US" sz="3200" b="1" smtClean="0">
                <a:solidFill>
                  <a:srgbClr val="006600"/>
                </a:solidFill>
              </a:rPr>
              <a:t>Gemeente in 2030</a:t>
            </a:r>
            <a:endParaRPr lang="nl-NL" sz="3200" b="1">
              <a:solidFill>
                <a:srgbClr val="0066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651937" y="4175462"/>
            <a:ext cx="3840126" cy="1917834"/>
            <a:chOff x="4291717" y="4124001"/>
            <a:chExt cx="3840126" cy="1917834"/>
          </a:xfrm>
        </p:grpSpPr>
        <p:sp>
          <p:nvSpPr>
            <p:cNvPr id="27" name="Rounded Rectangular Callout 21"/>
            <p:cNvSpPr/>
            <p:nvPr/>
          </p:nvSpPr>
          <p:spPr>
            <a:xfrm>
              <a:off x="4291717" y="4124001"/>
              <a:ext cx="3840126" cy="1917834"/>
            </a:xfrm>
            <a:custGeom>
              <a:avLst/>
              <a:gdLst>
                <a:gd name="connsiteX0" fmla="*/ 0 w 3840126"/>
                <a:gd name="connsiteY0" fmla="*/ 319645 h 1917834"/>
                <a:gd name="connsiteX1" fmla="*/ 319645 w 3840126"/>
                <a:gd name="connsiteY1" fmla="*/ 0 h 1917834"/>
                <a:gd name="connsiteX2" fmla="*/ 2240074 w 3840126"/>
                <a:gd name="connsiteY2" fmla="*/ 0 h 1917834"/>
                <a:gd name="connsiteX3" fmla="*/ 2240074 w 3840126"/>
                <a:gd name="connsiteY3" fmla="*/ 0 h 1917834"/>
                <a:gd name="connsiteX4" fmla="*/ 3200105 w 3840126"/>
                <a:gd name="connsiteY4" fmla="*/ 0 h 1917834"/>
                <a:gd name="connsiteX5" fmla="*/ 3520481 w 3840126"/>
                <a:gd name="connsiteY5" fmla="*/ 0 h 1917834"/>
                <a:gd name="connsiteX6" fmla="*/ 3840126 w 3840126"/>
                <a:gd name="connsiteY6" fmla="*/ 319645 h 1917834"/>
                <a:gd name="connsiteX7" fmla="*/ 3840126 w 3840126"/>
                <a:gd name="connsiteY7" fmla="*/ 1118737 h 1917834"/>
                <a:gd name="connsiteX8" fmla="*/ 3840126 w 3840126"/>
                <a:gd name="connsiteY8" fmla="*/ 1118737 h 1917834"/>
                <a:gd name="connsiteX9" fmla="*/ 3840126 w 3840126"/>
                <a:gd name="connsiteY9" fmla="*/ 1598195 h 1917834"/>
                <a:gd name="connsiteX10" fmla="*/ 3840126 w 3840126"/>
                <a:gd name="connsiteY10" fmla="*/ 1598189 h 1917834"/>
                <a:gd name="connsiteX11" fmla="*/ 3520481 w 3840126"/>
                <a:gd name="connsiteY11" fmla="*/ 1917834 h 1917834"/>
                <a:gd name="connsiteX12" fmla="*/ 3200105 w 3840126"/>
                <a:gd name="connsiteY12" fmla="*/ 1917834 h 1917834"/>
                <a:gd name="connsiteX13" fmla="*/ 3762018 w 3840126"/>
                <a:gd name="connsiteY13" fmla="*/ 2252400 h 1917834"/>
                <a:gd name="connsiteX14" fmla="*/ 2240074 w 3840126"/>
                <a:gd name="connsiteY14" fmla="*/ 1917834 h 1917834"/>
                <a:gd name="connsiteX15" fmla="*/ 319645 w 3840126"/>
                <a:gd name="connsiteY15" fmla="*/ 1917834 h 1917834"/>
                <a:gd name="connsiteX16" fmla="*/ 0 w 3840126"/>
                <a:gd name="connsiteY16" fmla="*/ 1598189 h 1917834"/>
                <a:gd name="connsiteX17" fmla="*/ 0 w 3840126"/>
                <a:gd name="connsiteY17" fmla="*/ 1598195 h 1917834"/>
                <a:gd name="connsiteX18" fmla="*/ 0 w 3840126"/>
                <a:gd name="connsiteY18" fmla="*/ 1118737 h 1917834"/>
                <a:gd name="connsiteX19" fmla="*/ 0 w 3840126"/>
                <a:gd name="connsiteY19" fmla="*/ 1118737 h 1917834"/>
                <a:gd name="connsiteX20" fmla="*/ 0 w 3840126"/>
                <a:gd name="connsiteY20" fmla="*/ 319645 h 1917834"/>
                <a:gd name="connsiteX0" fmla="*/ 0 w 3840126"/>
                <a:gd name="connsiteY0" fmla="*/ 319645 h 1917834"/>
                <a:gd name="connsiteX1" fmla="*/ 319645 w 3840126"/>
                <a:gd name="connsiteY1" fmla="*/ 0 h 1917834"/>
                <a:gd name="connsiteX2" fmla="*/ 2240074 w 3840126"/>
                <a:gd name="connsiteY2" fmla="*/ 0 h 1917834"/>
                <a:gd name="connsiteX3" fmla="*/ 2240074 w 3840126"/>
                <a:gd name="connsiteY3" fmla="*/ 0 h 1917834"/>
                <a:gd name="connsiteX4" fmla="*/ 3200105 w 3840126"/>
                <a:gd name="connsiteY4" fmla="*/ 0 h 1917834"/>
                <a:gd name="connsiteX5" fmla="*/ 3520481 w 3840126"/>
                <a:gd name="connsiteY5" fmla="*/ 0 h 1917834"/>
                <a:gd name="connsiteX6" fmla="*/ 3840126 w 3840126"/>
                <a:gd name="connsiteY6" fmla="*/ 319645 h 1917834"/>
                <a:gd name="connsiteX7" fmla="*/ 3840126 w 3840126"/>
                <a:gd name="connsiteY7" fmla="*/ 1118737 h 1917834"/>
                <a:gd name="connsiteX8" fmla="*/ 3840126 w 3840126"/>
                <a:gd name="connsiteY8" fmla="*/ 1118737 h 1917834"/>
                <a:gd name="connsiteX9" fmla="*/ 3840126 w 3840126"/>
                <a:gd name="connsiteY9" fmla="*/ 1598195 h 1917834"/>
                <a:gd name="connsiteX10" fmla="*/ 3840126 w 3840126"/>
                <a:gd name="connsiteY10" fmla="*/ 1598189 h 1917834"/>
                <a:gd name="connsiteX11" fmla="*/ 3520481 w 3840126"/>
                <a:gd name="connsiteY11" fmla="*/ 1917834 h 1917834"/>
                <a:gd name="connsiteX12" fmla="*/ 3200105 w 3840126"/>
                <a:gd name="connsiteY12" fmla="*/ 1917834 h 1917834"/>
                <a:gd name="connsiteX13" fmla="*/ 2240074 w 3840126"/>
                <a:gd name="connsiteY13" fmla="*/ 1917834 h 1917834"/>
                <a:gd name="connsiteX14" fmla="*/ 319645 w 3840126"/>
                <a:gd name="connsiteY14" fmla="*/ 1917834 h 1917834"/>
                <a:gd name="connsiteX15" fmla="*/ 0 w 3840126"/>
                <a:gd name="connsiteY15" fmla="*/ 1598189 h 1917834"/>
                <a:gd name="connsiteX16" fmla="*/ 0 w 3840126"/>
                <a:gd name="connsiteY16" fmla="*/ 1598195 h 1917834"/>
                <a:gd name="connsiteX17" fmla="*/ 0 w 3840126"/>
                <a:gd name="connsiteY17" fmla="*/ 1118737 h 1917834"/>
                <a:gd name="connsiteX18" fmla="*/ 0 w 3840126"/>
                <a:gd name="connsiteY18" fmla="*/ 1118737 h 1917834"/>
                <a:gd name="connsiteX19" fmla="*/ 0 w 3840126"/>
                <a:gd name="connsiteY19" fmla="*/ 319645 h 191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0126" h="1917834">
                  <a:moveTo>
                    <a:pt x="0" y="319645"/>
                  </a:moveTo>
                  <a:cubicBezTo>
                    <a:pt x="0" y="143110"/>
                    <a:pt x="143110" y="0"/>
                    <a:pt x="319645" y="0"/>
                  </a:cubicBezTo>
                  <a:lnTo>
                    <a:pt x="2240074" y="0"/>
                  </a:lnTo>
                  <a:lnTo>
                    <a:pt x="2240074" y="0"/>
                  </a:lnTo>
                  <a:lnTo>
                    <a:pt x="3200105" y="0"/>
                  </a:lnTo>
                  <a:lnTo>
                    <a:pt x="3520481" y="0"/>
                  </a:lnTo>
                  <a:cubicBezTo>
                    <a:pt x="3697016" y="0"/>
                    <a:pt x="3840126" y="143110"/>
                    <a:pt x="3840126" y="319645"/>
                  </a:cubicBezTo>
                  <a:lnTo>
                    <a:pt x="3840126" y="1118737"/>
                  </a:lnTo>
                  <a:lnTo>
                    <a:pt x="3840126" y="1118737"/>
                  </a:lnTo>
                  <a:lnTo>
                    <a:pt x="3840126" y="1598195"/>
                  </a:lnTo>
                  <a:lnTo>
                    <a:pt x="3840126" y="1598189"/>
                  </a:lnTo>
                  <a:cubicBezTo>
                    <a:pt x="3840126" y="1774724"/>
                    <a:pt x="3697016" y="1917834"/>
                    <a:pt x="3520481" y="1917834"/>
                  </a:cubicBezTo>
                  <a:lnTo>
                    <a:pt x="3200105" y="1917834"/>
                  </a:lnTo>
                  <a:lnTo>
                    <a:pt x="2240074" y="1917834"/>
                  </a:lnTo>
                  <a:lnTo>
                    <a:pt x="319645" y="1917834"/>
                  </a:lnTo>
                  <a:cubicBezTo>
                    <a:pt x="143110" y="1917834"/>
                    <a:pt x="0" y="1774724"/>
                    <a:pt x="0" y="1598189"/>
                  </a:cubicBezTo>
                  <a:lnTo>
                    <a:pt x="0" y="1598195"/>
                  </a:lnTo>
                  <a:lnTo>
                    <a:pt x="0" y="1118737"/>
                  </a:lnTo>
                  <a:lnTo>
                    <a:pt x="0" y="1118737"/>
                  </a:lnTo>
                  <a:lnTo>
                    <a:pt x="0" y="319645"/>
                  </a:lnTo>
                  <a:close/>
                </a:path>
              </a:pathLst>
            </a:cu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 w="203200" h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endParaRPr lang="en-US">
                <a:solidFill>
                  <a:schemeClr val="tx1"/>
                </a:solidFill>
              </a:endParaRPr>
            </a:p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endParaRPr lang="en-US" smtClean="0">
                <a:solidFill>
                  <a:schemeClr val="tx1"/>
                </a:solidFill>
              </a:endParaRPr>
            </a:p>
            <a:p>
              <a:pPr algn="ctr"/>
              <a:r>
                <a:rPr lang="en-US" smtClean="0">
                  <a:solidFill>
                    <a:schemeClr val="tx1"/>
                  </a:solidFill>
                </a:rPr>
                <a:t>neemt zijn verantwoordelijkheid</a:t>
              </a:r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28" name="Picture 2" descr="Stichting Maatschappelijk Vastgo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6996" y="4124001"/>
              <a:ext cx="2047875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829792" y="6084585"/>
            <a:ext cx="748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6600"/>
                </a:solidFill>
              </a:rPr>
              <a:t>Nul-energie Onderneming in 2030</a:t>
            </a:r>
            <a:endParaRPr lang="nl-NL" sz="3200" b="1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pali (small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88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B:\Downloading\Firefox\Hobbiton-Movie-Set-1-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6121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0"/>
            <a:ext cx="10423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306720" y="1988840"/>
            <a:ext cx="3167063" cy="3379787"/>
            <a:chOff x="251520" y="3140968"/>
            <a:chExt cx="3167063" cy="337978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459" l="0" r="100000">
                          <a14:foregroundMark x1="4909" y1="88909" x2="10010" y2="94229"/>
                          <a14:foregroundMark x1="11838" y1="95401" x2="21752" y2="97024"/>
                          <a14:foregroundMark x1="32531" y1="91975" x2="37344" y2="82417"/>
                          <a14:foregroundMark x1="65640" y1="88909" x2="69297" y2="92245"/>
                          <a14:foregroundMark x1="70741" y1="92516" x2="74110" y2="93959"/>
                          <a14:foregroundMark x1="75842" y1="94500" x2="82483" y2="93417"/>
                          <a14:foregroundMark x1="84312" y1="92516" x2="90953" y2="87737"/>
                          <a14:foregroundMark x1="11838" y1="95672" x2="2791" y2="86384"/>
                          <a14:foregroundMark x1="3080" y1="78720" x2="7892" y2="68350"/>
                          <a14:foregroundMark x1="12705" y1="96483" x2="14244" y2="96754"/>
                          <a14:foregroundMark x1="35611" y1="39044" x2="36477" y2="41569"/>
                          <a14:foregroundMark x1="31665" y1="64653" x2="33494" y2="57890"/>
                          <a14:foregroundMark x1="20212" y1="81244" x2="26275" y2="75924"/>
                          <a14:foregroundMark x1="22040" y1="82687" x2="22329" y2="80162"/>
                          <a14:foregroundMark x1="22329" y1="81605" x2="31376" y2="81244"/>
                          <a14:foregroundMark x1="31954" y1="81244" x2="38017" y2="81876"/>
                          <a14:foregroundMark x1="7315" y1="71416" x2="15688" y2="64382"/>
                          <a14:foregroundMark x1="93359" y1="57349" x2="94514" y2="57890"/>
                          <a14:foregroundMark x1="3369" y1="83048" x2="3657" y2="74301"/>
                          <a14:foregroundMark x1="19923" y1="97746" x2="23195" y2="96573"/>
                          <a14:foregroundMark x1="14822" y1="97475" x2="19057" y2="97746"/>
                          <a14:foregroundMark x1="22618" y1="97746" x2="27719" y2="96213"/>
                          <a14:foregroundMark x1="7026" y1="71776" x2="5775" y2="73490"/>
                          <a14:foregroundMark x1="5582" y1="88638" x2="2406" y2="82867"/>
                          <a14:foregroundMark x1="3946" y1="85392" x2="3176" y2="78359"/>
                          <a14:foregroundMark x1="36189" y1="55636" x2="48316" y2="55275"/>
                          <a14:foregroundMark x1="49567" y1="77998" x2="40327" y2="68620"/>
                          <a14:foregroundMark x1="60250" y1="67448" x2="56785" y2="74842"/>
                          <a14:foregroundMark x1="68335" y1="60685" x2="69009" y2="61407"/>
                          <a14:foregroundMark x1="50626" y1="55455" x2="50144" y2="80794"/>
                          <a14:foregroundMark x1="41578" y1="85392" x2="45140" y2="86023"/>
                          <a14:foregroundMark x1="23195" y1="66456" x2="25698" y2="69071"/>
                          <a14:foregroundMark x1="22618" y1="61767" x2="27719" y2="62940"/>
                          <a14:foregroundMark x1="29259" y1="52480" x2="28970" y2="50766"/>
                          <a14:foregroundMark x1="96343" y1="67358" x2="95861" y2="72137"/>
                          <a14:backgroundMark x1="28681" y1="59603" x2="4331" y2="57890"/>
                          <a14:backgroundMark x1="25024" y1="52840" x2="41290" y2="6583"/>
                          <a14:backgroundMark x1="65351" y1="1803" x2="95765" y2="40938"/>
                          <a14:backgroundMark x1="85756" y1="42110" x2="92685" y2="52840"/>
                          <a14:backgroundMark x1="97498" y1="86114" x2="99326" y2="73940"/>
                          <a14:backgroundMark x1="82483" y1="83499" x2="87007" y2="82417"/>
                          <a14:backgroundMark x1="32531" y1="78990" x2="31954" y2="72227"/>
                          <a14:backgroundMark x1="44273" y1="78179" x2="37055" y2="69161"/>
                          <a14:backgroundMark x1="47257" y1="73670" x2="47257" y2="58702"/>
                          <a14:backgroundMark x1="57844" y1="69432" x2="58422" y2="66637"/>
                          <a14:backgroundMark x1="57267" y1="71416" x2="57844" y2="68620"/>
                          <a14:backgroundMark x1="67469" y1="62128" x2="67180" y2="59603"/>
                          <a14:backgroundMark x1="62945" y1="58161" x2="64485" y2="57078"/>
                          <a14:backgroundMark x1="40423" y1="53111" x2="43407" y2="48061"/>
                          <a14:backgroundMark x1="49086" y1="42922" x2="55727" y2="39585"/>
                          <a14:backgroundMark x1="7315" y1="43823" x2="22618" y2="11632"/>
                          <a14:backgroundMark x1="46679" y1="46348" x2="49663" y2="48061"/>
                          <a14:backgroundMark x1="58710" y1="75654" x2="60828" y2="70604"/>
                          <a14:backgroundMark x1="71319" y1="75924" x2="72859" y2="75924"/>
                          <a14:backgroundMark x1="64774" y1="83228" x2="66891" y2="82417"/>
                          <a14:backgroundMark x1="35900" y1="50857" x2="36189" y2="45446"/>
                          <a14:backgroundMark x1="19923" y1="70604" x2="10010" y2="85482"/>
                          <a14:backgroundMark x1="48219" y1="72408" x2="48893" y2="76014"/>
                          <a14:backgroundMark x1="48316" y1="75564" x2="49471" y2="76916"/>
                          <a14:backgroundMark x1="60154" y1="41930" x2="59384" y2="43192"/>
                          <a14:backgroundMark x1="60635" y1="41028" x2="59288" y2="43913"/>
                          <a14:backgroundMark x1="57844" y1="70965" x2="56785" y2="73219"/>
                          <a14:backgroundMark x1="39750" y1="84941" x2="41290" y2="88188"/>
                          <a14:backgroundMark x1="48123" y1="85392" x2="44177" y2="88097"/>
                          <a14:backgroundMark x1="41097" y1="86023" x2="45910" y2="871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140968"/>
              <a:ext cx="3167063" cy="3379787"/>
            </a:xfrm>
            <a:prstGeom prst="rect">
              <a:avLst/>
            </a:prstGeom>
            <a:noFill/>
            <a:ln>
              <a:noFill/>
            </a:ln>
            <a:effectLst>
              <a:outerShdw blurRad="76200" dir="18900000" sy="23000" kx="-1200000" algn="b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459" l="0" r="100000">
                          <a14:foregroundMark x1="4909" y1="88909" x2="10010" y2="94229"/>
                          <a14:foregroundMark x1="11838" y1="95401" x2="21752" y2="97024"/>
                          <a14:foregroundMark x1="32531" y1="91975" x2="37344" y2="82417"/>
                          <a14:foregroundMark x1="65640" y1="88909" x2="69297" y2="92245"/>
                          <a14:foregroundMark x1="70741" y1="92516" x2="74110" y2="93959"/>
                          <a14:foregroundMark x1="75842" y1="94500" x2="82483" y2="93417"/>
                          <a14:foregroundMark x1="84312" y1="92516" x2="90953" y2="87737"/>
                          <a14:foregroundMark x1="11838" y1="95672" x2="2791" y2="86384"/>
                          <a14:foregroundMark x1="3080" y1="78720" x2="7892" y2="68350"/>
                          <a14:foregroundMark x1="12705" y1="96483" x2="14244" y2="96754"/>
                          <a14:foregroundMark x1="35611" y1="39044" x2="36477" y2="41569"/>
                          <a14:foregroundMark x1="31665" y1="64653" x2="33494" y2="57890"/>
                          <a14:foregroundMark x1="20212" y1="81244" x2="26275" y2="75924"/>
                          <a14:foregroundMark x1="22040" y1="82687" x2="22329" y2="80162"/>
                          <a14:foregroundMark x1="22329" y1="81605" x2="31376" y2="81244"/>
                          <a14:foregroundMark x1="31954" y1="81244" x2="38017" y2="81876"/>
                          <a14:foregroundMark x1="7315" y1="71416" x2="15688" y2="64382"/>
                          <a14:foregroundMark x1="93359" y1="57349" x2="94514" y2="57890"/>
                          <a14:foregroundMark x1="3369" y1="83048" x2="3657" y2="74301"/>
                          <a14:foregroundMark x1="19923" y1="97746" x2="23195" y2="96573"/>
                          <a14:foregroundMark x1="14822" y1="97475" x2="19057" y2="97746"/>
                          <a14:foregroundMark x1="22618" y1="97746" x2="27719" y2="96213"/>
                          <a14:foregroundMark x1="7026" y1="71776" x2="5775" y2="73490"/>
                          <a14:foregroundMark x1="5582" y1="88638" x2="2406" y2="82867"/>
                          <a14:foregroundMark x1="3946" y1="85392" x2="3176" y2="78359"/>
                          <a14:foregroundMark x1="36189" y1="55636" x2="48316" y2="55275"/>
                          <a14:foregroundMark x1="49567" y1="77998" x2="40327" y2="68620"/>
                          <a14:foregroundMark x1="60250" y1="67448" x2="56785" y2="74842"/>
                          <a14:foregroundMark x1="68335" y1="60685" x2="69009" y2="61407"/>
                          <a14:foregroundMark x1="50626" y1="55455" x2="50144" y2="80794"/>
                          <a14:foregroundMark x1="41578" y1="85392" x2="45140" y2="86023"/>
                          <a14:foregroundMark x1="23195" y1="66456" x2="25698" y2="69071"/>
                          <a14:foregroundMark x1="22618" y1="61767" x2="27719" y2="62940"/>
                          <a14:foregroundMark x1="29259" y1="52480" x2="28970" y2="50766"/>
                          <a14:foregroundMark x1="96343" y1="67358" x2="95861" y2="72137"/>
                          <a14:backgroundMark x1="28681" y1="59603" x2="4331" y2="57890"/>
                          <a14:backgroundMark x1="25024" y1="52840" x2="41290" y2="6583"/>
                          <a14:backgroundMark x1="65351" y1="1803" x2="95765" y2="40938"/>
                          <a14:backgroundMark x1="85756" y1="42110" x2="92685" y2="52840"/>
                          <a14:backgroundMark x1="97498" y1="86114" x2="99326" y2="73940"/>
                          <a14:backgroundMark x1="82483" y1="83499" x2="87007" y2="82417"/>
                          <a14:backgroundMark x1="32531" y1="78990" x2="31954" y2="72227"/>
                          <a14:backgroundMark x1="44273" y1="78179" x2="37055" y2="69161"/>
                          <a14:backgroundMark x1="47257" y1="73670" x2="47257" y2="58702"/>
                          <a14:backgroundMark x1="57844" y1="69432" x2="58422" y2="66637"/>
                          <a14:backgroundMark x1="57267" y1="71416" x2="57844" y2="68620"/>
                          <a14:backgroundMark x1="67469" y1="62128" x2="67180" y2="59603"/>
                          <a14:backgroundMark x1="62945" y1="58161" x2="64485" y2="57078"/>
                          <a14:backgroundMark x1="40423" y1="53111" x2="43407" y2="48061"/>
                          <a14:backgroundMark x1="49086" y1="42922" x2="55727" y2="39585"/>
                          <a14:backgroundMark x1="7315" y1="43823" x2="22618" y2="11632"/>
                          <a14:backgroundMark x1="46679" y1="46348" x2="49663" y2="48061"/>
                          <a14:backgroundMark x1="58710" y1="75654" x2="60828" y2="70604"/>
                          <a14:backgroundMark x1="71319" y1="75924" x2="72859" y2="75924"/>
                          <a14:backgroundMark x1="64774" y1="83228" x2="66891" y2="82417"/>
                          <a14:backgroundMark x1="35900" y1="50857" x2="36189" y2="45446"/>
                          <a14:backgroundMark x1="19923" y1="70604" x2="10010" y2="85482"/>
                          <a14:backgroundMark x1="48219" y1="72408" x2="48893" y2="76014"/>
                          <a14:backgroundMark x1="48316" y1="75564" x2="49471" y2="76916"/>
                          <a14:backgroundMark x1="60154" y1="41930" x2="59384" y2="43192"/>
                          <a14:backgroundMark x1="60635" y1="41028" x2="59288" y2="43913"/>
                          <a14:backgroundMark x1="57844" y1="70965" x2="56785" y2="73219"/>
                          <a14:backgroundMark x1="39750" y1="84941" x2="41290" y2="88188"/>
                          <a14:backgroundMark x1="48123" y1="85392" x2="44177" y2="88097"/>
                          <a14:backgroundMark x1="41097" y1="86023" x2="45910" y2="871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140968"/>
              <a:ext cx="3167063" cy="3379787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rgbClr val="FFFF00">
                  <a:alpha val="40000"/>
                </a:srgbClr>
              </a:glow>
              <a:outerShdw blurRad="342900" dist="406400" algn="l" rotWithShape="0">
                <a:srgbClr val="FF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375" b="97431" l="49648" r="96797">
                        <a14:foregroundMark x1="66641" y1="69028" x2="94688" y2="81667"/>
                        <a14:foregroundMark x1="60078" y1="90000" x2="91211" y2="93333"/>
                        <a14:foregroundMark x1="89844" y1="72639" x2="94609" y2="79861"/>
                        <a14:foregroundMark x1="51211" y1="89861" x2="51016" y2="87500"/>
                        <a14:foregroundMark x1="67109" y1="93194" x2="72773" y2="93194"/>
                        <a14:foregroundMark x1="94336" y1="90139" x2="95039" y2="84167"/>
                        <a14:foregroundMark x1="91055" y1="92083" x2="90508" y2="81250"/>
                        <a14:backgroundMark x1="56484" y1="99028" x2="66992" y2="95694"/>
                        <a14:backgroundMark x1="69023" y1="96111" x2="92852" y2="9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76" t="62916" r="3572" b="1806"/>
          <a:stretch/>
        </p:blipFill>
        <p:spPr bwMode="auto">
          <a:xfrm>
            <a:off x="4019550" y="4314824"/>
            <a:ext cx="4914900" cy="241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841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1.40764 0.06875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82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4" name="Picture 4" descr="B:\Downloading\Firefox\Mumbai achterbuu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31" y="-375600"/>
            <a:ext cx="9174129" cy="724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0570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W033 Jakarta_slumhome_2 (klein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4826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:\Downloading\Firefox\modern-bike-in-futuristic-city-18308-2560x14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0" r="5760"/>
          <a:stretch/>
        </p:blipFill>
        <p:spPr bwMode="auto">
          <a:xfrm>
            <a:off x="4633918" y="72008"/>
            <a:ext cx="4379981" cy="3284984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:\Downloading\Firefox\Hobbiton-Movie-Set-1-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2008"/>
            <a:ext cx="4379979" cy="3284984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:\Downloading\Firefox\Mumbai achterbuu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3454568"/>
            <a:ext cx="4379979" cy="3286800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033 Jakarta_slumhome_2 (klein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1499" y="3454568"/>
            <a:ext cx="4382400" cy="3286800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277172" y="2790278"/>
            <a:ext cx="360040" cy="432048"/>
          </a:xfrm>
          <a:prstGeom prst="ellipse">
            <a:avLst/>
          </a:prstGeom>
          <a:solidFill>
            <a:srgbClr val="FF99FF"/>
          </a:solidFill>
          <a:ln>
            <a:solidFill>
              <a:srgbClr val="CC0099"/>
            </a:solidFill>
          </a:ln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60000"/>
                </a:solidFill>
              </a:rPr>
              <a:t>1</a:t>
            </a:r>
            <a:endParaRPr lang="nl-NL">
              <a:solidFill>
                <a:srgbClr val="96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788024" y="2790278"/>
            <a:ext cx="360040" cy="432048"/>
          </a:xfrm>
          <a:prstGeom prst="ellipse">
            <a:avLst/>
          </a:prstGeom>
          <a:solidFill>
            <a:srgbClr val="FF99FF"/>
          </a:solidFill>
          <a:ln>
            <a:solidFill>
              <a:srgbClr val="CC0099"/>
            </a:solidFill>
          </a:ln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60000"/>
                </a:solidFill>
              </a:rPr>
              <a:t>2</a:t>
            </a:r>
            <a:endParaRPr lang="nl-NL">
              <a:solidFill>
                <a:srgbClr val="96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77172" y="6165304"/>
            <a:ext cx="360040" cy="432048"/>
          </a:xfrm>
          <a:prstGeom prst="ellipse">
            <a:avLst/>
          </a:prstGeom>
          <a:solidFill>
            <a:srgbClr val="FF99FF"/>
          </a:solidFill>
          <a:ln>
            <a:solidFill>
              <a:srgbClr val="CC0099"/>
            </a:solidFill>
          </a:ln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60000"/>
                </a:solidFill>
              </a:rPr>
              <a:t>3</a:t>
            </a:r>
            <a:endParaRPr lang="nl-NL">
              <a:solidFill>
                <a:srgbClr val="96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788024" y="6165304"/>
            <a:ext cx="360040" cy="432048"/>
          </a:xfrm>
          <a:prstGeom prst="ellipse">
            <a:avLst/>
          </a:prstGeom>
          <a:solidFill>
            <a:srgbClr val="FF99FF"/>
          </a:solidFill>
          <a:ln>
            <a:solidFill>
              <a:srgbClr val="CC0099"/>
            </a:solidFill>
          </a:ln>
          <a:effectLst>
            <a:outerShdw blurRad="50800" dist="63500" dir="2700000" algn="tl" rotWithShape="0">
              <a:schemeClr val="tx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60000"/>
                </a:solidFill>
              </a:rPr>
              <a:t>4</a:t>
            </a:r>
            <a:endParaRPr lang="nl-NL">
              <a:solidFill>
                <a:srgbClr val="96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493" y="164069"/>
            <a:ext cx="3159839" cy="369332"/>
          </a:xfrm>
          <a:prstGeom prst="rect">
            <a:avLst/>
          </a:prstGeom>
          <a:solidFill>
            <a:srgbClr val="FFFFFF">
              <a:alpha val="8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Kiezen: Hoe wilt </a:t>
            </a:r>
            <a:r>
              <a:rPr lang="en-US" b="1" i="1" smtClean="0">
                <a:solidFill>
                  <a:srgbClr val="FF0000"/>
                </a:solidFill>
              </a:rPr>
              <a:t>u</a:t>
            </a:r>
            <a:r>
              <a:rPr lang="en-US" b="1" smtClean="0">
                <a:solidFill>
                  <a:srgbClr val="FF0000"/>
                </a:solidFill>
              </a:rPr>
              <a:t> wonen ?</a:t>
            </a:r>
            <a:endParaRPr lang="nl-NL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45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://www.rootsweb.ancestry.com/~kygenweb/schools/bourbon/bourbon.burris.school.1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"/>
            <a:ext cx="5554856" cy="436510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Documenten\Duurzaam\Onderwijsinstellingen\Petrus Canisius College (PCC), Alkmaar\Heiloo-1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4"/>
          <a:stretch/>
        </p:blipFill>
        <p:spPr bwMode="auto">
          <a:xfrm>
            <a:off x="1367883" y="2060848"/>
            <a:ext cx="7776117" cy="453650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128" y="116632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8383C5"/>
                </a:solidFill>
              </a:rPr>
              <a:t>PCC 1914</a:t>
            </a:r>
            <a:endParaRPr lang="nl-NL" sz="2400" b="1" i="1">
              <a:solidFill>
                <a:srgbClr val="8383C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2160" y="1465620"/>
            <a:ext cx="3041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smtClean="0">
                <a:solidFill>
                  <a:srgbClr val="008000"/>
                </a:solidFill>
              </a:rPr>
              <a:t>PCC Heiloo 2014</a:t>
            </a:r>
            <a:endParaRPr lang="nl-NL" sz="2800" b="1" i="1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04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De duurzame AHB  Lunchlezing, 10 oktober 2013&amp;quot;&quot;/&gt;&lt;property id=&quot;20307&quot; value=&quot;417&quot;/&gt;&lt;/object&gt;&lt;object type=&quot;3&quot; unique_id=&quot;10004&quot;&gt;&lt;property id=&quot;20148&quot; value=&quot;5&quot;/&gt;&lt;property id=&quot;20300&quot; value=&quot;Slide 4&quot;/&gt;&lt;property id=&quot;20307&quot; value=&quot;428&quot;/&gt;&lt;/object&gt;&lt;object type=&quot;3&quot; unique_id=&quot;10005&quot;&gt;&lt;property id=&quot;20148&quot; value=&quot;5&quot;/&gt;&lt;property id=&quot;20300&quot; value=&quot;Slide 5&quot;/&gt;&lt;property id=&quot;20307&quot; value=&quot;429&quot;/&gt;&lt;/object&gt;&lt;object type=&quot;3&quot; unique_id=&quot;10006&quot;&gt;&lt;property id=&quot;20148&quot; value=&quot;5&quot;/&gt;&lt;property id=&quot;20300&quot; value=&quot;Slide 6&quot;/&gt;&lt;property id=&quot;20307&quot; value=&quot;418&quot;/&gt;&lt;/object&gt;&lt;object type=&quot;3&quot; unique_id=&quot;10007&quot;&gt;&lt;property id=&quot;20148&quot; value=&quot;5&quot;/&gt;&lt;property id=&quot;20300&quot; value=&quot;Slide 7&quot;/&gt;&lt;property id=&quot;20307&quot; value=&quot;419&quot;/&gt;&lt;/object&gt;&lt;object type=&quot;3&quot; unique_id=&quot;10010&quot;&gt;&lt;property id=&quot;20148&quot; value=&quot;5&quot;/&gt;&lt;property id=&quot;20300&quot; value=&quot;Slide 8&quot;/&gt;&lt;property id=&quot;20307&quot; value=&quot;450&quot;/&gt;&lt;/object&gt;&lt;object type=&quot;3&quot; unique_id=&quot;10016&quot;&gt;&lt;property id=&quot;20148&quot; value=&quot;5&quot;/&gt;&lt;property id=&quot;20300&quot; value=&quot;Slide 10&quot;/&gt;&lt;property id=&quot;20307&quot; value=&quot;455&quot;/&gt;&lt;/object&gt;&lt;object type=&quot;3&quot; unique_id=&quot;10021&quot;&gt;&lt;property id=&quot;20148&quot; value=&quot;5&quot;/&gt;&lt;property id=&quot;20300&quot; value=&quot;Slide 13&quot;/&gt;&lt;property id=&quot;20307&quot; value=&quot;430&quot;/&gt;&lt;/object&gt;&lt;object type=&quot;3&quot; unique_id=&quot;10022&quot;&gt;&lt;property id=&quot;20148&quot; value=&quot;5&quot;/&gt;&lt;property id=&quot;20300&quot; value=&quot;Slide 12&quot;/&gt;&lt;property id=&quot;20307&quot; value=&quot;456&quot;/&gt;&lt;/object&gt;&lt;object type=&quot;3&quot; unique_id=&quot;10023&quot;&gt;&lt;property id=&quot;20148&quot; value=&quot;5&quot;/&gt;&lt;property id=&quot;20300&quot; value=&quot;Slide 14&quot;/&gt;&lt;property id=&quot;20307&quot; value=&quot;442&quot;/&gt;&lt;/object&gt;&lt;object type=&quot;3&quot; unique_id=&quot;10025&quot;&gt;&lt;property id=&quot;20148&quot; value=&quot;5&quot;/&gt;&lt;property id=&quot;20300&quot; value=&quot;Slide 15&quot;/&gt;&lt;property id=&quot;20307&quot; value=&quot;434&quot;/&gt;&lt;/object&gt;&lt;object type=&quot;3&quot; unique_id=&quot;10026&quot;&gt;&lt;property id=&quot;20148&quot; value=&quot;5&quot;/&gt;&lt;property id=&quot;20300&quot; value=&quot;Slide 16&quot;/&gt;&lt;property id=&quot;20307&quot; value=&quot;458&quot;/&gt;&lt;/object&gt;&lt;object type=&quot;3&quot; unique_id=&quot;10034&quot;&gt;&lt;property id=&quot;20148&quot; value=&quot;5&quot;/&gt;&lt;property id=&quot;20300&quot; value=&quot;Slide 18&quot;/&gt;&lt;property id=&quot;20307&quot; value=&quot;443&quot;/&gt;&lt;/object&gt;&lt;object type=&quot;3&quot; unique_id=&quot;10035&quot;&gt;&lt;property id=&quot;20148&quot; value=&quot;5&quot;/&gt;&lt;property id=&quot;20300&quot; value=&quot;Slide 19&quot;/&gt;&lt;property id=&quot;20307&quot; value=&quot;444&quot;/&gt;&lt;/object&gt;&lt;object type=&quot;3&quot; unique_id=&quot;10038&quot;&gt;&lt;property id=&quot;20148&quot; value=&quot;5&quot;/&gt;&lt;property id=&quot;20300&quot; value=&quot;Slide 20&quot;/&gt;&lt;property id=&quot;20307&quot; value=&quot;457&quot;/&gt;&lt;/object&gt;&lt;object type=&quot;3&quot; unique_id=&quot;10039&quot;&gt;&lt;property id=&quot;20148&quot; value=&quot;5&quot;/&gt;&lt;property id=&quot;20300&quot; value=&quot;Slide 21&quot;/&gt;&lt;property id=&quot;20307&quot; value=&quot;484&quot;/&gt;&lt;/object&gt;&lt;object type=&quot;3&quot; unique_id=&quot;10884&quot;&gt;&lt;property id=&quot;20148&quot; value=&quot;5&quot;/&gt;&lt;property id=&quot;20300&quot; value=&quot;Slide 9&quot;/&gt;&lt;property id=&quot;20307&quot; value=&quot;488&quot;/&gt;&lt;/object&gt;&lt;object type=&quot;3&quot; unique_id=&quot;12005&quot;&gt;&lt;property id=&quot;20148&quot; value=&quot;5&quot;/&gt;&lt;property id=&quot;20300&quot; value=&quot;Slide 25&quot;/&gt;&lt;property id=&quot;20307&quot; value=&quot;494&quot;/&gt;&lt;/object&gt;&lt;object type=&quot;3&quot; unique_id=&quot;12450&quot;&gt;&lt;property id=&quot;20148&quot; value=&quot;5&quot;/&gt;&lt;property id=&quot;20300&quot; value=&quot;Slide 11&quot;/&gt;&lt;property id=&quot;20307&quot; value=&quot;504&quot;/&gt;&lt;/object&gt;&lt;object type=&quot;3&quot; unique_id=&quot;12453&quot;&gt;&lt;property id=&quot;20148&quot; value=&quot;5&quot;/&gt;&lt;property id=&quot;20300&quot; value=&quot;Slide 17&quot;/&gt;&lt;property id=&quot;20307&quot; value=&quot;528&quot;/&gt;&lt;/object&gt;&lt;object type=&quot;3&quot; unique_id=&quot;12454&quot;&gt;&lt;property id=&quot;20148&quot; value=&quot;5&quot;/&gt;&lt;property id=&quot;20300&quot; value=&quot;Slide 22&quot;/&gt;&lt;property id=&quot;20307&quot; value=&quot;511&quot;/&gt;&lt;/object&gt;&lt;object type=&quot;3&quot; unique_id=&quot;12455&quot;&gt;&lt;property id=&quot;20148&quot; value=&quot;5&quot;/&gt;&lt;property id=&quot;20300&quot; value=&quot;Slide 24 - &amp;quot;Lozingsprobleem&amp;quot;&quot;/&gt;&lt;property id=&quot;20307&quot; value=&quot;510&quot;/&gt;&lt;/object&gt;&lt;object type=&quot;3&quot; unique_id=&quot;12456&quot;&gt;&lt;property id=&quot;20148&quot; value=&quot;5&quot;/&gt;&lt;property id=&quot;20300&quot; value=&quot;Slide 27&quot;/&gt;&lt;property id=&quot;20307&quot; value=&quot;512&quot;/&gt;&lt;/object&gt;&lt;object type=&quot;3&quot; unique_id=&quot;12457&quot;&gt;&lt;property id=&quot;20148&quot; value=&quot;5&quot;/&gt;&lt;property id=&quot;20300&quot; value=&quot;Slide 28&quot;/&gt;&lt;property id=&quot;20307&quot; value=&quot;513&quot;/&gt;&lt;/object&gt;&lt;object type=&quot;3&quot; unique_id=&quot;12458&quot;&gt;&lt;property id=&quot;20148&quot; value=&quot;5&quot;/&gt;&lt;property id=&quot;20300&quot; value=&quot;Slide 29&quot;/&gt;&lt;property id=&quot;20307&quot; value=&quot;514&quot;/&gt;&lt;/object&gt;&lt;object type=&quot;3&quot; unique_id=&quot;12459&quot;&gt;&lt;property id=&quot;20148&quot; value=&quot;5&quot;/&gt;&lt;property id=&quot;20300&quot; value=&quot;Slide 30&quot;/&gt;&lt;property id=&quot;20307&quot; value=&quot;515&quot;/&gt;&lt;/object&gt;&lt;object type=&quot;3&quot; unique_id=&quot;12460&quot;&gt;&lt;property id=&quot;20148&quot; value=&quot;5&quot;/&gt;&lt;property id=&quot;20300&quot; value=&quot;Slide 31&quot;/&gt;&lt;property id=&quot;20307&quot; value=&quot;516&quot;/&gt;&lt;/object&gt;&lt;object type=&quot;3&quot; unique_id=&quot;12468&quot;&gt;&lt;property id=&quot;20148&quot; value=&quot;5&quot;/&gt;&lt;property id=&quot;20300&quot; value=&quot;Slide 34&quot;/&gt;&lt;property id=&quot;20307&quot; value=&quot;527&quot;/&gt;&lt;/object&gt;&lt;object type=&quot;3&quot; unique_id=&quot;15141&quot;&gt;&lt;property id=&quot;20148&quot; value=&quot;5&quot;/&gt;&lt;property id=&quot;20300&quot; value=&quot;Slide 2&quot;/&gt;&lt;property id=&quot;20307&quot; value=&quot;529&quot;/&gt;&lt;/object&gt;&lt;object type=&quot;3&quot; unique_id=&quot;15142&quot;&gt;&lt;property id=&quot;20148&quot; value=&quot;5&quot;/&gt;&lt;property id=&quot;20300&quot; value=&quot;Slide 3&quot;/&gt;&lt;property id=&quot;20307&quot; value=&quot;530&quot;/&gt;&lt;/object&gt;&lt;object type=&quot;3&quot; unique_id=&quot;15543&quot;&gt;&lt;property id=&quot;20148&quot; value=&quot;5&quot;/&gt;&lt;property id=&quot;20300&quot; value=&quot;Slide 32&quot;/&gt;&lt;property id=&quot;20307&quot; value=&quot;531&quot;/&gt;&lt;/object&gt;&lt;object type=&quot;3&quot; unique_id=&quot;15544&quot;&gt;&lt;property id=&quot;20148&quot; value=&quot;5&quot;/&gt;&lt;property id=&quot;20300&quot; value=&quot;Slide 33&quot;/&gt;&lt;property id=&quot;20307&quot; value=&quot;532&quot;/&gt;&lt;/object&gt;&lt;object type=&quot;3&quot; unique_id=&quot;15647&quot;&gt;&lt;property id=&quot;20148&quot; value=&quot;5&quot;/&gt;&lt;property id=&quot;20300&quot; value=&quot;Slide 23&quot;/&gt;&lt;property id=&quot;20307&quot; value=&quot;533&quot;/&gt;&lt;/object&gt;&lt;object type=&quot;3&quot; unique_id=&quot;15753&quot;&gt;&lt;property id=&quot;20148&quot; value=&quot;5&quot;/&gt;&lt;property id=&quot;20300&quot; value=&quot;Slide 26&quot;/&gt;&lt;property id=&quot;20307&quot; value=&quot;534&quot;/&gt;&lt;/object&gt;&lt;/object&gt;&lt;object type=&quot;8&quot; unique_id=&quot;1011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6125</TotalTime>
  <Words>550</Words>
  <Application>Microsoft Office PowerPoint</Application>
  <PresentationFormat>On-screen Show (4:3)</PresentationFormat>
  <Paragraphs>345</Paragraphs>
  <Slides>25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Default Design</vt:lpstr>
      <vt:lpstr>1_Default Design</vt:lpstr>
      <vt:lpstr>2_Default Design</vt:lpstr>
      <vt:lpstr>Document</vt:lpstr>
      <vt:lpstr>Kansen voor Duurzame Ontwikkeling in het Middelbaar Onderwijs  Opening PCC Heiloo, 14 november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Lozingsprobleem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DHO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People, Planet, Pabo  Inspiratiedag Wereldburgerschap december 2009</dc:title>
  <dc:creator>Roorda</dc:creator>
  <cp:lastModifiedBy>Niko</cp:lastModifiedBy>
  <cp:revision>737</cp:revision>
  <cp:lastPrinted>2012-03-06T12:56:20Z</cp:lastPrinted>
  <dcterms:created xsi:type="dcterms:W3CDTF">2009-12-03T08:07:03Z</dcterms:created>
  <dcterms:modified xsi:type="dcterms:W3CDTF">2016-03-01T23:19:40Z</dcterms:modified>
</cp:coreProperties>
</file>