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8" r:id="rId3"/>
    <p:sldMasterId id="2147483720" r:id="rId4"/>
  </p:sldMasterIdLst>
  <p:sldIdLst>
    <p:sldId id="262" r:id="rId5"/>
    <p:sldId id="307" r:id="rId6"/>
    <p:sldId id="308" r:id="rId7"/>
    <p:sldId id="309" r:id="rId8"/>
    <p:sldId id="310" r:id="rId9"/>
    <p:sldId id="317" r:id="rId10"/>
    <p:sldId id="311" r:id="rId11"/>
    <p:sldId id="329" r:id="rId12"/>
    <p:sldId id="331" r:id="rId13"/>
    <p:sldId id="315" r:id="rId14"/>
    <p:sldId id="318" r:id="rId15"/>
    <p:sldId id="319" r:id="rId16"/>
    <p:sldId id="313" r:id="rId17"/>
    <p:sldId id="289" r:id="rId18"/>
    <p:sldId id="267" r:id="rId19"/>
    <p:sldId id="299" r:id="rId20"/>
    <p:sldId id="306" r:id="rId21"/>
    <p:sldId id="31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2FF"/>
    <a:srgbClr val="C2E49C"/>
    <a:srgbClr val="FBCBA3"/>
    <a:srgbClr val="B0DD7F"/>
    <a:srgbClr val="FCD8BA"/>
    <a:srgbClr val="FFE285"/>
    <a:srgbClr val="FFD961"/>
    <a:srgbClr val="CAE8AA"/>
    <a:srgbClr val="8BA7FF"/>
    <a:srgbClr val="6D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70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en\Eigen%20artikelen%20en%20hoofdstukken\2016%20-%20Boek%20'Management%20for%20sustainable%20development'%20(River%20Publ.,%20Denmark)\Sources\Assessment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en\Eigen%20artikelen%20en%20hoofdstukken\2016%20-%20Boek%20'Management%20for%20sustainable%20development'%20(River%20Publ.,%20Denmark)\Sources\Assessment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en\Eigen%20artikelen%20en%20hoofdstukken\2016%20-%20Boek%20'Management%20for%20sustainable%20development'%20(River%20Publ.,%20Denmark)\Sources\Assessment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en\Eigen%20artikelen%20en%20hoofdstukken\2016%20-%20Boek%20'Management%20for%20sustainable%20development'%20(River%20Publ.,%20Denmark)\Sources\Assessment%20da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0"/>
      <c:rAngAx val="0"/>
      <c:perspective val="1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2790581942852592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spPr>
            <a:noFill/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Arnoud'!$AJ$53:$AJ$70</c:f>
              <c:numCache>
                <c:formatCode>General</c:formatCode>
                <c:ptCount val="18"/>
                <c:pt idx="0">
                  <c:v>3</c:v>
                </c:pt>
                <c:pt idx="3">
                  <c:v>3</c:v>
                </c:pt>
                <c:pt idx="7">
                  <c:v>3</c:v>
                </c:pt>
                <c:pt idx="13">
                  <c:v>3</c:v>
                </c:pt>
                <c:pt idx="16">
                  <c:v>3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5327-4447-B100-EBE6307366FA}"/>
            </c:ext>
          </c:extLst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Arnoud'!$AK$53:$AK$70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5327-4447-B100-EBE6307366FA}"/>
            </c:ext>
          </c:extLst>
        </c:ser>
        <c:ser>
          <c:idx val="2"/>
          <c:order val="2"/>
          <c:spPr>
            <a:noFill/>
            <a:ln>
              <a:noFill/>
            </a:ln>
            <a:effectLst/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Arnoud'!$AL$53:$AL$70</c:f>
              <c:numCache>
                <c:formatCode>General</c:formatCode>
                <c:ptCount val="18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27-4447-B100-EBE6307366FA}"/>
            </c:ext>
          </c:extLst>
        </c:ser>
        <c:ser>
          <c:idx val="3"/>
          <c:order val="3"/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Arnoud'!$AM$53:$AM$70</c:f>
              <c:numCache>
                <c:formatCode>General</c:formatCode>
                <c:ptCount val="18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27-4447-B100-EBE630736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76546048"/>
        <c:axId val="76547584"/>
        <c:axId val="68384064"/>
      </c:bar3DChart>
      <c:catAx>
        <c:axId val="76546048"/>
        <c:scaling>
          <c:orientation val="minMax"/>
        </c:scaling>
        <c:delete val="0"/>
        <c:axPos val="b"/>
        <c:majorGridlines>
          <c:spPr>
            <a:ln w="15875"/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nl-NL"/>
          </a:p>
        </c:txPr>
        <c:crossAx val="76547584"/>
        <c:crosses val="autoZero"/>
        <c:auto val="1"/>
        <c:lblAlgn val="ctr"/>
        <c:lblOffset val="100"/>
        <c:tickLblSkip val="1"/>
        <c:noMultiLvlLbl val="0"/>
      </c:catAx>
      <c:valAx>
        <c:axId val="76547584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nl-NL"/>
          </a:p>
        </c:txPr>
        <c:crossAx val="76546048"/>
        <c:crosses val="autoZero"/>
        <c:crossBetween val="between"/>
        <c:majorUnit val="1"/>
      </c:valAx>
      <c:serAx>
        <c:axId val="68384064"/>
        <c:scaling>
          <c:orientation val="minMax"/>
        </c:scaling>
        <c:delete val="1"/>
        <c:axPos val="b"/>
        <c:majorTickMark val="out"/>
        <c:minorTickMark val="none"/>
        <c:tickLblPos val="nextTo"/>
        <c:crossAx val="76547584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nl-N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0"/>
      <c:rAngAx val="0"/>
      <c:perspective val="1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2790581942852592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spPr>
            <a:noFill/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Arnoud'!$AJ$53:$AJ$70</c:f>
              <c:numCache>
                <c:formatCode>General</c:formatCode>
                <c:ptCount val="18"/>
                <c:pt idx="0">
                  <c:v>3</c:v>
                </c:pt>
                <c:pt idx="3">
                  <c:v>3</c:v>
                </c:pt>
                <c:pt idx="7">
                  <c:v>3</c:v>
                </c:pt>
                <c:pt idx="13">
                  <c:v>3</c:v>
                </c:pt>
                <c:pt idx="16">
                  <c:v>3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E1FC-4651-87CD-312B23A90550}"/>
            </c:ext>
          </c:extLst>
        </c:ser>
        <c:ser>
          <c:idx val="1"/>
          <c:order val="1"/>
          <c:spPr>
            <a:noFill/>
            <a:ln>
              <a:noFill/>
            </a:ln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Arnoud'!$AK$53:$AK$70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E1FC-4651-87CD-312B23A90550}"/>
            </c:ext>
          </c:extLst>
        </c:ser>
        <c:ser>
          <c:idx val="2"/>
          <c:order val="2"/>
          <c:spPr>
            <a:ln>
              <a:solidFill>
                <a:srgbClr val="4D7400"/>
              </a:solidFill>
            </a:ln>
            <a:effectLst>
              <a:outerShdw blurRad="12700" dir="18900000" sx="20000" sy="20000" kx="-1200000" algn="bl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Arnoud'!$AL$53:$AL$70</c:f>
              <c:numCache>
                <c:formatCode>General</c:formatCode>
                <c:ptCount val="18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FC-4651-87CD-312B23A90550}"/>
            </c:ext>
          </c:extLst>
        </c:ser>
        <c:ser>
          <c:idx val="3"/>
          <c:order val="3"/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Arnoud'!$AM$53:$AM$70</c:f>
              <c:numCache>
                <c:formatCode>General</c:formatCode>
                <c:ptCount val="18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FC-4651-87CD-312B23A90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76589696"/>
        <c:axId val="76595584"/>
        <c:axId val="76562432"/>
      </c:bar3DChart>
      <c:catAx>
        <c:axId val="76589696"/>
        <c:scaling>
          <c:orientation val="minMax"/>
        </c:scaling>
        <c:delete val="0"/>
        <c:axPos val="b"/>
        <c:majorGridlines>
          <c:spPr>
            <a:ln w="15875"/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nl-NL"/>
          </a:p>
        </c:txPr>
        <c:crossAx val="76595584"/>
        <c:crosses val="autoZero"/>
        <c:auto val="1"/>
        <c:lblAlgn val="ctr"/>
        <c:lblOffset val="100"/>
        <c:tickLblSkip val="1"/>
        <c:noMultiLvlLbl val="0"/>
      </c:catAx>
      <c:valAx>
        <c:axId val="76595584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nl-NL"/>
          </a:p>
        </c:txPr>
        <c:crossAx val="76589696"/>
        <c:crosses val="autoZero"/>
        <c:crossBetween val="between"/>
        <c:majorUnit val="1"/>
      </c:valAx>
      <c:serAx>
        <c:axId val="76562432"/>
        <c:scaling>
          <c:orientation val="minMax"/>
        </c:scaling>
        <c:delete val="1"/>
        <c:axPos val="b"/>
        <c:majorTickMark val="out"/>
        <c:minorTickMark val="none"/>
        <c:tickLblPos val="nextTo"/>
        <c:crossAx val="76595584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nl-NL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0"/>
      <c:rAngAx val="0"/>
      <c:perspective val="1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2790581942852592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spPr>
            <a:noFill/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Arnoud'!$AJ$53:$AJ$70</c:f>
              <c:numCache>
                <c:formatCode>General</c:formatCode>
                <c:ptCount val="18"/>
                <c:pt idx="0">
                  <c:v>3</c:v>
                </c:pt>
                <c:pt idx="3">
                  <c:v>3</c:v>
                </c:pt>
                <c:pt idx="7">
                  <c:v>3</c:v>
                </c:pt>
                <c:pt idx="13">
                  <c:v>3</c:v>
                </c:pt>
                <c:pt idx="16">
                  <c:v>3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FD53-4C36-81EE-69958883B728}"/>
            </c:ext>
          </c:extLst>
        </c:ser>
        <c:ser>
          <c:idx val="1"/>
          <c:order val="1"/>
          <c:spPr>
            <a:ln>
              <a:solidFill>
                <a:srgbClr val="820000"/>
              </a:solidFill>
            </a:ln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Arnoud'!$AK$53:$AK$70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FD53-4C36-81EE-69958883B728}"/>
            </c:ext>
          </c:extLst>
        </c:ser>
        <c:ser>
          <c:idx val="2"/>
          <c:order val="2"/>
          <c:spPr>
            <a:ln>
              <a:solidFill>
                <a:srgbClr val="4D7400"/>
              </a:solidFill>
            </a:ln>
            <a:effectLst>
              <a:outerShdw blurRad="12700" dir="18900000" sx="20000" sy="20000" kx="-1200000" algn="bl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Arnoud'!$AL$53:$AL$70</c:f>
              <c:numCache>
                <c:formatCode>General</c:formatCode>
                <c:ptCount val="18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53-4C36-81EE-69958883B728}"/>
            </c:ext>
          </c:extLst>
        </c:ser>
        <c:ser>
          <c:idx val="3"/>
          <c:order val="3"/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Arnoud'!$AM$53:$AM$70</c:f>
              <c:numCache>
                <c:formatCode>General</c:formatCode>
                <c:ptCount val="18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53-4C36-81EE-69958883B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80168448"/>
        <c:axId val="80169984"/>
        <c:axId val="76565120"/>
      </c:bar3DChart>
      <c:catAx>
        <c:axId val="80168448"/>
        <c:scaling>
          <c:orientation val="minMax"/>
        </c:scaling>
        <c:delete val="0"/>
        <c:axPos val="b"/>
        <c:majorGridlines>
          <c:spPr>
            <a:ln w="15875"/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nl-NL"/>
          </a:p>
        </c:txPr>
        <c:crossAx val="80169984"/>
        <c:crosses val="autoZero"/>
        <c:auto val="1"/>
        <c:lblAlgn val="ctr"/>
        <c:lblOffset val="100"/>
        <c:tickLblSkip val="1"/>
        <c:noMultiLvlLbl val="0"/>
      </c:catAx>
      <c:valAx>
        <c:axId val="80169984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nl-NL"/>
          </a:p>
        </c:txPr>
        <c:crossAx val="80168448"/>
        <c:crosses val="autoZero"/>
        <c:crossBetween val="between"/>
        <c:majorUnit val="1"/>
      </c:valAx>
      <c:serAx>
        <c:axId val="76565120"/>
        <c:scaling>
          <c:orientation val="minMax"/>
        </c:scaling>
        <c:delete val="1"/>
        <c:axPos val="b"/>
        <c:majorTickMark val="out"/>
        <c:minorTickMark val="none"/>
        <c:tickLblPos val="nextTo"/>
        <c:crossAx val="80169984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nl-NL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0"/>
      <c:rAngAx val="0"/>
      <c:perspective val="1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2790581942852592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Arnoud'!$AJ$53:$AJ$70</c:f>
              <c:numCache>
                <c:formatCode>General</c:formatCode>
                <c:ptCount val="18"/>
                <c:pt idx="0">
                  <c:v>3</c:v>
                </c:pt>
                <c:pt idx="3">
                  <c:v>3</c:v>
                </c:pt>
                <c:pt idx="7">
                  <c:v>3</c:v>
                </c:pt>
                <c:pt idx="13">
                  <c:v>3</c:v>
                </c:pt>
                <c:pt idx="16">
                  <c:v>3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2BBA-411E-8008-B3FA5CE3795E}"/>
            </c:ext>
          </c:extLst>
        </c:ser>
        <c:ser>
          <c:idx val="1"/>
          <c:order val="1"/>
          <c:spPr>
            <a:ln>
              <a:solidFill>
                <a:srgbClr val="820000"/>
              </a:solidFill>
            </a:ln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Arnoud'!$AK$53:$AK$70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BBA-411E-8008-B3FA5CE3795E}"/>
            </c:ext>
          </c:extLst>
        </c:ser>
        <c:ser>
          <c:idx val="2"/>
          <c:order val="2"/>
          <c:spPr>
            <a:ln>
              <a:solidFill>
                <a:srgbClr val="4D7400"/>
              </a:solidFill>
            </a:ln>
            <a:effectLst>
              <a:outerShdw blurRad="12700" dir="18900000" sx="20000" sy="20000" kx="-1200000" algn="bl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Arnoud'!$AL$53:$AL$70</c:f>
              <c:numCache>
                <c:formatCode>General</c:formatCode>
                <c:ptCount val="18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BA-411E-8008-B3FA5CE3795E}"/>
            </c:ext>
          </c:extLst>
        </c:ser>
        <c:ser>
          <c:idx val="3"/>
          <c:order val="3"/>
          <c:invertIfNegative val="0"/>
          <c:cat>
            <c:strRef>
              <c:f>'Kleur Arnoud'!$AI$53:$AI$70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'Kleur Arnoud'!$AM$53:$AM$70</c:f>
              <c:numCache>
                <c:formatCode>General</c:formatCode>
                <c:ptCount val="18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BA-411E-8008-B3FA5CE37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80216448"/>
        <c:axId val="80217984"/>
        <c:axId val="80172352"/>
      </c:bar3DChart>
      <c:catAx>
        <c:axId val="80216448"/>
        <c:scaling>
          <c:orientation val="minMax"/>
        </c:scaling>
        <c:delete val="0"/>
        <c:axPos val="b"/>
        <c:majorGridlines>
          <c:spPr>
            <a:ln w="15875"/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nl-NL"/>
          </a:p>
        </c:txPr>
        <c:crossAx val="80217984"/>
        <c:crosses val="autoZero"/>
        <c:auto val="1"/>
        <c:lblAlgn val="ctr"/>
        <c:lblOffset val="100"/>
        <c:tickLblSkip val="1"/>
        <c:noMultiLvlLbl val="0"/>
      </c:catAx>
      <c:valAx>
        <c:axId val="80217984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nl-NL"/>
          </a:p>
        </c:txPr>
        <c:crossAx val="80216448"/>
        <c:crosses val="autoZero"/>
        <c:crossBetween val="between"/>
        <c:majorUnit val="1"/>
      </c:valAx>
      <c:serAx>
        <c:axId val="80172352"/>
        <c:scaling>
          <c:orientation val="minMax"/>
        </c:scaling>
        <c:delete val="1"/>
        <c:axPos val="b"/>
        <c:majorTickMark val="out"/>
        <c:minorTickMark val="none"/>
        <c:tickLblPos val="nextTo"/>
        <c:crossAx val="80217984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nl-NL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10"/>
      <c:rAngAx val="0"/>
      <c:perspective val="10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5059014998041904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Zwartwit!$B$5</c:f>
              <c:strCache>
                <c:ptCount val="1"/>
                <c:pt idx="0">
                  <c:v>Present curriculum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Zwartwit!$B$6:$B$23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17F-4B34-AA9F-294D7CE61C60}"/>
            </c:ext>
          </c:extLst>
        </c:ser>
        <c:ser>
          <c:idx val="1"/>
          <c:order val="1"/>
          <c:tx>
            <c:strRef>
              <c:f>Zwartwit!$C$5</c:f>
              <c:strCache>
                <c:ptCount val="1"/>
                <c:pt idx="0">
                  <c:v>Present Competence profile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Zwartwit!$C$6:$C$23</c:f>
              <c:numCache>
                <c:formatCode>General</c:formatCode>
                <c:ptCount val="18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217F-4B34-AA9F-294D7CE61C60}"/>
            </c:ext>
          </c:extLst>
        </c:ser>
        <c:ser>
          <c:idx val="2"/>
          <c:order val="2"/>
          <c:tx>
            <c:strRef>
              <c:f>Zwartwit!$D$5</c:f>
              <c:strCache>
                <c:ptCount val="1"/>
                <c:pt idx="0">
                  <c:v>Ambition</c:v>
                </c:pt>
              </c:strCache>
            </c:strRef>
          </c:tx>
          <c:spPr>
            <a:ln>
              <a:solidFill>
                <a:srgbClr val="4D7400"/>
              </a:solidFill>
            </a:ln>
            <a:effectLst>
              <a:outerShdw blurRad="12700" dir="18900000" sx="20000" sy="20000" kx="-1200000" algn="bl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Zwartwit!$D$6:$D$23</c:f>
              <c:numCache>
                <c:formatCode>General</c:formatCode>
                <c:ptCount val="18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7F-4B34-AA9F-294D7CE61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92851584"/>
        <c:axId val="92861568"/>
        <c:axId val="41025024"/>
      </c:bar3DChart>
      <c:catAx>
        <c:axId val="92851584"/>
        <c:scaling>
          <c:orientation val="minMax"/>
        </c:scaling>
        <c:delete val="0"/>
        <c:axPos val="b"/>
        <c:majorGridlines>
          <c:spPr>
            <a:ln w="15875"/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bg1">
                <a:lumMod val="50000"/>
              </a:schemeClr>
            </a:solidFill>
          </a:ln>
        </c:spPr>
        <c:crossAx val="92861568"/>
        <c:crosses val="autoZero"/>
        <c:auto val="1"/>
        <c:lblAlgn val="ctr"/>
        <c:lblOffset val="100"/>
        <c:tickLblSkip val="1"/>
        <c:noMultiLvlLbl val="0"/>
      </c:catAx>
      <c:valAx>
        <c:axId val="92861568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92851584"/>
        <c:crosses val="autoZero"/>
        <c:crossBetween val="between"/>
        <c:majorUnit val="1"/>
      </c:valAx>
      <c:serAx>
        <c:axId val="41025024"/>
        <c:scaling>
          <c:orientation val="minMax"/>
        </c:scaling>
        <c:delete val="1"/>
        <c:axPos val="b"/>
        <c:majorTickMark val="out"/>
        <c:minorTickMark val="none"/>
        <c:tickLblPos val="nextTo"/>
        <c:crossAx val="92861568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nl-NL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10"/>
      <c:rAngAx val="0"/>
      <c:perspective val="10"/>
    </c:view3D>
    <c:floor>
      <c:thickness val="0"/>
      <c:spPr>
        <a:noFill/>
        <a:ln>
          <a:noFill/>
        </a:ln>
      </c:spPr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5059014998041904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Zwartwit!$B$5</c:f>
              <c:strCache>
                <c:ptCount val="1"/>
                <c:pt idx="0">
                  <c:v>Present curriculum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Zwartwit!$B$6:$B$23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60B-4780-8B87-2740F3CA9D0C}"/>
            </c:ext>
          </c:extLst>
        </c:ser>
        <c:ser>
          <c:idx val="1"/>
          <c:order val="1"/>
          <c:tx>
            <c:strRef>
              <c:f>Zwartwit!$C$5</c:f>
              <c:strCache>
                <c:ptCount val="1"/>
                <c:pt idx="0">
                  <c:v>Present Competence profile</c:v>
                </c:pt>
              </c:strCache>
            </c:strRef>
          </c:tx>
          <c:spPr>
            <a:ln>
              <a:solidFill>
                <a:srgbClr val="820000"/>
              </a:solidFill>
            </a:ln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Zwartwit!$C$6:$C$23</c:f>
              <c:numCache>
                <c:formatCode>General</c:formatCode>
                <c:ptCount val="18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560B-4780-8B87-2740F3CA9D0C}"/>
            </c:ext>
          </c:extLst>
        </c:ser>
        <c:ser>
          <c:idx val="2"/>
          <c:order val="2"/>
          <c:tx>
            <c:strRef>
              <c:f>Zwartwit!$D$5</c:f>
              <c:strCache>
                <c:ptCount val="1"/>
                <c:pt idx="0">
                  <c:v>Ambition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Zwartwit!$D$6:$D$23</c:f>
              <c:numCache>
                <c:formatCode>General</c:formatCode>
                <c:ptCount val="18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B-4780-8B87-2740F3CA9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92968064"/>
        <c:axId val="92969600"/>
        <c:axId val="92960064"/>
      </c:bar3DChart>
      <c:catAx>
        <c:axId val="92968064"/>
        <c:scaling>
          <c:orientation val="minMax"/>
        </c:scaling>
        <c:delete val="1"/>
        <c:axPos val="b"/>
        <c:majorGridlines>
          <c:spPr>
            <a:ln w="15875"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92969600"/>
        <c:crosses val="autoZero"/>
        <c:auto val="1"/>
        <c:lblAlgn val="ctr"/>
        <c:lblOffset val="100"/>
        <c:tickLblSkip val="1"/>
        <c:noMultiLvlLbl val="0"/>
      </c:catAx>
      <c:valAx>
        <c:axId val="92969600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2968064"/>
        <c:crosses val="autoZero"/>
        <c:crossBetween val="between"/>
        <c:majorUnit val="1"/>
      </c:valAx>
      <c:serAx>
        <c:axId val="92960064"/>
        <c:scaling>
          <c:orientation val="minMax"/>
        </c:scaling>
        <c:delete val="1"/>
        <c:axPos val="b"/>
        <c:majorTickMark val="out"/>
        <c:minorTickMark val="none"/>
        <c:tickLblPos val="nextTo"/>
        <c:crossAx val="92969600"/>
        <c:crosses val="autoZero"/>
      </c:ser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nl-NL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10"/>
      <c:rAngAx val="0"/>
      <c:perspective val="10"/>
    </c:view3D>
    <c:floor>
      <c:thickness val="0"/>
      <c:spPr>
        <a:noFill/>
        <a:ln>
          <a:noFill/>
        </a:ln>
      </c:spPr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4733748972939578E-2"/>
          <c:y val="2.5898109832142222E-2"/>
          <c:w val="0.85059014998041904"/>
          <c:h val="0.867625992392857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Zwartwit!$B$5</c:f>
              <c:strCache>
                <c:ptCount val="1"/>
                <c:pt idx="0">
                  <c:v>Present curriculum</c:v>
                </c:pt>
              </c:strCache>
            </c:strRef>
          </c:tx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Zwartwit!$B$6:$B$23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81F9-4AED-8E6F-AB5984FABAE6}"/>
            </c:ext>
          </c:extLst>
        </c:ser>
        <c:ser>
          <c:idx val="1"/>
          <c:order val="1"/>
          <c:tx>
            <c:strRef>
              <c:f>Zwartwit!$C$5</c:f>
              <c:strCache>
                <c:ptCount val="1"/>
                <c:pt idx="0">
                  <c:v>Present Competence profile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Zwartwit!$C$6:$C$23</c:f>
              <c:numCache>
                <c:formatCode>General</c:formatCode>
                <c:ptCount val="18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81F9-4AED-8E6F-AB5984FABAE6}"/>
            </c:ext>
          </c:extLst>
        </c:ser>
        <c:ser>
          <c:idx val="2"/>
          <c:order val="2"/>
          <c:tx>
            <c:strRef>
              <c:f>Zwartwit!$D$5</c:f>
              <c:strCache>
                <c:ptCount val="1"/>
                <c:pt idx="0">
                  <c:v>Ambition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Zwartwit!$A$6:$A$23</c:f>
              <c:strCache>
                <c:ptCount val="18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E1</c:v>
                </c:pt>
                <c:pt idx="4">
                  <c:v>E2</c:v>
                </c:pt>
                <c:pt idx="5">
                  <c:v>E3</c:v>
                </c:pt>
                <c:pt idx="6">
                  <c:v>S1</c:v>
                </c:pt>
                <c:pt idx="7">
                  <c:v>S2</c:v>
                </c:pt>
                <c:pt idx="8">
                  <c:v>S3</c:v>
                </c:pt>
                <c:pt idx="9">
                  <c:v>F1</c:v>
                </c:pt>
                <c:pt idx="10">
                  <c:v>F2</c:v>
                </c:pt>
                <c:pt idx="11">
                  <c:v>F3</c:v>
                </c:pt>
                <c:pt idx="12">
                  <c:v>I1</c:v>
                </c:pt>
                <c:pt idx="13">
                  <c:v>I2</c:v>
                </c:pt>
                <c:pt idx="14">
                  <c:v>I3</c:v>
                </c:pt>
                <c:pt idx="15">
                  <c:v>A1</c:v>
                </c:pt>
                <c:pt idx="16">
                  <c:v>A2</c:v>
                </c:pt>
                <c:pt idx="17">
                  <c:v>A3</c:v>
                </c:pt>
              </c:strCache>
            </c:strRef>
          </c:cat>
          <c:val>
            <c:numRef>
              <c:f>Zwartwit!$D$6:$D$23</c:f>
              <c:numCache>
                <c:formatCode>General</c:formatCode>
                <c:ptCount val="18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F9-4AED-8E6F-AB5984FAB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gapDepth val="96"/>
        <c:shape val="box"/>
        <c:axId val="93117056"/>
        <c:axId val="92995968"/>
        <c:axId val="92962304"/>
      </c:bar3DChart>
      <c:catAx>
        <c:axId val="93117056"/>
        <c:scaling>
          <c:orientation val="minMax"/>
        </c:scaling>
        <c:delete val="1"/>
        <c:axPos val="b"/>
        <c:majorGridlines>
          <c:spPr>
            <a:ln w="15875"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92995968"/>
        <c:crosses val="autoZero"/>
        <c:auto val="1"/>
        <c:lblAlgn val="ctr"/>
        <c:lblOffset val="100"/>
        <c:tickLblSkip val="1"/>
        <c:noMultiLvlLbl val="0"/>
      </c:catAx>
      <c:valAx>
        <c:axId val="92995968"/>
        <c:scaling>
          <c:orientation val="minMax"/>
          <c:max val="6.1"/>
          <c:min val="2"/>
        </c:scaling>
        <c:delete val="0"/>
        <c:axPos val="l"/>
        <c:majorGridlines>
          <c:spPr>
            <a:ln w="6350"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3117056"/>
        <c:crosses val="autoZero"/>
        <c:crossBetween val="between"/>
        <c:majorUnit val="1"/>
      </c:valAx>
      <c:serAx>
        <c:axId val="92962304"/>
        <c:scaling>
          <c:orientation val="minMax"/>
        </c:scaling>
        <c:delete val="1"/>
        <c:axPos val="b"/>
        <c:majorTickMark val="out"/>
        <c:minorTickMark val="none"/>
        <c:tickLblPos val="nextTo"/>
        <c:crossAx val="92995968"/>
        <c:crosses val="autoZero"/>
      </c:ser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nl-N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0.85168</cdr:x>
      <cdr:y>0.65829</cdr:y>
    </cdr:from>
    <cdr:to>
      <cdr:x>0.98312</cdr:x>
      <cdr:y>0.87398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17165517" y="5081860"/>
          <a:ext cx="2649160" cy="166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000" i="1">
              <a:solidFill>
                <a:srgbClr val="7030A0"/>
              </a:solidFill>
            </a:rPr>
            <a:t> Ambition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0.85168</cdr:x>
      <cdr:y>0.65829</cdr:y>
    </cdr:from>
    <cdr:to>
      <cdr:x>0.98312</cdr:x>
      <cdr:y>0.87398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17165517" y="5081860"/>
          <a:ext cx="2649160" cy="166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000" i="1">
              <a:solidFill>
                <a:srgbClr val="7030A0"/>
              </a:solidFill>
            </a:rPr>
            <a:t> Ambition  </a:t>
          </a:r>
        </a:p>
        <a:p xmlns:a="http://schemas.openxmlformats.org/drawingml/2006/main">
          <a:r>
            <a:rPr lang="nl-NL" sz="1000" i="1">
              <a:solidFill>
                <a:srgbClr val="547E00"/>
              </a:solidFill>
            </a:rPr>
            <a:t>Assessment by others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0.85168</cdr:x>
      <cdr:y>0.65829</cdr:y>
    </cdr:from>
    <cdr:to>
      <cdr:x>0.98312</cdr:x>
      <cdr:y>0.87398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17165517" y="5081860"/>
          <a:ext cx="2649160" cy="166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000" i="1">
              <a:solidFill>
                <a:srgbClr val="7030A0"/>
              </a:solidFill>
            </a:rPr>
            <a:t> Ambition  </a:t>
          </a:r>
        </a:p>
        <a:p xmlns:a="http://schemas.openxmlformats.org/drawingml/2006/main">
          <a:r>
            <a:rPr lang="nl-NL" sz="1000" i="1">
              <a:solidFill>
                <a:srgbClr val="547E00"/>
              </a:solidFill>
            </a:rPr>
            <a:t>Assessment by others</a:t>
          </a:r>
        </a:p>
        <a:p xmlns:a="http://schemas.openxmlformats.org/drawingml/2006/main">
          <a:r>
            <a:rPr lang="nl-NL" sz="1000" i="1">
              <a:solidFill>
                <a:srgbClr val="820000"/>
              </a:solidFill>
            </a:rPr>
            <a:t>Self assessment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0.85168</cdr:x>
      <cdr:y>0.65829</cdr:y>
    </cdr:from>
    <cdr:to>
      <cdr:x>0.98312</cdr:x>
      <cdr:y>0.87398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17165517" y="5081860"/>
          <a:ext cx="2649160" cy="166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000" i="1">
              <a:solidFill>
                <a:srgbClr val="7030A0"/>
              </a:solidFill>
            </a:rPr>
            <a:t> Ambition  </a:t>
          </a:r>
        </a:p>
        <a:p xmlns:a="http://schemas.openxmlformats.org/drawingml/2006/main">
          <a:r>
            <a:rPr lang="nl-NL" sz="1000" i="1">
              <a:solidFill>
                <a:srgbClr val="547E00"/>
              </a:solidFill>
            </a:rPr>
            <a:t>Assessment by others</a:t>
          </a:r>
        </a:p>
        <a:p xmlns:a="http://schemas.openxmlformats.org/drawingml/2006/main">
          <a:r>
            <a:rPr lang="nl-NL" sz="1000" i="1">
              <a:solidFill>
                <a:srgbClr val="820000"/>
              </a:solidFill>
            </a:rPr>
            <a:t>Self assessment </a:t>
          </a:r>
        </a:p>
        <a:p xmlns:a="http://schemas.openxmlformats.org/drawingml/2006/main">
          <a:r>
            <a:rPr lang="nl-NL" sz="1000" i="1">
              <a:solidFill>
                <a:srgbClr val="062770"/>
              </a:solidFill>
            </a:rPr>
            <a:t>High Priority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0.86114</cdr:x>
      <cdr:y>0.66213</cdr:y>
    </cdr:from>
    <cdr:to>
      <cdr:x>0.99258</cdr:x>
      <cdr:y>0.84578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7594572" y="2193209"/>
          <a:ext cx="1159201" cy="608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100" i="1"/>
            <a:t>  </a:t>
          </a:r>
          <a:r>
            <a:rPr lang="nl-NL" sz="1100" i="1">
              <a:solidFill>
                <a:srgbClr val="547E00"/>
              </a:solidFill>
            </a:rPr>
            <a:t>Ambition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0.86114</cdr:x>
      <cdr:y>0.66213</cdr:y>
    </cdr:from>
    <cdr:to>
      <cdr:x>0.99258</cdr:x>
      <cdr:y>0.84578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7594572" y="2193209"/>
          <a:ext cx="1159201" cy="608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100" i="1"/>
            <a:t>  </a:t>
          </a:r>
          <a:r>
            <a:rPr lang="nl-NL" sz="1100" i="1">
              <a:solidFill>
                <a:srgbClr val="547E00"/>
              </a:solidFill>
            </a:rPr>
            <a:t>Ambition</a:t>
          </a:r>
        </a:p>
        <a:p xmlns:a="http://schemas.openxmlformats.org/drawingml/2006/main">
          <a:r>
            <a:rPr lang="nl-NL" sz="1100" i="1"/>
            <a:t> </a:t>
          </a:r>
          <a:r>
            <a:rPr lang="nl-NL" sz="1100" i="1">
              <a:solidFill>
                <a:srgbClr val="820000"/>
              </a:solidFill>
            </a:rPr>
            <a:t>Competence Profile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0.86114</cdr:x>
      <cdr:y>0.66213</cdr:y>
    </cdr:from>
    <cdr:to>
      <cdr:x>0.99258</cdr:x>
      <cdr:y>0.84578</cdr:y>
    </cdr:to>
    <cdr:sp macro="" textlink="">
      <cdr:nvSpPr>
        <cdr:cNvPr id="2" name="TextBox 1"/>
        <cdr:cNvSpPr txBox="1"/>
      </cdr:nvSpPr>
      <cdr:spPr>
        <a:xfrm xmlns:a="http://schemas.openxmlformats.org/drawingml/2006/main" rot="198663">
          <a:off x="7594572" y="2193209"/>
          <a:ext cx="1159201" cy="608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100" i="1"/>
            <a:t>  </a:t>
          </a:r>
          <a:r>
            <a:rPr lang="nl-NL" sz="1100" i="1">
              <a:solidFill>
                <a:srgbClr val="547E00"/>
              </a:solidFill>
            </a:rPr>
            <a:t>Ambition</a:t>
          </a:r>
        </a:p>
        <a:p xmlns:a="http://schemas.openxmlformats.org/drawingml/2006/main">
          <a:r>
            <a:rPr lang="nl-NL" sz="1100" i="1"/>
            <a:t> </a:t>
          </a:r>
          <a:r>
            <a:rPr lang="nl-NL" sz="1100" i="1">
              <a:solidFill>
                <a:srgbClr val="820000"/>
              </a:solidFill>
            </a:rPr>
            <a:t>Competence Profile</a:t>
          </a:r>
        </a:p>
        <a:p xmlns:a="http://schemas.openxmlformats.org/drawingml/2006/main">
          <a:r>
            <a:rPr lang="nl-NL" sz="1100" i="1">
              <a:solidFill>
                <a:srgbClr val="062770"/>
              </a:solidFill>
            </a:rPr>
            <a:t>Curriculum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52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67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20A2-3FB1-43A9-BD3D-B84F9B33BBC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9543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E5FC-3E33-4318-A5BF-88E9361272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706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428A-042E-4780-A625-C3B9F3AA34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87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3D38-0119-4685-8942-D3033643BD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748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B4DD-6A26-480E-806C-A41BF9EB92E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6547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4A256-3B13-4CC2-B11A-FAF13847D8A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0146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18C-288D-44AE-AB03-9A51616E6DF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537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6140-AEB0-4850-A6C7-ED3F0A4BC2E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282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71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218A9-9B00-4439-8D4C-75CC9D15A5B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8651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041D-C024-4228-8F6E-366E01162B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8473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76C93-4C73-4976-9882-97B9058E6B9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1417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823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71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74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898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57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68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52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82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26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03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81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6406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63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32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190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475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9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074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457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221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166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94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5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6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68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8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46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49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81000">
              <a:srgbClr val="C5F89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0A5E-181A-4227-96B5-6FBD14167E7D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A208-0D12-44EF-BC2D-E7B6B059F02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6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81000">
              <a:srgbClr val="C5F89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615CE-9C6E-4B27-862B-6E39A7F1CAF7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6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81000">
              <a:srgbClr val="C5F89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81000">
              <a:srgbClr val="C5F89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0A5E-181A-4227-96B5-6FBD14167E7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9-11-2016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A208-0D12-44EF-BC2D-E7B6B059F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0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6672" y="620688"/>
            <a:ext cx="851066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>
                <a:solidFill>
                  <a:srgbClr val="006600"/>
                </a:solidFill>
              </a:rPr>
              <a:t>The </a:t>
            </a:r>
          </a:p>
          <a:p>
            <a:pPr algn="ctr"/>
            <a:r>
              <a:rPr lang="en-US" sz="6600" b="1">
                <a:solidFill>
                  <a:srgbClr val="006600"/>
                </a:solidFill>
              </a:rPr>
              <a:t>Sustainably Competent </a:t>
            </a:r>
          </a:p>
          <a:p>
            <a:pPr algn="ctr"/>
            <a:r>
              <a:rPr lang="en-US" sz="6600" b="1">
                <a:solidFill>
                  <a:srgbClr val="006600"/>
                </a:solidFill>
              </a:rPr>
              <a:t>Educator</a:t>
            </a:r>
            <a:endParaRPr lang="nl-NL" sz="6600" b="1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4048" y="4725144"/>
            <a:ext cx="4975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006600"/>
                </a:solidFill>
              </a:rPr>
              <a:t>Niko Roorda</a:t>
            </a:r>
          </a:p>
          <a:p>
            <a:pPr algn="ctr"/>
            <a:r>
              <a:rPr lang="en-US" sz="2400" i="1"/>
              <a:t>A Rounder Sense of Purpose, Budapest</a:t>
            </a:r>
          </a:p>
          <a:p>
            <a:pPr algn="ctr"/>
            <a:r>
              <a:rPr lang="en-US" sz="2400"/>
              <a:t>November 2016</a:t>
            </a: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1389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57644"/>
              </p:ext>
            </p:extLst>
          </p:nvPr>
        </p:nvGraphicFramePr>
        <p:xfrm>
          <a:off x="179512" y="551200"/>
          <a:ext cx="8784976" cy="145286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897080707"/>
                    </a:ext>
                  </a:extLst>
                </a:gridCol>
              </a:tblGrid>
              <a:tr h="26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Systems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46209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Understands the principles of sustainability and applies them</a:t>
                      </a:r>
                      <a:endParaRPr lang="nl-N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06774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Works from an understanding of complex systems such as living environments, human communities and economic systems; including e.g. non-linearity, interdependencies, emergence</a:t>
                      </a:r>
                      <a:endParaRPr lang="nl-N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58795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Applies different perspectives and levels of those systems and varies between them flexibly; thinks and acts integrally, chain oriented, circular</a:t>
                      </a:r>
                      <a:endParaRPr lang="nl-N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571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54168"/>
              </p:ext>
            </p:extLst>
          </p:nvPr>
        </p:nvGraphicFramePr>
        <p:xfrm>
          <a:off x="179512" y="2200449"/>
          <a:ext cx="8784976" cy="12767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437892210"/>
                    </a:ext>
                  </a:extLst>
                </a:gridCol>
              </a:tblGrid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Attentiveness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23128"/>
                  </a:ext>
                </a:extLst>
              </a:tr>
              <a:tr h="478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Discusses</a:t>
                      </a:r>
                      <a:r>
                        <a:rPr lang="en-GB" sz="1400" i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imits and resiliencies of natural and human-made systems, and describes structural flaws in human-made systems that exceed limits and cause unsustainability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62679"/>
                  </a:ext>
                </a:extLst>
              </a:tr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Conveys a sense of urgency to fundamentally change those human-made systems in order to address such flaws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590243"/>
                  </a:ext>
                </a:extLst>
              </a:tr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Identifies opportunities to contribute to changes towards sustainability.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7012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334556"/>
              </p:ext>
            </p:extLst>
          </p:nvPr>
        </p:nvGraphicFramePr>
        <p:xfrm>
          <a:off x="179512" y="3673562"/>
          <a:ext cx="8784976" cy="157527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279147232"/>
                    </a:ext>
                  </a:extLst>
                </a:gridCol>
              </a:tblGrid>
              <a:tr h="248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Transdisciplinarity</a:t>
                      </a: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222034"/>
                  </a:ext>
                </a:extLst>
              </a:tr>
              <a:tr h="450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Identifies and expresses their own values and perspectives, and their strengths and limitations within the working context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40638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Cooperates in multi-, inter- and transdisciplinary contexts, i.e. with professionals from other disciplines and with persons with no specific discipline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325450"/>
                  </a:ext>
                </a:extLst>
              </a:tr>
              <a:tr h="248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Cooperates in intercultural and intergenerational contexts, involving values, cultures and perspectives of those who are involved or who have a stake in the work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3218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65259"/>
              </p:ext>
            </p:extLst>
          </p:nvPr>
        </p:nvGraphicFramePr>
        <p:xfrm>
          <a:off x="179512" y="5445224"/>
          <a:ext cx="8784976" cy="78820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186949191"/>
                    </a:ext>
                  </a:extLst>
                </a:gridCol>
              </a:tblGrid>
              <a:tr h="28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35788"/>
                  </a:ext>
                </a:extLst>
              </a:tr>
              <a:tr h="253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Distinguishes between facts, assumptions and opinions, including those of theirself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95778"/>
                  </a:ext>
                </a:extLst>
              </a:tr>
              <a:tr h="249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Applies models and theories with care, considering their limitations and uncertainties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9307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26077"/>
            <a:ext cx="2885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 1: Holistic Approach</a:t>
            </a:r>
            <a:endParaRPr lang="nl-NL" sz="1200" dirty="0">
              <a:solidFill>
                <a:srgbClr val="0000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6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681"/>
              </p:ext>
            </p:extLst>
          </p:nvPr>
        </p:nvGraphicFramePr>
        <p:xfrm>
          <a:off x="179512" y="551201"/>
          <a:ext cx="8784976" cy="155953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897080707"/>
                    </a:ext>
                  </a:extLst>
                </a:gridCol>
              </a:tblGrid>
              <a:tr h="240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46209"/>
                  </a:ext>
                </a:extLst>
              </a:tr>
              <a:tr h="387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Envisions a range of possible or thinkable futures and their sustainability aspects; zooms in and out flexibly between short and long term goals and perspectives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06774"/>
                  </a:ext>
                </a:extLst>
              </a:tr>
              <a:tr h="415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Enables learners to recognise </a:t>
                      </a: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relations and possible evolutions between past, present, near future and far future worldviews, developments and actions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58795"/>
                  </a:ext>
                </a:extLst>
              </a:tr>
              <a:tr h="465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Encourages creative thinking and discussions about these worldviews and evolutions, encouraging critical thinking and active citizenship of learners 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571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13462"/>
              </p:ext>
            </p:extLst>
          </p:nvPr>
        </p:nvGraphicFramePr>
        <p:xfrm>
          <a:off x="179512" y="2361603"/>
          <a:ext cx="8784976" cy="93025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437892210"/>
                    </a:ext>
                  </a:extLst>
                </a:gridCol>
              </a:tblGrid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Empathy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23128"/>
                  </a:ext>
                </a:extLst>
              </a:tr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Understands and applies strategies for dealing with fear, conflict or despondency, differentiating between unfounded hope and genuine sources of hope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Recognizes needs and connections beyond the human species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68907"/>
              </p:ext>
            </p:extLst>
          </p:nvPr>
        </p:nvGraphicFramePr>
        <p:xfrm>
          <a:off x="179512" y="3542720"/>
          <a:ext cx="8784976" cy="114758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279147232"/>
                    </a:ext>
                  </a:extLst>
                </a:gridCol>
              </a:tblGrid>
              <a:tr h="248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222034"/>
                  </a:ext>
                </a:extLst>
              </a:tr>
              <a:tr h="457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Applies innovative teaching techniques that are visibly related to sustainability </a:t>
                      </a:r>
                      <a:r>
                        <a:rPr lang="en-GB" sz="1400" i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issues, positioning the teaching processes in a real-world or simulated context</a:t>
                      </a:r>
                      <a:endParaRPr lang="nl-NL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40638"/>
                  </a:ext>
                </a:extLst>
              </a:tr>
              <a:tr h="442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Uses the local and global natural, social and built environment, including their own institution, as a context and source of learning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15341"/>
              </p:ext>
            </p:extLst>
          </p:nvPr>
        </p:nvGraphicFramePr>
        <p:xfrm>
          <a:off x="179512" y="4941168"/>
          <a:ext cx="8784976" cy="96226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186949191"/>
                    </a:ext>
                  </a:extLst>
                </a:gridCol>
              </a:tblGrid>
              <a:tr h="28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35788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Analyses and identifies the consequences and</a:t>
                      </a:r>
                      <a:r>
                        <a:rPr lang="en-GB" sz="1400" i="1" baseline="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impacts of </a:t>
                      </a:r>
                      <a:r>
                        <a:rPr lang="en-GB" sz="1400" i="1" baseline="0">
                          <a:effectLst/>
                          <a:latin typeface="Calibri"/>
                          <a:ea typeface="Times New Roman"/>
                          <a:cs typeface="Arial"/>
                        </a:rPr>
                        <a:t>their actions on others, </a:t>
                      </a:r>
                      <a:r>
                        <a:rPr lang="en-GB" sz="1400" i="1" baseline="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now and in the future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95778"/>
                  </a:ext>
                </a:extLst>
              </a:tr>
              <a:tr h="28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Accepts personal responsibility and accountability towards all stakeholders, and acts transparently by reporting to them in appropriate and varied ways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9307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26077"/>
            <a:ext cx="3045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 2: Envisioning Change</a:t>
            </a:r>
            <a:endParaRPr lang="nl-NL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9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78131"/>
              </p:ext>
            </p:extLst>
          </p:nvPr>
        </p:nvGraphicFramePr>
        <p:xfrm>
          <a:off x="179512" y="551200"/>
          <a:ext cx="8784976" cy="99566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897080707"/>
                    </a:ext>
                  </a:extLst>
                </a:gridCol>
              </a:tblGrid>
              <a:tr h="26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</a:t>
                      </a: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46209"/>
                  </a:ext>
                </a:extLst>
              </a:tr>
              <a:tr h="26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Proposes actions that will trigger transformations of education systems and unsustainable education practices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06774"/>
                  </a:ext>
                </a:extLst>
              </a:tr>
              <a:tr h="465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Develops and applies education goals, methods and contents that increase the ability of learners to recognise</a:t>
                      </a:r>
                      <a:r>
                        <a:rPr lang="en-GB" sz="1400" i="1" baseline="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their potential</a:t>
                      </a: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contribution towards societal transformations for sustainable development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5879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97981"/>
              </p:ext>
            </p:extLst>
          </p:nvPr>
        </p:nvGraphicFramePr>
        <p:xfrm>
          <a:off x="179512" y="1809513"/>
          <a:ext cx="8784976" cy="79151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437892210"/>
                    </a:ext>
                  </a:extLst>
                </a:gridCol>
              </a:tblGrid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23128"/>
                  </a:ext>
                </a:extLst>
              </a:tr>
              <a:tr h="25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Is a facilitator and participant in the learning process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62679"/>
                  </a:ext>
                </a:extLst>
              </a:tr>
              <a:tr h="266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Engages with learners in ways that build positive relationships and trust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7012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62339"/>
              </p:ext>
            </p:extLst>
          </p:nvPr>
        </p:nvGraphicFramePr>
        <p:xfrm>
          <a:off x="179512" y="4103590"/>
          <a:ext cx="8784976" cy="9502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279147232"/>
                    </a:ext>
                  </a:extLst>
                </a:gridCol>
              </a:tblGrid>
              <a:tr h="248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Decisiveness 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222034"/>
                  </a:ext>
                </a:extLst>
              </a:tr>
              <a:tr h="454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Acts in a timely manner, in accordance to their values</a:t>
                      </a:r>
                      <a:r>
                        <a:rPr lang="en-GB" sz="14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, being </a:t>
                      </a: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aware that postponing decisions and not acting is also a decision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325450"/>
                  </a:ext>
                </a:extLst>
              </a:tr>
              <a:tr h="248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Takes considered action, even when faced by dilemmas, uncertainties and unforeseen events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3218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26077"/>
            <a:ext cx="34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 3: Achieve Transformation</a:t>
            </a:r>
            <a:endParaRPr lang="nl-NL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06" y="5342346"/>
            <a:ext cx="831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total:	</a:t>
            </a:r>
            <a:r>
              <a:rPr lang="nl-NL" b="1" i="1" dirty="0">
                <a:solidFill>
                  <a:srgbClr val="C00000"/>
                </a:solidFill>
              </a:rPr>
              <a:t>12 Competences</a:t>
            </a:r>
          </a:p>
          <a:p>
            <a:r>
              <a:rPr lang="nl-NL" b="1" i="1">
                <a:solidFill>
                  <a:srgbClr val="C00000"/>
                </a:solidFill>
              </a:rPr>
              <a:t>	28 </a:t>
            </a:r>
            <a:r>
              <a:rPr lang="nl-NL" b="1" i="1" dirty="0">
                <a:solidFill>
                  <a:srgbClr val="C00000"/>
                </a:solidFill>
              </a:rPr>
              <a:t>Learning Objectives</a:t>
            </a:r>
            <a:r>
              <a:rPr lang="nl-NL" dirty="0"/>
              <a:t>, </a:t>
            </a:r>
          </a:p>
          <a:p>
            <a:r>
              <a:rPr lang="nl-NL" dirty="0"/>
              <a:t>	‘condensed’ from an earlier set of 63 derived from UNECE &amp; RESFIA+D</a:t>
            </a:r>
            <a:endParaRPr lang="nl-NL" b="1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25476"/>
              </p:ext>
            </p:extLst>
          </p:nvPr>
        </p:nvGraphicFramePr>
        <p:xfrm>
          <a:off x="179512" y="2863676"/>
          <a:ext cx="8784976" cy="97726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1186949191"/>
                    </a:ext>
                  </a:extLst>
                </a:gridCol>
              </a:tblGrid>
              <a:tr h="28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i="1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Learner-focus </a:t>
                      </a:r>
                      <a:r>
                        <a:rPr lang="en-GB" sz="1400" b="1" i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</a:t>
                      </a:r>
                      <a:endParaRPr lang="nl-NL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35788"/>
                  </a:ext>
                </a:extLst>
              </a:tr>
              <a:tr h="44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Places the learners and their development in the centre of the education process, building on the experience of, and continuous feedback from learners and supporting them to meet new challenges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957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Applies a learner focused</a:t>
                      </a:r>
                      <a:r>
                        <a:rPr lang="en-GB" sz="1400" i="1" baseline="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approach to engage learners in democratic processes</a:t>
                      </a:r>
                      <a:endParaRPr lang="nl-N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9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9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84958"/>
              </p:ext>
            </p:extLst>
          </p:nvPr>
        </p:nvGraphicFramePr>
        <p:xfrm>
          <a:off x="179512" y="753264"/>
          <a:ext cx="5754370" cy="50405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2820760228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88498441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83280951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tive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ndica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 spc="-1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iteria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149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36962"/>
              </p:ext>
            </p:extLst>
          </p:nvPr>
        </p:nvGraphicFramePr>
        <p:xfrm>
          <a:off x="179512" y="1842316"/>
          <a:ext cx="5754370" cy="54926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1821181869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112498650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275476700"/>
                    </a:ext>
                  </a:extLst>
                </a:gridCol>
              </a:tblGrid>
              <a:tr h="549267"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tive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 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ndica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 spc="-1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iteria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857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65381"/>
              </p:ext>
            </p:extLst>
          </p:nvPr>
        </p:nvGraphicFramePr>
        <p:xfrm>
          <a:off x="179512" y="2976579"/>
          <a:ext cx="5754370" cy="50405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261657567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4111305950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40303163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tive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Qualitative assessment criterion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1724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79452"/>
              </p:ext>
            </p:extLst>
          </p:nvPr>
        </p:nvGraphicFramePr>
        <p:xfrm>
          <a:off x="179512" y="4065632"/>
          <a:ext cx="8640960" cy="73152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19943078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6879848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34625787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6516705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25314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tive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ndica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Learning outcome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(what we want to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achieve) </a:t>
                      </a:r>
                      <a:endParaRPr lang="nl-NL" sz="1600" b="0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Content </a:t>
                      </a:r>
                      <a:b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0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(what will we teach)</a:t>
                      </a:r>
                      <a:endParaRPr lang="nl-NL" sz="1600" b="0" i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</a:t>
                      </a:r>
                      <a:r>
                        <a:rPr lang="en-US" sz="1600" b="0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b="0" spc="-1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iteria</a:t>
                      </a:r>
                      <a:endParaRPr lang="nl-NL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82339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0899" y="150506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Michela:</a:t>
            </a:r>
            <a:endParaRPr lang="nl-NL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899" y="2639331"/>
            <a:ext cx="1174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Francesca:</a:t>
            </a:r>
            <a:endParaRPr lang="nl-NL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0899" y="372838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Aravella:</a:t>
            </a:r>
            <a:endParaRPr lang="nl-NL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899" y="385018"/>
            <a:ext cx="664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Niko:</a:t>
            </a:r>
            <a:endParaRPr lang="nl-NL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56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2000" y="189000"/>
            <a:ext cx="8640000" cy="6480000"/>
          </a:xfrm>
          <a:prstGeom prst="roundRect">
            <a:avLst>
              <a:gd name="adj" fmla="val 2521"/>
            </a:avLst>
          </a:prstGeom>
          <a:solidFill>
            <a:schemeClr val="bg2">
              <a:lumMod val="75000"/>
            </a:schemeClr>
          </a:solidFill>
          <a:ln w="15875">
            <a:solidFill>
              <a:srgbClr val="000000"/>
            </a:solidFill>
          </a:ln>
          <a:effectLst>
            <a:outerShdw blurRad="114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C00000"/>
                </a:solidFill>
              </a:rPr>
              <a:t>Competenties</a:t>
            </a:r>
            <a:endParaRPr lang="en-US" sz="3600">
              <a:solidFill>
                <a:srgbClr val="C00000"/>
              </a:solidFill>
            </a:endParaRPr>
          </a:p>
          <a:p>
            <a:pPr algn="ctr"/>
            <a:r>
              <a:rPr lang="en-US" sz="3600">
                <a:solidFill>
                  <a:srgbClr val="C00000"/>
                </a:solidFill>
              </a:rPr>
              <a:t>van de </a:t>
            </a:r>
          </a:p>
          <a:p>
            <a:pPr algn="ctr"/>
            <a:r>
              <a:rPr lang="en-US" sz="4400">
                <a:solidFill>
                  <a:srgbClr val="C00000"/>
                </a:solidFill>
              </a:rPr>
              <a:t>Duurzame Professional</a:t>
            </a:r>
            <a:endParaRPr lang="nl-NL" sz="440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0892" y="189000"/>
            <a:ext cx="4320000" cy="1871848"/>
          </a:xfrm>
          <a:prstGeom prst="roundRect">
            <a:avLst>
              <a:gd name="adj" fmla="val 8390"/>
            </a:avLst>
          </a:prstGeom>
          <a:solidFill>
            <a:srgbClr val="FFB9B9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i="1">
                <a:solidFill>
                  <a:srgbClr val="C00000"/>
                </a:solidFill>
              </a:rPr>
              <a:t>R</a:t>
            </a:r>
            <a:r>
              <a:rPr lang="en-US" sz="2400" i="1">
                <a:solidFill>
                  <a:schemeClr val="tx1"/>
                </a:solidFill>
              </a:rPr>
              <a:t>esponsibility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6892" y="728744"/>
            <a:ext cx="3528000" cy="396000"/>
          </a:xfrm>
          <a:prstGeom prst="rect">
            <a:avLst/>
          </a:prstGeom>
          <a:solidFill>
            <a:srgbClr val="FFEFE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tangle 21"/>
          <p:cNvSpPr/>
          <p:nvPr/>
        </p:nvSpPr>
        <p:spPr>
          <a:xfrm>
            <a:off x="636892" y="1142768"/>
            <a:ext cx="3528000" cy="396000"/>
          </a:xfrm>
          <a:prstGeom prst="rect">
            <a:avLst/>
          </a:prstGeom>
          <a:solidFill>
            <a:srgbClr val="FFEFE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tangle 22"/>
          <p:cNvSpPr/>
          <p:nvPr/>
        </p:nvSpPr>
        <p:spPr>
          <a:xfrm>
            <a:off x="636892" y="1556792"/>
            <a:ext cx="3528000" cy="396000"/>
          </a:xfrm>
          <a:prstGeom prst="rect">
            <a:avLst/>
          </a:prstGeom>
          <a:solidFill>
            <a:srgbClr val="FFEFE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827584" y="11427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Responsibility</a:t>
            </a:r>
            <a:endParaRPr lang="nl-NL"/>
          </a:p>
        </p:txBody>
      </p:sp>
      <p:sp>
        <p:nvSpPr>
          <p:cNvPr id="25" name="TextBox 24"/>
          <p:cNvSpPr txBox="1"/>
          <p:nvPr/>
        </p:nvSpPr>
        <p:spPr>
          <a:xfrm>
            <a:off x="827584" y="72874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Stakeholder analysis</a:t>
            </a:r>
            <a:endParaRPr lang="nl-NL"/>
          </a:p>
        </p:txBody>
      </p:sp>
      <p:sp>
        <p:nvSpPr>
          <p:cNvPr id="26" name="TextBox 25"/>
          <p:cNvSpPr txBox="1"/>
          <p:nvPr/>
        </p:nvSpPr>
        <p:spPr>
          <a:xfrm>
            <a:off x="827584" y="1556792"/>
            <a:ext cx="3052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Accountability, transparancy</a:t>
            </a:r>
            <a:endParaRPr lang="nl-NL"/>
          </a:p>
        </p:txBody>
      </p:sp>
      <p:sp>
        <p:nvSpPr>
          <p:cNvPr id="18" name="Rounded Rectangle 17"/>
          <p:cNvSpPr/>
          <p:nvPr/>
        </p:nvSpPr>
        <p:spPr>
          <a:xfrm>
            <a:off x="4562157" y="197480"/>
            <a:ext cx="4320000" cy="1872000"/>
          </a:xfrm>
          <a:prstGeom prst="roundRect">
            <a:avLst>
              <a:gd name="adj" fmla="val 9139"/>
            </a:avLst>
          </a:prstGeom>
          <a:solidFill>
            <a:srgbClr val="FFBE7D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i="1">
                <a:solidFill>
                  <a:srgbClr val="C00000"/>
                </a:solidFill>
              </a:rPr>
              <a:t>E</a:t>
            </a:r>
            <a:r>
              <a:rPr lang="en-US" sz="2400" i="1">
                <a:solidFill>
                  <a:schemeClr val="tx1"/>
                </a:solidFill>
              </a:rPr>
              <a:t>motional intelligence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58157" y="728744"/>
            <a:ext cx="3528000" cy="396000"/>
          </a:xfrm>
          <a:prstGeom prst="rect">
            <a:avLst/>
          </a:prstGeom>
          <a:solidFill>
            <a:srgbClr val="FFE2C5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tangle 27"/>
          <p:cNvSpPr/>
          <p:nvPr/>
        </p:nvSpPr>
        <p:spPr>
          <a:xfrm>
            <a:off x="4958157" y="1142768"/>
            <a:ext cx="3528000" cy="396000"/>
          </a:xfrm>
          <a:prstGeom prst="rect">
            <a:avLst/>
          </a:prstGeom>
          <a:solidFill>
            <a:srgbClr val="FFE2C5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tangle 28"/>
          <p:cNvSpPr/>
          <p:nvPr/>
        </p:nvSpPr>
        <p:spPr>
          <a:xfrm>
            <a:off x="4958157" y="1556792"/>
            <a:ext cx="3528000" cy="396000"/>
          </a:xfrm>
          <a:prstGeom prst="rect">
            <a:avLst/>
          </a:prstGeom>
          <a:solidFill>
            <a:srgbClr val="FFE2C5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xtBox 29"/>
          <p:cNvSpPr txBox="1"/>
          <p:nvPr/>
        </p:nvSpPr>
        <p:spPr>
          <a:xfrm>
            <a:off x="5148064" y="1142768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Facts - assumptions - opinions</a:t>
            </a:r>
            <a:endParaRPr lang="nl-NL"/>
          </a:p>
        </p:txBody>
      </p:sp>
      <p:sp>
        <p:nvSpPr>
          <p:cNvPr id="31" name="TextBox 30"/>
          <p:cNvSpPr txBox="1"/>
          <p:nvPr/>
        </p:nvSpPr>
        <p:spPr>
          <a:xfrm>
            <a:off x="5148064" y="728744"/>
            <a:ext cx="87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Values</a:t>
            </a:r>
            <a:endParaRPr lang="nl-NL"/>
          </a:p>
        </p:txBody>
      </p:sp>
      <p:sp>
        <p:nvSpPr>
          <p:cNvPr id="32" name="TextBox 31"/>
          <p:cNvSpPr txBox="1"/>
          <p:nvPr/>
        </p:nvSpPr>
        <p:spPr>
          <a:xfrm>
            <a:off x="5148064" y="1556792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Inter-, transdisciplinary</a:t>
            </a:r>
            <a:endParaRPr lang="nl-NL"/>
          </a:p>
        </p:txBody>
      </p:sp>
      <p:sp>
        <p:nvSpPr>
          <p:cNvPr id="17" name="Rounded Rectangle 16"/>
          <p:cNvSpPr/>
          <p:nvPr/>
        </p:nvSpPr>
        <p:spPr>
          <a:xfrm>
            <a:off x="252000" y="2069328"/>
            <a:ext cx="4320000" cy="1872000"/>
          </a:xfrm>
          <a:prstGeom prst="roundRect">
            <a:avLst>
              <a:gd name="adj" fmla="val 8390"/>
            </a:avLst>
          </a:prstGeom>
          <a:solidFill>
            <a:srgbClr val="FFFF37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i="1">
                <a:solidFill>
                  <a:srgbClr val="C00000"/>
                </a:solidFill>
              </a:rPr>
              <a:t>S</a:t>
            </a:r>
            <a:r>
              <a:rPr lang="en-US" sz="2400" i="1">
                <a:solidFill>
                  <a:schemeClr val="tx1"/>
                </a:solidFill>
              </a:rPr>
              <a:t>ystem </a:t>
            </a:r>
            <a:r>
              <a:rPr lang="en-GB" sz="2400" i="1">
                <a:solidFill>
                  <a:schemeClr val="tx1"/>
                </a:solidFill>
              </a:rPr>
              <a:t>orientation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6892" y="2600952"/>
            <a:ext cx="3528000" cy="396000"/>
          </a:xfrm>
          <a:prstGeom prst="rect">
            <a:avLst/>
          </a:prstGeom>
          <a:solidFill>
            <a:srgbClr val="FFFFAC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tangle 33"/>
          <p:cNvSpPr/>
          <p:nvPr/>
        </p:nvSpPr>
        <p:spPr>
          <a:xfrm>
            <a:off x="636892" y="3014976"/>
            <a:ext cx="3528000" cy="396000"/>
          </a:xfrm>
          <a:prstGeom prst="rect">
            <a:avLst/>
          </a:prstGeom>
          <a:solidFill>
            <a:srgbClr val="FFFFAC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tangle 34"/>
          <p:cNvSpPr/>
          <p:nvPr/>
        </p:nvSpPr>
        <p:spPr>
          <a:xfrm>
            <a:off x="636892" y="3429000"/>
            <a:ext cx="3528000" cy="396000"/>
          </a:xfrm>
          <a:prstGeom prst="rect">
            <a:avLst/>
          </a:prstGeom>
          <a:solidFill>
            <a:srgbClr val="FFFFAC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xtBox 35"/>
          <p:cNvSpPr txBox="1"/>
          <p:nvPr/>
        </p:nvSpPr>
        <p:spPr>
          <a:xfrm>
            <a:off x="852418" y="3014976"/>
            <a:ext cx="332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Weaving faults, vigour sources</a:t>
            </a:r>
            <a:endParaRPr lang="nl-NL"/>
          </a:p>
        </p:txBody>
      </p:sp>
      <p:sp>
        <p:nvSpPr>
          <p:cNvPr id="37" name="TextBox 36"/>
          <p:cNvSpPr txBox="1"/>
          <p:nvPr/>
        </p:nvSpPr>
        <p:spPr>
          <a:xfrm>
            <a:off x="852418" y="2600952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Zoom in and out (place)</a:t>
            </a:r>
            <a:endParaRPr lang="nl-NL"/>
          </a:p>
        </p:txBody>
      </p:sp>
      <p:sp>
        <p:nvSpPr>
          <p:cNvPr id="38" name="TextBox 37"/>
          <p:cNvSpPr txBox="1"/>
          <p:nvPr/>
        </p:nvSpPr>
        <p:spPr>
          <a:xfrm>
            <a:off x="852418" y="3429000"/>
            <a:ext cx="186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Integral, circular</a:t>
            </a:r>
            <a:endParaRPr lang="nl-NL"/>
          </a:p>
        </p:txBody>
      </p:sp>
      <p:sp>
        <p:nvSpPr>
          <p:cNvPr id="16" name="Rounded Rectangle 15"/>
          <p:cNvSpPr/>
          <p:nvPr/>
        </p:nvSpPr>
        <p:spPr>
          <a:xfrm>
            <a:off x="4572000" y="2060848"/>
            <a:ext cx="4320000" cy="1872000"/>
          </a:xfrm>
          <a:prstGeom prst="roundRect">
            <a:avLst>
              <a:gd name="adj" fmla="val 10638"/>
            </a:avLst>
          </a:prstGeom>
          <a:solidFill>
            <a:srgbClr val="7DFF7D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i="1">
                <a:solidFill>
                  <a:srgbClr val="C00000"/>
                </a:solidFill>
              </a:rPr>
              <a:t>F</a:t>
            </a:r>
            <a:r>
              <a:rPr lang="en-GB" sz="2400" i="1">
                <a:solidFill>
                  <a:schemeClr val="tx1"/>
                </a:solidFill>
              </a:rPr>
              <a:t>uture orientation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8157" y="2600952"/>
            <a:ext cx="3528000" cy="396000"/>
          </a:xfrm>
          <a:prstGeom prst="rect">
            <a:avLst/>
          </a:prstGeom>
          <a:solidFill>
            <a:srgbClr val="D1FFD1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tangle 40"/>
          <p:cNvSpPr/>
          <p:nvPr/>
        </p:nvSpPr>
        <p:spPr>
          <a:xfrm>
            <a:off x="4958157" y="3014976"/>
            <a:ext cx="3528000" cy="396000"/>
          </a:xfrm>
          <a:prstGeom prst="rect">
            <a:avLst/>
          </a:prstGeom>
          <a:solidFill>
            <a:srgbClr val="D1FFD1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tangle 41"/>
          <p:cNvSpPr/>
          <p:nvPr/>
        </p:nvSpPr>
        <p:spPr>
          <a:xfrm>
            <a:off x="4958157" y="3429000"/>
            <a:ext cx="3528000" cy="396000"/>
          </a:xfrm>
          <a:prstGeom prst="rect">
            <a:avLst/>
          </a:prstGeom>
          <a:solidFill>
            <a:srgbClr val="D1FFD1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xtBox 42"/>
          <p:cNvSpPr txBox="1"/>
          <p:nvPr/>
        </p:nvSpPr>
        <p:spPr>
          <a:xfrm>
            <a:off x="5148064" y="3014976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Non-linear thinking</a:t>
            </a:r>
            <a:endParaRPr lang="nl-NL"/>
          </a:p>
        </p:txBody>
      </p:sp>
      <p:sp>
        <p:nvSpPr>
          <p:cNvPr id="44" name="TextBox 43"/>
          <p:cNvSpPr txBox="1"/>
          <p:nvPr/>
        </p:nvSpPr>
        <p:spPr>
          <a:xfrm>
            <a:off x="5148064" y="2600952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Zoom in and out (time)</a:t>
            </a:r>
            <a:endParaRPr lang="nl-NL"/>
          </a:p>
        </p:txBody>
      </p:sp>
      <p:sp>
        <p:nvSpPr>
          <p:cNvPr id="45" name="TextBox 44"/>
          <p:cNvSpPr txBox="1"/>
          <p:nvPr/>
        </p:nvSpPr>
        <p:spPr>
          <a:xfrm>
            <a:off x="5148064" y="34290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Creative, out-of-the-box</a:t>
            </a:r>
            <a:endParaRPr lang="nl-NL"/>
          </a:p>
        </p:txBody>
      </p:sp>
      <p:sp>
        <p:nvSpPr>
          <p:cNvPr id="15" name="Rounded Rectangle 14"/>
          <p:cNvSpPr/>
          <p:nvPr/>
        </p:nvSpPr>
        <p:spPr>
          <a:xfrm>
            <a:off x="249873" y="3932848"/>
            <a:ext cx="4320000" cy="1872000"/>
          </a:xfrm>
          <a:prstGeom prst="roundRect">
            <a:avLst>
              <a:gd name="adj" fmla="val 9139"/>
            </a:avLst>
          </a:prstGeom>
          <a:solidFill>
            <a:srgbClr val="7DD1FF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i="1">
                <a:solidFill>
                  <a:schemeClr val="tx1"/>
                </a:solidFill>
              </a:rPr>
              <a:t>personal </a:t>
            </a:r>
            <a:r>
              <a:rPr lang="en-US" sz="2800" b="1" i="1">
                <a:solidFill>
                  <a:srgbClr val="C00000"/>
                </a:solidFill>
              </a:rPr>
              <a:t>I</a:t>
            </a:r>
            <a:r>
              <a:rPr lang="en-US" sz="2400" i="1">
                <a:solidFill>
                  <a:schemeClr val="tx1"/>
                </a:solidFill>
              </a:rPr>
              <a:t>nvolvement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6892" y="4506683"/>
            <a:ext cx="3528000" cy="396000"/>
          </a:xfrm>
          <a:prstGeom prst="rect">
            <a:avLst/>
          </a:prstGeom>
          <a:solidFill>
            <a:srgbClr val="B9E6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tangle 46"/>
          <p:cNvSpPr/>
          <p:nvPr/>
        </p:nvSpPr>
        <p:spPr>
          <a:xfrm>
            <a:off x="636892" y="4903946"/>
            <a:ext cx="3528000" cy="396000"/>
          </a:xfrm>
          <a:prstGeom prst="rect">
            <a:avLst/>
          </a:prstGeom>
          <a:solidFill>
            <a:srgbClr val="B9E6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tangle 47"/>
          <p:cNvSpPr/>
          <p:nvPr/>
        </p:nvSpPr>
        <p:spPr>
          <a:xfrm>
            <a:off x="636892" y="5301208"/>
            <a:ext cx="3528000" cy="396000"/>
          </a:xfrm>
          <a:prstGeom prst="rect">
            <a:avLst/>
          </a:prstGeom>
          <a:solidFill>
            <a:srgbClr val="B9E6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xtBox 48"/>
          <p:cNvSpPr txBox="1"/>
          <p:nvPr/>
        </p:nvSpPr>
        <p:spPr>
          <a:xfrm>
            <a:off x="852834" y="490394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Passion, ideals</a:t>
            </a:r>
            <a:endParaRPr lang="nl-NL"/>
          </a:p>
        </p:txBody>
      </p:sp>
      <p:sp>
        <p:nvSpPr>
          <p:cNvPr id="50" name="TextBox 49"/>
          <p:cNvSpPr txBox="1"/>
          <p:nvPr/>
        </p:nvSpPr>
        <p:spPr>
          <a:xfrm>
            <a:off x="852834" y="450668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Sustainable attitude</a:t>
            </a:r>
            <a:endParaRPr lang="nl-NL"/>
          </a:p>
        </p:txBody>
      </p:sp>
      <p:sp>
        <p:nvSpPr>
          <p:cNvPr id="51" name="TextBox 50"/>
          <p:cNvSpPr txBox="1"/>
          <p:nvPr/>
        </p:nvSpPr>
        <p:spPr>
          <a:xfrm>
            <a:off x="852834" y="530120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Conscience</a:t>
            </a:r>
            <a:endParaRPr lang="nl-NL"/>
          </a:p>
        </p:txBody>
      </p:sp>
      <p:sp>
        <p:nvSpPr>
          <p:cNvPr id="4" name="Rounded Rectangle 3"/>
          <p:cNvSpPr/>
          <p:nvPr/>
        </p:nvSpPr>
        <p:spPr>
          <a:xfrm>
            <a:off x="4569873" y="3932848"/>
            <a:ext cx="4320000" cy="1872000"/>
          </a:xfrm>
          <a:prstGeom prst="roundRect">
            <a:avLst>
              <a:gd name="adj" fmla="val 8390"/>
            </a:avLst>
          </a:prstGeom>
          <a:solidFill>
            <a:srgbClr val="E0A3FF"/>
          </a:solidFill>
          <a:ln w="31750">
            <a:solidFill>
              <a:schemeClr val="bg2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i="1">
                <a:solidFill>
                  <a:srgbClr val="C00000"/>
                </a:solidFill>
              </a:rPr>
              <a:t>A</a:t>
            </a:r>
            <a:r>
              <a:rPr lang="en-US" sz="2400" i="1">
                <a:solidFill>
                  <a:schemeClr val="tx1"/>
                </a:solidFill>
              </a:rPr>
              <a:t>ction skills</a:t>
            </a:r>
            <a:endParaRPr lang="nl-NL" sz="2400" i="1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8157" y="4473160"/>
            <a:ext cx="3528000" cy="396000"/>
          </a:xfrm>
          <a:prstGeom prst="rect">
            <a:avLst/>
          </a:prstGeom>
          <a:solidFill>
            <a:srgbClr val="F0D1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tangle 52"/>
          <p:cNvSpPr/>
          <p:nvPr/>
        </p:nvSpPr>
        <p:spPr>
          <a:xfrm>
            <a:off x="4958157" y="4887184"/>
            <a:ext cx="3528000" cy="396000"/>
          </a:xfrm>
          <a:prstGeom prst="rect">
            <a:avLst/>
          </a:prstGeom>
          <a:solidFill>
            <a:srgbClr val="F0D1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tangle 53"/>
          <p:cNvSpPr/>
          <p:nvPr/>
        </p:nvSpPr>
        <p:spPr>
          <a:xfrm>
            <a:off x="4958157" y="5301208"/>
            <a:ext cx="3528000" cy="396000"/>
          </a:xfrm>
          <a:prstGeom prst="rect">
            <a:avLst/>
          </a:prstGeom>
          <a:solidFill>
            <a:srgbClr val="F0D1FF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xtBox 54"/>
          <p:cNvSpPr txBox="1"/>
          <p:nvPr/>
        </p:nvSpPr>
        <p:spPr>
          <a:xfrm>
            <a:off x="5148064" y="488718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Deal with uncertainties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48064" y="4473160"/>
            <a:ext cx="25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Weigh the unweighable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48064" y="530120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Do without doing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0891" y="5821032"/>
            <a:ext cx="8641265" cy="864152"/>
          </a:xfrm>
          <a:prstGeom prst="roundRect">
            <a:avLst>
              <a:gd name="adj" fmla="val 16630"/>
            </a:avLst>
          </a:prstGeom>
          <a:solidFill>
            <a:srgbClr val="EAE8DA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33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>
                <a:solidFill>
                  <a:srgbClr val="C00000"/>
                </a:solidFill>
              </a:rPr>
              <a:t>+  D</a:t>
            </a:r>
            <a:r>
              <a:rPr lang="en-US" sz="2800" i="1">
                <a:solidFill>
                  <a:schemeClr val="tx1"/>
                </a:solidFill>
              </a:rPr>
              <a:t>isciplinary competences</a:t>
            </a:r>
            <a:endParaRPr lang="nl-NL" sz="28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8488" y="2519004"/>
            <a:ext cx="5287025" cy="1323439"/>
          </a:xfrm>
          <a:prstGeom prst="rect">
            <a:avLst/>
          </a:prstGeom>
          <a:noFill/>
          <a:effectLst>
            <a:outerShdw blurRad="1270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8000" b="1" i="1">
                <a:solidFill>
                  <a:srgbClr val="0000FF"/>
                </a:solidFill>
              </a:rPr>
              <a:t>RESFIA+D</a:t>
            </a:r>
            <a:endParaRPr lang="nl-NL" sz="8000" b="1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35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/>
      <p:bldP spid="56" grpId="0"/>
      <p:bldP spid="5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430" y="307102"/>
            <a:ext cx="4032448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>
                <a:solidFill>
                  <a:srgbClr val="C00000"/>
                </a:solidFill>
              </a:rPr>
              <a:t>Levels of competence</a:t>
            </a:r>
          </a:p>
          <a:p>
            <a:pPr>
              <a:spcBef>
                <a:spcPts val="3000"/>
              </a:spcBef>
            </a:pPr>
            <a:r>
              <a:rPr lang="nl-NL" sz="2000"/>
              <a:t>Level 1: </a:t>
            </a:r>
            <a:r>
              <a:rPr lang="en-GB" sz="2000" i="1">
                <a:solidFill>
                  <a:srgbClr val="C00000"/>
                </a:solidFill>
              </a:rPr>
              <a:t>Apprentice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2: </a:t>
            </a:r>
            <a:r>
              <a:rPr lang="en-GB" sz="2000" i="1">
                <a:solidFill>
                  <a:srgbClr val="C00000"/>
                </a:solidFill>
              </a:rPr>
              <a:t>Work under supervision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3: </a:t>
            </a:r>
            <a:r>
              <a:rPr lang="en-GB" sz="2000" i="1">
                <a:solidFill>
                  <a:srgbClr val="C00000"/>
                </a:solidFill>
              </a:rPr>
              <a:t>Apply self-directed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4: </a:t>
            </a:r>
            <a:r>
              <a:rPr lang="en-GB" sz="2000" i="1">
                <a:solidFill>
                  <a:srgbClr val="C00000"/>
                </a:solidFill>
              </a:rPr>
              <a:t>Integrate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5: </a:t>
            </a:r>
            <a:r>
              <a:rPr lang="en-GB" sz="2000" i="1">
                <a:solidFill>
                  <a:srgbClr val="C00000"/>
                </a:solidFill>
              </a:rPr>
              <a:t>Improve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6: </a:t>
            </a:r>
            <a:r>
              <a:rPr lang="en-GB" sz="2000" i="1">
                <a:solidFill>
                  <a:srgbClr val="C00000"/>
                </a:solidFill>
              </a:rPr>
              <a:t>Innovate</a:t>
            </a:r>
            <a:endParaRPr lang="nl-NL" sz="2000" i="1">
              <a:solidFill>
                <a:srgbClr val="C00000"/>
              </a:solidFill>
            </a:endParaRPr>
          </a:p>
          <a:p>
            <a:pPr>
              <a:spcBef>
                <a:spcPts val="3000"/>
              </a:spcBef>
            </a:pPr>
            <a:r>
              <a:rPr lang="nl-NL" sz="2000"/>
              <a:t>Level 7: </a:t>
            </a:r>
            <a:r>
              <a:rPr lang="en-GB" sz="2000" i="1">
                <a:solidFill>
                  <a:srgbClr val="C00000"/>
                </a:solidFill>
              </a:rPr>
              <a:t>Mastership</a:t>
            </a:r>
            <a:endParaRPr lang="nl-NL" sz="2000" i="1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2488" y="687033"/>
            <a:ext cx="4572000" cy="1200329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nl-NL" b="1"/>
              <a:t>Level 3:</a:t>
            </a:r>
          </a:p>
          <a:p>
            <a:r>
              <a:rPr lang="en-GB"/>
              <a:t>You describe the wishes, dreams and ideals you have regarding the work that you do and the results and effects of it.</a:t>
            </a:r>
            <a:endParaRPr lang="nl-NL"/>
          </a:p>
        </p:txBody>
      </p:sp>
      <p:sp>
        <p:nvSpPr>
          <p:cNvPr id="4" name="Rectangle 3"/>
          <p:cNvSpPr/>
          <p:nvPr/>
        </p:nvSpPr>
        <p:spPr>
          <a:xfrm>
            <a:off x="4392488" y="2016423"/>
            <a:ext cx="4572000" cy="1200329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nl-NL" b="1"/>
              <a:t>Level 4:</a:t>
            </a:r>
          </a:p>
          <a:p>
            <a:r>
              <a:rPr lang="en-GB"/>
              <a:t>You relate your professional dreams and ideals to the formulation of the goals and the implementation of your work. </a:t>
            </a:r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4392488" y="3345813"/>
            <a:ext cx="4572000" cy="1754326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nl-NL" b="1"/>
              <a:t>Level 5:</a:t>
            </a:r>
          </a:p>
          <a:p>
            <a:r>
              <a:rPr lang="en-GB"/>
              <a:t>With your dreams and ideals you inspire others in your working environment. Doing so, you exert a noticeably positive influence on the work and on its results and effects of you and of the teams you are a part of. </a:t>
            </a: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4392488" y="5229200"/>
            <a:ext cx="4572000" cy="1477328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nl-NL" b="1"/>
              <a:t>Level 6:</a:t>
            </a:r>
          </a:p>
          <a:p>
            <a:r>
              <a:rPr lang="en-GB"/>
              <a:t>Your dreams and ideals lead to original, innovative ideas and projects related to your professional activities, your working environ-ment, your discipline or your line of business. </a:t>
            </a:r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779912" y="1700808"/>
            <a:ext cx="612576" cy="95942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710544" y="2992453"/>
            <a:ext cx="1681944" cy="39300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1"/>
          </p:cNvCxnSpPr>
          <p:nvPr/>
        </p:nvCxnSpPr>
        <p:spPr>
          <a:xfrm flipH="1" flipV="1">
            <a:off x="2764972" y="4071258"/>
            <a:ext cx="1627516" cy="15171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710543" y="4767943"/>
            <a:ext cx="1681945" cy="67728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92488" y="188640"/>
            <a:ext cx="457200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nl-NL" b="1"/>
              <a:t>Example:  </a:t>
            </a:r>
            <a:r>
              <a:rPr lang="nl-NL" b="1" i="1">
                <a:solidFill>
                  <a:srgbClr val="C00000"/>
                </a:solidFill>
              </a:rPr>
              <a:t>I2, passion and ideals </a:t>
            </a:r>
            <a:r>
              <a:rPr lang="nl-NL" i="1"/>
              <a:t> (shortened)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33671" y="2164214"/>
            <a:ext cx="3668485" cy="2930300"/>
            <a:chOff x="233671" y="2164214"/>
            <a:chExt cx="3668485" cy="2930300"/>
          </a:xfrm>
        </p:grpSpPr>
        <p:sp>
          <p:nvSpPr>
            <p:cNvPr id="28" name="Rectangle 27"/>
            <p:cNvSpPr/>
            <p:nvPr/>
          </p:nvSpPr>
          <p:spPr>
            <a:xfrm>
              <a:off x="233671" y="2348880"/>
              <a:ext cx="3668485" cy="274563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 useBgFill="1">
          <p:nvSpPr>
            <p:cNvPr id="29" name="TextBox 28"/>
            <p:cNvSpPr txBox="1"/>
            <p:nvPr/>
          </p:nvSpPr>
          <p:spPr>
            <a:xfrm>
              <a:off x="606896" y="2164214"/>
              <a:ext cx="2237536" cy="369332"/>
            </a:xfrm>
            <a:prstGeom prst="rect">
              <a:avLst/>
            </a:prstGeom>
            <a:ln w="6350"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Educator Assessment: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8437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5" grpId="0" animBg="1"/>
      <p:bldP spid="6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202076"/>
              </p:ext>
            </p:extLst>
          </p:nvPr>
        </p:nvGraphicFramePr>
        <p:xfrm>
          <a:off x="96332" y="1256431"/>
          <a:ext cx="8868156" cy="339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124267"/>
              </p:ext>
            </p:extLst>
          </p:nvPr>
        </p:nvGraphicFramePr>
        <p:xfrm>
          <a:off x="96332" y="1256431"/>
          <a:ext cx="8868156" cy="339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52039"/>
              </p:ext>
            </p:extLst>
          </p:nvPr>
        </p:nvGraphicFramePr>
        <p:xfrm>
          <a:off x="96332" y="1256431"/>
          <a:ext cx="8868156" cy="339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507326"/>
              </p:ext>
            </p:extLst>
          </p:nvPr>
        </p:nvGraphicFramePr>
        <p:xfrm>
          <a:off x="96332" y="1256431"/>
          <a:ext cx="8868156" cy="339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404664"/>
            <a:ext cx="616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006600"/>
                </a:solidFill>
              </a:rPr>
              <a:t>Result of a personal assessment (2012)</a:t>
            </a:r>
            <a:endParaRPr lang="nl-NL" sz="2800" b="1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79817"/>
              </p:ext>
            </p:extLst>
          </p:nvPr>
        </p:nvGraphicFramePr>
        <p:xfrm>
          <a:off x="107504" y="1384046"/>
          <a:ext cx="881924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441934"/>
              </p:ext>
            </p:extLst>
          </p:nvPr>
        </p:nvGraphicFramePr>
        <p:xfrm>
          <a:off x="107504" y="1384046"/>
          <a:ext cx="881924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071124"/>
              </p:ext>
            </p:extLst>
          </p:nvPr>
        </p:nvGraphicFramePr>
        <p:xfrm>
          <a:off x="107504" y="1384046"/>
          <a:ext cx="881924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89560" y="3862612"/>
            <a:ext cx="5933648" cy="1510604"/>
            <a:chOff x="289560" y="2667206"/>
            <a:chExt cx="5933648" cy="1510604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1853726" y="2763974"/>
              <a:ext cx="407348" cy="659492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482340" y="2860654"/>
              <a:ext cx="330520" cy="63692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027400" y="3029724"/>
              <a:ext cx="195808" cy="64920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5189220" y="2981712"/>
              <a:ext cx="238864" cy="61492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9560" y="2667206"/>
              <a:ext cx="441316" cy="624634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"/>
            <p:cNvSpPr txBox="1"/>
            <p:nvPr/>
          </p:nvSpPr>
          <p:spPr>
            <a:xfrm rot="198663">
              <a:off x="2045822" y="3569493"/>
              <a:ext cx="2507793" cy="60831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4400" i="1">
                  <a:solidFill>
                    <a:srgbClr val="CC3300"/>
                  </a:solidFill>
                </a:rPr>
                <a:t>Priorities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187624" y="332656"/>
            <a:ext cx="6278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FF"/>
                </a:solidFill>
                <a:cs typeface="Arial" charset="0"/>
              </a:rPr>
              <a:t>Result of a curriculum assessment (2014)</a:t>
            </a:r>
          </a:p>
        </p:txBody>
      </p:sp>
    </p:spTree>
    <p:extLst>
      <p:ext uri="{BB962C8B-B14F-4D97-AF65-F5344CB8AC3E}">
        <p14:creationId xmlns:p14="http://schemas.microsoft.com/office/powerpoint/2010/main" val="395831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1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Chart bld="series"/>
        </p:bldSub>
      </p:bldGraphic>
      <p:bldGraphic spid="16" grpId="0">
        <p:bldAsOne/>
      </p:bldGraphic>
      <p:bldGraphic spid="1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40960" cy="5724644"/>
          </a:xfrm>
          <a:prstGeom prst="rect">
            <a:avLst/>
          </a:prstGeom>
          <a:solidFill>
            <a:schemeClr val="bg1"/>
          </a:solidFill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en-US" sz="2000" b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3x4 matrix: (a) design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Niko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(b) terminology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Rick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(c) ‘Complex Systemic Competence’?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battle between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Francesca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 principles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Michela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(a) socio-critical; (b) qualitative, ordinal scales; (c) competence levels (inspired by RESFIA+D?)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 practice: (a) how to assess, if not Pearson-style?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(b) not through learners’ achievements, but then how?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Giovanna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 elements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Aravella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e.g. learning objectives; performance or quality indicators; learning outcomes (what we want to achieve); content (what will we teach); assessment criteria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 with education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Francesca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how to go from generic competences to education?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Self-development goals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Kaija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are they / should they be in the learning outcomes?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Lowering the number of learning objectives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Niko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now: how and when to complete the quality indicators, etc.?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l-NL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assessment to training (</a:t>
            </a:r>
            <a:r>
              <a:rPr lang="en-US" sz="1600" i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by </a:t>
            </a:r>
            <a:r>
              <a:rPr lang="en-US" sz="1600" i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André</a:t>
            </a:r>
            <a:r>
              <a:rPr lang="en-US" sz="16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how does WG1 feed WG2 or WG3?</a:t>
            </a:r>
            <a:endParaRPr lang="nl-NL" sz="16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4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96300"/>
              </p:ext>
            </p:extLst>
          </p:nvPr>
        </p:nvGraphicFramePr>
        <p:xfrm>
          <a:off x="899592" y="620687"/>
          <a:ext cx="7488831" cy="444518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val="2206151957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3126345318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1857173642"/>
                    </a:ext>
                  </a:extLst>
                </a:gridCol>
              </a:tblGrid>
              <a:tr h="42245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UNECE Competences for educators in education for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845574"/>
                  </a:ext>
                </a:extLst>
              </a:tr>
              <a:tr h="29102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Source: UNECE (2001)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855225"/>
                  </a:ext>
                </a:extLst>
              </a:tr>
              <a:tr h="36612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Characteristics of Education for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953226"/>
                  </a:ext>
                </a:extLst>
              </a:tr>
              <a:tr h="36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H: </a:t>
                      </a: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Holistic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Envisioning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T: </a:t>
                      </a: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Achieve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6578"/>
                  </a:ext>
                </a:extLst>
              </a:tr>
              <a:tr h="26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34436"/>
                  </a:ext>
                </a:extLst>
              </a:tr>
              <a:tr h="36612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 1: Components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052748"/>
                  </a:ext>
                </a:extLst>
              </a:tr>
              <a:tr h="675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H1.</a:t>
                      </a:r>
                      <a:r>
                        <a:rPr lang="en-GB" sz="16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Integrative thinking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C1.</a:t>
                      </a:r>
                      <a:r>
                        <a:rPr lang="en-GB" sz="16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from the past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T1.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Transformation of what it means to be an educator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588344"/>
                  </a:ext>
                </a:extLst>
              </a:tr>
              <a:tr h="101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H2.</a:t>
                      </a:r>
                      <a:r>
                        <a:rPr lang="en-GB" sz="16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Inclusivity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C2.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Inspiring engagement in the present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T2.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Transformation of pedagogy, i.e., transformative approaches to teaching and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00140"/>
                  </a:ext>
                </a:extLst>
              </a:tr>
              <a:tr h="675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H3.</a:t>
                      </a:r>
                      <a:r>
                        <a:rPr lang="en-GB" sz="1600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Dealing with complexities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C3.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Exploring alternative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T3.</a:t>
                      </a: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Transformation of the education system as a whole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89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34421"/>
              </p:ext>
            </p:extLst>
          </p:nvPr>
        </p:nvGraphicFramePr>
        <p:xfrm>
          <a:off x="251521" y="116636"/>
          <a:ext cx="8712966" cy="170688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4169421565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786020893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110249157"/>
                    </a:ext>
                  </a:extLst>
                </a:gridCol>
              </a:tblGrid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 2: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35014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K: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325000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basics of systems thinking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root causes of unsustainable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education systems that support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83441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Ways in which natural, social and economic systems function and how they may be interrelated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That sustainable development is an evolving concept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way we educate/learn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82739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interdependent nature of relationships within the present generation and between generations, as well as those between rich and poor and between humans and nature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urgent need for change from unsustainable practices towards advancing quality of life, equity, solidarity, and environmental sustainability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it is important to prepare learners to meet new challenges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995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personal world view and cultural assumptions and seek to understand those of others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problem setting, critical reflection, visioning and creative thinking in planning the future and effecting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building on the experience of learners as a basis for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911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connection between sustainable futures and the way we think, live and work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preparedness for the unforeseen and a precautionary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How engagement in real-world issues enhances learning outcomes and helps learners to make a difference in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45748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own thinking and action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scientific evidence in supporting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825055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D: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96071"/>
                  </a:ext>
                </a:extLst>
              </a:tr>
              <a:tr h="436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Create opportunities for sharing ideas and experiences from different disciplines / places / cultures / generations without prejudice and preconceptions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Critically assess processes of change in society and envision sustainable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participatory and learner-centred education that develops critical thinking and active citizenship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7041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Work with different perspectives on dilemmas, issues, tensions and conflicts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Communicate a sense of urgency for change and inspire hope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Assess learning outcomes in terms of changes and achievements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8059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Connect the learner to their local and global spheres of influence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evaluation of potential consequences of different decisions and actions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62167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Use the natural, social and built environment, including their own institution, as a context and source of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8522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L: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Live Together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90069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Actively engage different groups across generations, cultures, places and disciplines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emergence of new worldviews that address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Challenge unsustainable practices across educational systems, including at the institutional level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84725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Encourage negotiation of alternative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Help learners clarify their own and others worldviews through dialogue, and recognize that alternative frameworks exist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61987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B: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4053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inclusive of different disciplines, cultures and perspectives, including indigenous knowledge and worldviews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motivated to make a positive contribution to other people and their social and natural environment, locally and globally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challenge assumptions underlying unsustainable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6864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take considered action even in situations of uncertainty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facilitator and participant in the learning process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76502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critically reflective practitioner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63377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Inspires creativity and innovation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37746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Engages with learners in ways that build positive relationships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68224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79089"/>
                  </a:ext>
                </a:extLst>
              </a:tr>
              <a:tr h="1181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in all: 39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43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71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03409"/>
              </p:ext>
            </p:extLst>
          </p:nvPr>
        </p:nvGraphicFramePr>
        <p:xfrm>
          <a:off x="251521" y="-6220072"/>
          <a:ext cx="8712966" cy="170688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4169421565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786020893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110249157"/>
                    </a:ext>
                  </a:extLst>
                </a:gridCol>
              </a:tblGrid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 2: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35014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K: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325000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basics of systems thinking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root causes of unsustainable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education systems that support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83441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Ways in which natural, social and economic systems function and how they may be interrelated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That sustainable development is an evolving concept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way we educate/learn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82739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interdependent nature of relationships within the present generation and between generations, as well as those between rich and poor and between humans and nature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urgent need for change from unsustainable practices towards advancing quality of life, equity, solidarity, and environmental sustainability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it is important to prepare learners to meet new challenges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995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personal world view and cultural assumptions and seek to understand those of others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problem setting, critical reflection, visioning and creative thinking in planning the future and effecting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building on the experience of learners as a basis for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911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connection between sustainable futures and the way we think, live and work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preparedness for the unforeseen and a precautionary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How engagement in real-world issues enhances learning outcomes and helps learners to make a difference in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45748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own thinking and action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scientific evidence in supporting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825055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D: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96071"/>
                  </a:ext>
                </a:extLst>
              </a:tr>
              <a:tr h="436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Create opportunities for sharing ideas and experiences from different disciplines / places / cultures / generations without prejudice and preconceptions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Critically assess processes of change in society and envision sustainable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participatory and learner-centred education that develops critical thinking and active citizenship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7041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Work with different perspectives on dilemmas, issues, tensions and conflicts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Communicate a sense of urgency for change and inspire hope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Assess learning outcomes in terms of changes and achievements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8059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Connect the learner to their local and global spheres of influence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evaluation of potential consequences of different decisions and actions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62167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Use the natural, social and built environment, including their own institution, as a context and source of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8522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L: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Live Together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90069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Actively engage different groups across generations, cultures, places and disciplines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emergence of new worldviews that address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Challenge unsustainable practices across educational systems, including at the institutional level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84725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Encourage negotiation of alternative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Help learners clarify their own and others worldviews through dialogue, and recognize that alternative frameworks exist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61987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B: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4053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inclusive of different disciplines, cultures and perspectives, including indigenous knowledge and worldviews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motivated to make a positive contribution to other people and their social and natural environment, locally and globally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challenge assumptions underlying unsustainable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6864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take considered action even in situations of uncertainty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facilitator and participant in the learning process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76502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critically reflective practitioner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63377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Inspires creativity and innovation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37746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Engages with learners in ways that build positive relationships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68224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79089"/>
                  </a:ext>
                </a:extLst>
              </a:tr>
              <a:tr h="1181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in all: 39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43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3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777090"/>
              </p:ext>
            </p:extLst>
          </p:nvPr>
        </p:nvGraphicFramePr>
        <p:xfrm>
          <a:off x="251521" y="-12340752"/>
          <a:ext cx="8712966" cy="170688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4169421565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786020893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1110249157"/>
                    </a:ext>
                  </a:extLst>
                </a:gridCol>
              </a:tblGrid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 2: Competences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35014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K: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325000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HK1.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basics of systems thinking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root causes of unsustainable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education systems that support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83441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Ways in which natural, social and economic systems function and how they may be interrelated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That sustainable development is an evolving concept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there is a need to transform the way we educate/learn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82739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interdependent nature of relationships within the present generation and between generations, as well as those between rich and poor and between humans and nature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urgent need for change from unsustainable practices towards advancing quality of life, equity, solidarity, and environmental sustainability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Why it is important to prepare learners to meet new challenges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995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personal world view and cultural assumptions and seek to understand those of others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problem setting, critical reflection, visioning and creative thinking in planning the future and effecting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building on the experience of learners as a basis for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911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connection between sustainable futures and the way we think, live and work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preparedness for the unforeseen and a precautionary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TK5.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How engagement in real-world issues enhances learning outcomes and helps learners to make a difference in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45748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Their own thinking and action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CK6.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importance of scientific evidence in supporting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825055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D: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96071"/>
                  </a:ext>
                </a:extLst>
              </a:tr>
              <a:tr h="436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Create opportunities for sharing ideas and experiences from different disciplines / places / cultures / generations without prejudice and preconceptions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Critically assess processes of change in society and envision sustainable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participatory and learner-centred education that develops critical thinking and active citizenship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7041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Work with different perspectives on dilemmas, issues, tensions and conflicts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Communicate a sense of urgency for change and inspire hope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TD2.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Assess learning outcomes in terms of changes and achievements in relation to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8059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Connect the learner to their local and global spheres of influence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evaluation of potential consequences of different decisions and actions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62167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Use the natural, social and built environment, including their own institution, as a context and source of learning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8522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L: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Live Together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90069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Actively engage different groups across generations, cultures, places and disciplines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Facilitate the emergence of new worldviews that address sustainable development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Challenge unsustainable practices across educational systems, including at the institutional level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84725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Encourage negotiation of alternative futures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TL2.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Help learners clarify their own and others worldviews through dialogue, and recognize that alternative frameworks exist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61987"/>
                  </a:ext>
                </a:extLst>
              </a:tr>
              <a:tr h="10909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Category B: Learning to </a:t>
                      </a: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405380"/>
                  </a:ext>
                </a:extLst>
              </a:tr>
              <a:tr h="345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inclusive of different disciplines, cultures and perspectives, including indigenous knowledge and worldviews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motivated to make a positive contribution to other people and their social and natural environment, locally and globally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TB1.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challenge assumptions underlying unsustainable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68644"/>
                  </a:ext>
                </a:extLst>
              </a:tr>
              <a:tr h="259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willing to take considered action even in situations of uncertainty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TB2.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facilitator and participant in the learning process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76502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TB3.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a critically reflective practitioner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63377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TB4.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Inspires creativity and innovation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37746"/>
                  </a:ext>
                </a:extLst>
              </a:tr>
              <a:tr h="17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TB5.</a:t>
                      </a: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Engages with learners in ways that build positive relationships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68224"/>
                  </a:ext>
                </a:extLst>
              </a:tr>
              <a:tr h="10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79089"/>
                  </a:ext>
                </a:extLst>
              </a:tr>
              <a:tr h="1181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in all: 39 competences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12" marR="30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4303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2505" y="5056156"/>
            <a:ext cx="5717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>
                <a:solidFill>
                  <a:srgbClr val="C00000"/>
                </a:solidFill>
              </a:rPr>
              <a:t>Issues: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Too many to be practical...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Not observable behaviour, so how do you assess them?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These are not competences at all...!</a:t>
            </a:r>
          </a:p>
        </p:txBody>
      </p:sp>
    </p:spTree>
    <p:extLst>
      <p:ext uri="{BB962C8B-B14F-4D97-AF65-F5344CB8AC3E}">
        <p14:creationId xmlns:p14="http://schemas.microsoft.com/office/powerpoint/2010/main" val="22515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62095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A </a:t>
            </a:r>
            <a:r>
              <a:rPr lang="en-GB" sz="2000" b="1" dirty="0">
                <a:solidFill>
                  <a:srgbClr val="C00000"/>
                </a:solidFill>
              </a:rPr>
              <a:t>competence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/>
              <a:t>is the ability to deliver, </a:t>
            </a:r>
          </a:p>
          <a:p>
            <a:pPr marL="449263"/>
            <a:r>
              <a:rPr lang="en-GB" sz="2000" dirty="0"/>
              <a:t>in a given </a:t>
            </a:r>
            <a:r>
              <a:rPr lang="en-GB" sz="2000" b="1" dirty="0">
                <a:solidFill>
                  <a:srgbClr val="C00000"/>
                </a:solidFill>
              </a:rPr>
              <a:t>context</a:t>
            </a:r>
            <a:r>
              <a:rPr lang="en-GB" sz="2000" dirty="0"/>
              <a:t>, </a:t>
            </a:r>
          </a:p>
          <a:p>
            <a:pPr marL="449263"/>
            <a:r>
              <a:rPr lang="en-GB" sz="2000" dirty="0"/>
              <a:t>in a certain </a:t>
            </a:r>
            <a:r>
              <a:rPr lang="en-GB" sz="2000" b="1" dirty="0">
                <a:solidFill>
                  <a:srgbClr val="C00000"/>
                </a:solidFill>
              </a:rPr>
              <a:t>role,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</a:p>
          <a:p>
            <a:r>
              <a:rPr lang="en-GB" sz="2000" dirty="0"/>
              <a:t>solid </a:t>
            </a:r>
            <a:r>
              <a:rPr lang="en-GB" sz="2000" b="1" dirty="0">
                <a:solidFill>
                  <a:srgbClr val="C00000"/>
                </a:solidFill>
              </a:rPr>
              <a:t>achievements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</a:p>
          <a:p>
            <a:pPr marL="449263"/>
            <a:r>
              <a:rPr lang="en-GB" sz="2000" dirty="0"/>
              <a:t>making use of appropriate </a:t>
            </a:r>
            <a:r>
              <a:rPr lang="en-GB" sz="2000" b="1" dirty="0">
                <a:solidFill>
                  <a:srgbClr val="C00000"/>
                </a:solidFill>
              </a:rPr>
              <a:t>tools</a:t>
            </a:r>
            <a:r>
              <a:rPr lang="en-GB" sz="2000" dirty="0"/>
              <a:t>.</a:t>
            </a:r>
          </a:p>
          <a:p>
            <a:endParaRPr lang="nl-NL" sz="2000" dirty="0"/>
          </a:p>
          <a:p>
            <a:r>
              <a:rPr lang="nl-NL" sz="2000" b="1" dirty="0">
                <a:solidFill>
                  <a:srgbClr val="C00000"/>
                </a:solidFill>
              </a:rPr>
              <a:t>Tools</a:t>
            </a:r>
            <a:r>
              <a:rPr lang="nl-NL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/>
              <a:t>Physical tools;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2000" dirty="0"/>
              <a:t>Mental tools: </a:t>
            </a:r>
            <a:r>
              <a:rPr lang="nl-NL" sz="2000" b="1" i="1" dirty="0">
                <a:solidFill>
                  <a:srgbClr val="C00000"/>
                </a:solidFill>
              </a:rPr>
              <a:t>KISA</a:t>
            </a:r>
            <a:r>
              <a:rPr lang="nl-NL" sz="20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>
                <a:solidFill>
                  <a:srgbClr val="C00000"/>
                </a:solidFill>
              </a:rPr>
              <a:t>Knowledge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>
                <a:solidFill>
                  <a:srgbClr val="C00000"/>
                </a:solidFill>
              </a:rPr>
              <a:t>Insights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>
                <a:solidFill>
                  <a:srgbClr val="C00000"/>
                </a:solidFill>
              </a:rPr>
              <a:t>Skills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>
                <a:solidFill>
                  <a:srgbClr val="C00000"/>
                </a:solidFill>
              </a:rPr>
              <a:t>Attitudes</a:t>
            </a:r>
          </a:p>
          <a:p>
            <a:endParaRPr lang="nl-NL" sz="2000" dirty="0"/>
          </a:p>
          <a:p>
            <a:r>
              <a:rPr lang="nl-NL" sz="2000" dirty="0"/>
              <a:t>A competence is expressed as a </a:t>
            </a:r>
            <a:r>
              <a:rPr lang="nl-NL" sz="2000" b="1" dirty="0">
                <a:solidFill>
                  <a:srgbClr val="C00000"/>
                </a:solidFill>
              </a:rPr>
              <a:t>combination</a:t>
            </a:r>
            <a:r>
              <a:rPr lang="nl-NL" sz="2000" dirty="0"/>
              <a:t> of those.</a:t>
            </a:r>
          </a:p>
          <a:p>
            <a:r>
              <a:rPr lang="nl-NL" sz="2000" dirty="0"/>
              <a:t>A competence is expressed as observable </a:t>
            </a:r>
            <a:r>
              <a:rPr lang="nl-NL" sz="2000" b="1" dirty="0">
                <a:solidFill>
                  <a:srgbClr val="C00000"/>
                </a:solidFill>
              </a:rPr>
              <a:t>behaviour / achievements / actions</a:t>
            </a:r>
            <a:r>
              <a:rPr lang="nl-NL" sz="2000" dirty="0"/>
              <a:t>.</a:t>
            </a:r>
          </a:p>
          <a:p>
            <a:endParaRPr lang="nl-NL" sz="2000" dirty="0"/>
          </a:p>
          <a:p>
            <a:r>
              <a:rPr lang="en-GB" sz="2000" dirty="0"/>
              <a:t>A </a:t>
            </a:r>
            <a:r>
              <a:rPr lang="en-GB" sz="2000" b="1" dirty="0">
                <a:solidFill>
                  <a:srgbClr val="C00000"/>
                </a:solidFill>
              </a:rPr>
              <a:t>competent professional </a:t>
            </a:r>
            <a:r>
              <a:rPr lang="en-GB" sz="2000" dirty="0"/>
              <a:t>is someone who is able, in a </a:t>
            </a:r>
            <a:r>
              <a:rPr lang="en-GB" sz="2000" b="1" dirty="0">
                <a:solidFill>
                  <a:srgbClr val="C00000"/>
                </a:solidFill>
              </a:rPr>
              <a:t>range of contexts</a:t>
            </a:r>
            <a:r>
              <a:rPr lang="en-GB" sz="2000" dirty="0"/>
              <a:t>, to shift flexibly between the </a:t>
            </a:r>
            <a:r>
              <a:rPr lang="en-GB" sz="2000" b="1" dirty="0">
                <a:solidFill>
                  <a:srgbClr val="C00000"/>
                </a:solidFill>
              </a:rPr>
              <a:t>various roles </a:t>
            </a:r>
            <a:r>
              <a:rPr lang="en-GB" sz="2000" dirty="0"/>
              <a:t>that are demanded, and who delivers solid</a:t>
            </a:r>
            <a:r>
              <a:rPr lang="en-GB" sz="2000" b="1" dirty="0">
                <a:solidFill>
                  <a:srgbClr val="C00000"/>
                </a:solidFill>
              </a:rPr>
              <a:t> achievements </a:t>
            </a:r>
            <a:r>
              <a:rPr lang="en-GB" sz="2000" dirty="0"/>
              <a:t>in each of them.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770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69939"/>
              </p:ext>
            </p:extLst>
          </p:nvPr>
        </p:nvGraphicFramePr>
        <p:xfrm>
          <a:off x="431541" y="548679"/>
          <a:ext cx="8280919" cy="281777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09338">
                  <a:extLst>
                    <a:ext uri="{9D8B030D-6E8A-4147-A177-3AD203B41FA5}">
                      <a16:colId xmlns:a16="http://schemas.microsoft.com/office/drawing/2014/main" val="4105910276"/>
                    </a:ext>
                  </a:extLst>
                </a:gridCol>
                <a:gridCol w="2331122">
                  <a:extLst>
                    <a:ext uri="{9D8B030D-6E8A-4147-A177-3AD203B41FA5}">
                      <a16:colId xmlns:a16="http://schemas.microsoft.com/office/drawing/2014/main" val="696579389"/>
                    </a:ext>
                  </a:extLst>
                </a:gridCol>
                <a:gridCol w="2069773">
                  <a:extLst>
                    <a:ext uri="{9D8B030D-6E8A-4147-A177-3AD203B41FA5}">
                      <a16:colId xmlns:a16="http://schemas.microsoft.com/office/drawing/2014/main" val="645906704"/>
                    </a:ext>
                  </a:extLst>
                </a:gridCol>
                <a:gridCol w="2070686">
                  <a:extLst>
                    <a:ext uri="{9D8B030D-6E8A-4147-A177-3AD203B41FA5}">
                      <a16:colId xmlns:a16="http://schemas.microsoft.com/office/drawing/2014/main" val="645347742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UNECE ‘Competences’: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34376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Holistic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Envisioning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Achieve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75887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to know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(&amp;</a:t>
                      </a:r>
                      <a:r>
                        <a:rPr lang="en-GB" sz="1600" i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 understand)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Example:</a:t>
                      </a:r>
                      <a:r>
                        <a:rPr lang="en-GB" sz="1600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educator understands the basics of systems thinking</a:t>
                      </a:r>
                      <a:endParaRPr lang="nl-NL" sz="16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616098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to do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64787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to live together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248978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to be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5755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03138"/>
              </p:ext>
            </p:extLst>
          </p:nvPr>
        </p:nvGraphicFramePr>
        <p:xfrm>
          <a:off x="431541" y="3573016"/>
          <a:ext cx="8280918" cy="260117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09337">
                  <a:extLst>
                    <a:ext uri="{9D8B030D-6E8A-4147-A177-3AD203B41FA5}">
                      <a16:colId xmlns:a16="http://schemas.microsoft.com/office/drawing/2014/main" val="1950637546"/>
                    </a:ext>
                  </a:extLst>
                </a:gridCol>
                <a:gridCol w="2331122">
                  <a:extLst>
                    <a:ext uri="{9D8B030D-6E8A-4147-A177-3AD203B41FA5}">
                      <a16:colId xmlns:a16="http://schemas.microsoft.com/office/drawing/2014/main" val="580669996"/>
                    </a:ext>
                  </a:extLst>
                </a:gridCol>
                <a:gridCol w="2069773">
                  <a:extLst>
                    <a:ext uri="{9D8B030D-6E8A-4147-A177-3AD203B41FA5}">
                      <a16:colId xmlns:a16="http://schemas.microsoft.com/office/drawing/2014/main" val="3522162185"/>
                    </a:ext>
                  </a:extLst>
                </a:gridCol>
                <a:gridCol w="2070686">
                  <a:extLst>
                    <a:ext uri="{9D8B030D-6E8A-4147-A177-3AD203B41FA5}">
                      <a16:colId xmlns:a16="http://schemas.microsoft.com/office/drawing/2014/main" val="3934531180"/>
                    </a:ext>
                  </a:extLst>
                </a:gridCol>
              </a:tblGrid>
              <a:tr h="450019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‘October model’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52696"/>
                  </a:ext>
                </a:extLst>
              </a:tr>
              <a:tr h="405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Holistic Approach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Envisioning Change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Achieve Transformation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20059"/>
                  </a:ext>
                </a:extLst>
              </a:tr>
              <a:tr h="405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4D World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i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Complex</a:t>
                      </a: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Systemic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Future   Competence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Transformation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975742"/>
                  </a:ext>
                </a:extLst>
              </a:tr>
              <a:tr h="405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involvement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Vigilance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Context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Participation Competence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57349"/>
                  </a:ext>
                </a:extLst>
              </a:tr>
              <a:tr h="405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practice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Transdisciplinary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Innovation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49709"/>
                  </a:ext>
                </a:extLst>
              </a:tr>
              <a:tr h="4050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Reflection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Reflexive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Responsibility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Learner-focused Competence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07067"/>
                  </a:ext>
                </a:extLst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1950684" y="1412776"/>
            <a:ext cx="216024" cy="1872208"/>
          </a:xfrm>
          <a:prstGeom prst="rightBrace">
            <a:avLst>
              <a:gd name="adj1" fmla="val 49176"/>
              <a:gd name="adj2" fmla="val 50000"/>
            </a:avLst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2339752" y="1743788"/>
            <a:ext cx="4464496" cy="1200329"/>
          </a:xfrm>
          <a:prstGeom prst="rect">
            <a:avLst/>
          </a:prstGeom>
          <a:solidFill>
            <a:srgbClr val="FEF4EC"/>
          </a:solidFill>
        </p:spPr>
        <p:txBody>
          <a:bodyPr wrap="square" rtlCol="0">
            <a:spAutoFit/>
          </a:bodyPr>
          <a:lstStyle/>
          <a:p>
            <a:endParaRPr lang="en-US" sz="2400" b="1" i="1" dirty="0">
              <a:solidFill>
                <a:srgbClr val="C00000"/>
              </a:solidFill>
            </a:endParaRPr>
          </a:p>
          <a:p>
            <a:r>
              <a:rPr lang="en-US" sz="2400" b="1" i="1" dirty="0">
                <a:solidFill>
                  <a:srgbClr val="C00000"/>
                </a:solidFill>
              </a:rPr>
              <a:t>Combination </a:t>
            </a:r>
            <a:r>
              <a:rPr lang="en-US" sz="2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r>
              <a:rPr lang="en-US" sz="2400" b="1" i="1" dirty="0">
                <a:solidFill>
                  <a:srgbClr val="C00000"/>
                </a:solidFill>
              </a:rPr>
              <a:t>  Competence</a:t>
            </a:r>
          </a:p>
          <a:p>
            <a:endParaRPr lang="nl-NL" sz="24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6027" y="4381327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s</a:t>
            </a:r>
            <a:endParaRPr lang="nl-NL" sz="1400" b="1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555304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Bradley Hand ITC" panose="03070402050302030203" pitchFamily="66" charset="0"/>
              </a:rPr>
              <a:t>Or ‘Context’ ?</a:t>
            </a:r>
            <a:endParaRPr lang="nl-NL" sz="2000" b="1" i="1">
              <a:solidFill>
                <a:srgbClr val="0000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2480" y="4539099"/>
            <a:ext cx="2398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Bradley Hand ITC" panose="03070402050302030203" pitchFamily="66" charset="0"/>
              </a:rPr>
              <a:t>Or just ‘Systemic’ ?</a:t>
            </a:r>
            <a:endParaRPr lang="nl-NL" sz="2000" b="1" i="1">
              <a:solidFill>
                <a:srgbClr val="0000FF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0816" y="4988454"/>
            <a:ext cx="1584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Bradley Hand ITC" panose="03070402050302030203" pitchFamily="66" charset="0"/>
              </a:rPr>
              <a:t>‘Vigilance’ ??</a:t>
            </a:r>
            <a:endParaRPr lang="nl-NL" sz="2000" b="1" i="1">
              <a:solidFill>
                <a:srgbClr val="0000FF"/>
              </a:solidFill>
              <a:latin typeface="Bradley Hand ITC" panose="03070402050302030203" pitchFamily="66" charset="0"/>
            </a:endParaRPr>
          </a:p>
        </p:txBody>
      </p:sp>
      <p:sp useBgFill="1">
        <p:nvSpPr>
          <p:cNvPr id="13" name="Rectangle 12"/>
          <p:cNvSpPr/>
          <p:nvPr/>
        </p:nvSpPr>
        <p:spPr>
          <a:xfrm>
            <a:off x="179512" y="3501008"/>
            <a:ext cx="8856984" cy="31683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3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61322"/>
              </p:ext>
            </p:extLst>
          </p:nvPr>
        </p:nvGraphicFramePr>
        <p:xfrm>
          <a:off x="179512" y="332656"/>
          <a:ext cx="8784978" cy="607350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27680">
                  <a:extLst>
                    <a:ext uri="{9D8B030D-6E8A-4147-A177-3AD203B41FA5}">
                      <a16:colId xmlns:a16="http://schemas.microsoft.com/office/drawing/2014/main" val="1878851497"/>
                    </a:ext>
                  </a:extLst>
                </a:gridCol>
                <a:gridCol w="2928649">
                  <a:extLst>
                    <a:ext uri="{9D8B030D-6E8A-4147-A177-3AD203B41FA5}">
                      <a16:colId xmlns:a16="http://schemas.microsoft.com/office/drawing/2014/main" val="905523631"/>
                    </a:ext>
                  </a:extLst>
                </a:gridCol>
                <a:gridCol w="2928649">
                  <a:extLst>
                    <a:ext uri="{9D8B030D-6E8A-4147-A177-3AD203B41FA5}">
                      <a16:colId xmlns:a16="http://schemas.microsoft.com/office/drawing/2014/main" val="1951620073"/>
                    </a:ext>
                  </a:extLst>
                </a:gridCol>
              </a:tblGrid>
              <a:tr h="22347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twelve RSP competences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2392"/>
                  </a:ext>
                </a:extLst>
              </a:tr>
              <a:tr h="223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Holistic Approach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Envisioning Change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Achieve Transformation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76809"/>
                  </a:ext>
                </a:extLst>
              </a:tr>
              <a:tr h="22347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Integration: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256173"/>
                  </a:ext>
                </a:extLst>
              </a:tr>
              <a:tr h="13408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Systems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applies a systemic approach, moving flexibly between different perspectives and levels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complex natural and human-made systems.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Futures Competence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uses ways of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imagining a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range of futures as a source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inspiration.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Participation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contributes towards transformations of education and, through this, towards societal transformations for sustainable development.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03945"/>
                  </a:ext>
                </a:extLst>
              </a:tr>
              <a:tr h="22347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Involvement: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64755"/>
                  </a:ext>
                </a:extLst>
              </a:tr>
              <a:tr h="933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Attentiveness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is aware of and alert to structural causes of unsustainability and the urgent need for change.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Empathy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educator engages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 emotions of others in a constructive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manner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Engagement Competence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acts from a personal sense of involvement and commitment.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167530"/>
                  </a:ext>
                </a:extLst>
              </a:tr>
              <a:tr h="22347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Practice: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39881"/>
                  </a:ext>
                </a:extLst>
              </a:tr>
              <a:tr h="1117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Transdisciplinarity</a:t>
                      </a: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acts collaboratively</a:t>
                      </a:r>
                      <a:r>
                        <a:rPr lang="en-GB" sz="1400" baseline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both 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within and outside their own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discipline, role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baseline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perspectives 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values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Innovation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places their work within a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real-world context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demonstrating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innovation and creativity.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Learner-focus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focuses on the development of the learners towards critical and actively participating members of society.</a:t>
                      </a: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80013"/>
                  </a:ext>
                </a:extLst>
              </a:tr>
              <a:tr h="22347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Reflection: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86568"/>
                  </a:ext>
                </a:extLst>
              </a:tr>
              <a:tr h="13408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Evaluation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critically evaluates the relevance and reliability of assertions, sources, models and theories.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Responsibility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accepts personal responsibility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their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work, critically evaluates it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accepts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be held accountable for it, and acts transparently.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Decisiveness Competence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educator acts in a timely manner, based upon well-considered decisions, even in a context full of uncertainties.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177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16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9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67472" y="324472"/>
            <a:ext cx="6209057" cy="6209057"/>
            <a:chOff x="-871655" y="68949"/>
            <a:chExt cx="6209057" cy="6209057"/>
          </a:xfrm>
          <a:effectLst>
            <a:outerShdw blurRad="1651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Oval 2"/>
            <p:cNvSpPr/>
            <p:nvPr/>
          </p:nvSpPr>
          <p:spPr>
            <a:xfrm>
              <a:off x="-871655" y="68949"/>
              <a:ext cx="6209057" cy="6209057"/>
            </a:xfrm>
            <a:prstGeom prst="ellipse">
              <a:avLst/>
            </a:prstGeom>
            <a:gradFill flip="none" rotWithShape="1">
              <a:gsLst>
                <a:gs pos="0">
                  <a:srgbClr val="FBCBA3"/>
                </a:gs>
                <a:gs pos="37000">
                  <a:srgbClr val="FBCBA3"/>
                </a:gs>
                <a:gs pos="61000">
                  <a:srgbClr val="AFC2FF"/>
                </a:gs>
                <a:gs pos="55000">
                  <a:srgbClr val="C2E49C"/>
                </a:gs>
                <a:gs pos="45000">
                  <a:srgbClr val="B0DD7F"/>
                </a:gs>
                <a:gs pos="100000">
                  <a:srgbClr val="AFC2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0795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300" dirty="0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2025768" y="343507"/>
              <a:ext cx="414211" cy="5605773"/>
            </a:xfrm>
            <a:custGeom>
              <a:avLst/>
              <a:gdLst>
                <a:gd name="connsiteX0" fmla="*/ 70981 w 141960"/>
                <a:gd name="connsiteY0" fmla="*/ 0 h 6209058"/>
                <a:gd name="connsiteX1" fmla="*/ 141960 w 141960"/>
                <a:gd name="connsiteY1" fmla="*/ 3584 h 6209058"/>
                <a:gd name="connsiteX2" fmla="*/ 141960 w 141960"/>
                <a:gd name="connsiteY2" fmla="*/ 6205474 h 6209058"/>
                <a:gd name="connsiteX3" fmla="*/ 70981 w 141960"/>
                <a:gd name="connsiteY3" fmla="*/ 6209058 h 6209058"/>
                <a:gd name="connsiteX4" fmla="*/ 0 w 141960"/>
                <a:gd name="connsiteY4" fmla="*/ 6205474 h 6209058"/>
                <a:gd name="connsiteX5" fmla="*/ 0 w 141960"/>
                <a:gd name="connsiteY5" fmla="*/ 3584 h 620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960" h="6209058">
                  <a:moveTo>
                    <a:pt x="70981" y="0"/>
                  </a:moveTo>
                  <a:lnTo>
                    <a:pt x="141960" y="3584"/>
                  </a:lnTo>
                  <a:lnTo>
                    <a:pt x="141960" y="6205474"/>
                  </a:lnTo>
                  <a:lnTo>
                    <a:pt x="70981" y="6209058"/>
                  </a:lnTo>
                  <a:lnTo>
                    <a:pt x="0" y="6205474"/>
                  </a:lnTo>
                  <a:lnTo>
                    <a:pt x="0" y="3584"/>
                  </a:lnTo>
                  <a:close/>
                </a:path>
              </a:pathLst>
            </a:custGeom>
            <a:solidFill>
              <a:srgbClr val="AFC2FF">
                <a:alpha val="86000"/>
              </a:srgbClr>
            </a:solidFill>
            <a:ln>
              <a:noFill/>
            </a:ln>
            <a:effectLst>
              <a:softEdge rad="177800"/>
            </a:effectLst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 sz="2300" dirty="0"/>
            </a:p>
          </p:txBody>
        </p:sp>
        <p:sp>
          <p:nvSpPr>
            <p:cNvPr id="32" name="Freeform: Shape 31"/>
            <p:cNvSpPr/>
            <p:nvPr/>
          </p:nvSpPr>
          <p:spPr>
            <a:xfrm rot="5400000">
              <a:off x="2024633" y="473180"/>
              <a:ext cx="414211" cy="5400600"/>
            </a:xfrm>
            <a:custGeom>
              <a:avLst/>
              <a:gdLst>
                <a:gd name="connsiteX0" fmla="*/ 70981 w 141960"/>
                <a:gd name="connsiteY0" fmla="*/ 0 h 6209058"/>
                <a:gd name="connsiteX1" fmla="*/ 141960 w 141960"/>
                <a:gd name="connsiteY1" fmla="*/ 3584 h 6209058"/>
                <a:gd name="connsiteX2" fmla="*/ 141960 w 141960"/>
                <a:gd name="connsiteY2" fmla="*/ 6205474 h 6209058"/>
                <a:gd name="connsiteX3" fmla="*/ 70981 w 141960"/>
                <a:gd name="connsiteY3" fmla="*/ 6209058 h 6209058"/>
                <a:gd name="connsiteX4" fmla="*/ 0 w 141960"/>
                <a:gd name="connsiteY4" fmla="*/ 6205474 h 6209058"/>
                <a:gd name="connsiteX5" fmla="*/ 0 w 141960"/>
                <a:gd name="connsiteY5" fmla="*/ 3584 h 620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960" h="6209058">
                  <a:moveTo>
                    <a:pt x="70981" y="0"/>
                  </a:moveTo>
                  <a:lnTo>
                    <a:pt x="141960" y="3584"/>
                  </a:lnTo>
                  <a:lnTo>
                    <a:pt x="141960" y="6205474"/>
                  </a:lnTo>
                  <a:lnTo>
                    <a:pt x="70981" y="6209058"/>
                  </a:lnTo>
                  <a:lnTo>
                    <a:pt x="0" y="6205474"/>
                  </a:lnTo>
                  <a:lnTo>
                    <a:pt x="0" y="3584"/>
                  </a:lnTo>
                  <a:close/>
                </a:path>
              </a:pathLst>
            </a:custGeom>
            <a:solidFill>
              <a:srgbClr val="AFC2FF">
                <a:alpha val="86000"/>
              </a:srgbClr>
            </a:solidFill>
            <a:ln>
              <a:noFill/>
            </a:ln>
            <a:effectLst>
              <a:softEdge rad="177800"/>
            </a:effectLst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 sz="2300" dirty="0"/>
            </a:p>
          </p:txBody>
        </p:sp>
      </p:grpSp>
      <p:sp>
        <p:nvSpPr>
          <p:cNvPr id="11" name="Oval 10"/>
          <p:cNvSpPr/>
          <p:nvPr/>
        </p:nvSpPr>
        <p:spPr>
          <a:xfrm rot="13500000">
            <a:off x="1615840" y="481806"/>
            <a:ext cx="5912318" cy="58943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 dirty="0">
                <a:solidFill>
                  <a:schemeClr val="tx1"/>
                </a:solidFill>
              </a:rPr>
              <a:t>Responsibility Competence</a:t>
            </a:r>
          </a:p>
        </p:txBody>
      </p:sp>
      <p:sp>
        <p:nvSpPr>
          <p:cNvPr id="12" name="Oval 11"/>
          <p:cNvSpPr/>
          <p:nvPr/>
        </p:nvSpPr>
        <p:spPr>
          <a:xfrm rot="13500000">
            <a:off x="663408" y="-472495"/>
            <a:ext cx="7817184" cy="78029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 dirty="0">
                <a:solidFill>
                  <a:schemeClr val="tx1"/>
                </a:solidFill>
              </a:rPr>
              <a:t>Learner-focus Competence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rot="13500000">
            <a:off x="2956485" y="1813486"/>
            <a:ext cx="3231028" cy="32310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nl-NL" sz="2300">
                <a:solidFill>
                  <a:schemeClr val="tx1"/>
                </a:solidFill>
              </a:rPr>
              <a:t>Evaluation</a:t>
            </a:r>
            <a:endParaRPr lang="nl-NL" sz="2300" dirty="0">
              <a:solidFill>
                <a:schemeClr val="tx1"/>
              </a:solidFill>
            </a:endParaRPr>
          </a:p>
          <a:p>
            <a:pPr algn="ctr">
              <a:lnSpc>
                <a:spcPts val="2000"/>
              </a:lnSpc>
            </a:pP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16" name="Oval 15"/>
          <p:cNvSpPr/>
          <p:nvPr/>
        </p:nvSpPr>
        <p:spPr>
          <a:xfrm rot="8100000">
            <a:off x="2955952" y="1812953"/>
            <a:ext cx="3232095" cy="323209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nl-NL" sz="2300">
                <a:solidFill>
                  <a:schemeClr val="tx1"/>
                </a:solidFill>
              </a:rPr>
              <a:t> Transdisciplinarity</a:t>
            </a:r>
            <a:endParaRPr lang="nl-NL" sz="2300" dirty="0">
              <a:solidFill>
                <a:schemeClr val="tx1"/>
              </a:solidFill>
            </a:endParaRPr>
          </a:p>
          <a:p>
            <a:pPr algn="ctr">
              <a:lnSpc>
                <a:spcPts val="2000"/>
              </a:lnSpc>
            </a:pP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2700000">
            <a:off x="2956418" y="1813486"/>
            <a:ext cx="3231173" cy="32310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nl-NL" sz="2300">
                <a:solidFill>
                  <a:schemeClr val="tx1"/>
                </a:solidFill>
              </a:rPr>
              <a:t>Attentiveness</a:t>
            </a:r>
            <a:endParaRPr lang="nl-NL" sz="2300" dirty="0">
              <a:solidFill>
                <a:schemeClr val="tx1"/>
              </a:solidFill>
            </a:endParaRPr>
          </a:p>
          <a:p>
            <a:pPr algn="ctr">
              <a:lnSpc>
                <a:spcPts val="2000"/>
              </a:lnSpc>
            </a:pP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 rot="18900000">
            <a:off x="2956485" y="1813486"/>
            <a:ext cx="3231028" cy="32310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>
              <a:lnSpc>
                <a:spcPts val="2000"/>
              </a:lnSpc>
            </a:pPr>
            <a:r>
              <a:rPr lang="nl-NL" sz="2300">
                <a:solidFill>
                  <a:schemeClr val="tx1"/>
                </a:solidFill>
              </a:rPr>
              <a:t>Systems</a:t>
            </a:r>
            <a:endParaRPr lang="nl-NL" sz="2300" dirty="0">
              <a:solidFill>
                <a:schemeClr val="tx1"/>
              </a:solidFill>
            </a:endParaRPr>
          </a:p>
          <a:p>
            <a:pPr algn="ctr">
              <a:lnSpc>
                <a:spcPts val="2000"/>
              </a:lnSpc>
            </a:pP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19" name="Oval 18"/>
          <p:cNvSpPr/>
          <p:nvPr/>
        </p:nvSpPr>
        <p:spPr>
          <a:xfrm rot="2700000">
            <a:off x="1615840" y="481806"/>
            <a:ext cx="5912318" cy="58943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 dirty="0">
                <a:solidFill>
                  <a:schemeClr val="tx1"/>
                </a:solidFill>
              </a:rPr>
              <a:t>Empathy Competence</a:t>
            </a:r>
          </a:p>
        </p:txBody>
      </p:sp>
      <p:sp>
        <p:nvSpPr>
          <p:cNvPr id="20" name="Oval 19"/>
          <p:cNvSpPr/>
          <p:nvPr/>
        </p:nvSpPr>
        <p:spPr>
          <a:xfrm rot="8100000">
            <a:off x="1615840" y="481806"/>
            <a:ext cx="5912318" cy="58943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 dirty="0">
                <a:solidFill>
                  <a:schemeClr val="tx1"/>
                </a:solidFill>
              </a:rPr>
              <a:t>Innovation Competence</a:t>
            </a:r>
          </a:p>
        </p:txBody>
      </p:sp>
      <p:sp>
        <p:nvSpPr>
          <p:cNvPr id="21" name="Oval 20"/>
          <p:cNvSpPr/>
          <p:nvPr/>
        </p:nvSpPr>
        <p:spPr>
          <a:xfrm rot="18900000">
            <a:off x="1615840" y="481806"/>
            <a:ext cx="5912318" cy="589439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 dirty="0">
                <a:solidFill>
                  <a:schemeClr val="tx1"/>
                </a:solidFill>
              </a:rPr>
              <a:t>Futures Competence</a:t>
            </a:r>
          </a:p>
        </p:txBody>
      </p:sp>
      <p:sp>
        <p:nvSpPr>
          <p:cNvPr id="22" name="Oval 21"/>
          <p:cNvSpPr/>
          <p:nvPr/>
        </p:nvSpPr>
        <p:spPr>
          <a:xfrm rot="2700000">
            <a:off x="663408" y="-472495"/>
            <a:ext cx="7817184" cy="78029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>
                <a:solidFill>
                  <a:schemeClr val="tx1"/>
                </a:solidFill>
              </a:rPr>
              <a:t>Engagement Competence</a:t>
            </a:r>
            <a:endParaRPr lang="nl-NL" sz="23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8100000">
            <a:off x="663408" y="-472495"/>
            <a:ext cx="7817184" cy="78029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>
                <a:solidFill>
                  <a:schemeClr val="tx1"/>
                </a:solidFill>
              </a:rPr>
              <a:t>Decisiveness </a:t>
            </a: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28" name="Oval 27"/>
          <p:cNvSpPr/>
          <p:nvPr/>
        </p:nvSpPr>
        <p:spPr>
          <a:xfrm rot="18900000">
            <a:off x="663408" y="-472495"/>
            <a:ext cx="7817184" cy="78029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300">
                <a:solidFill>
                  <a:schemeClr val="tx1"/>
                </a:solidFill>
              </a:rPr>
              <a:t>Participation</a:t>
            </a:r>
            <a:r>
              <a:rPr lang="nl-NL" sz="2300">
                <a:solidFill>
                  <a:schemeClr val="tx1"/>
                </a:solidFill>
              </a:rPr>
              <a:t> </a:t>
            </a:r>
            <a:r>
              <a:rPr lang="nl-NL" sz="2300" dirty="0">
                <a:solidFill>
                  <a:schemeClr val="tx1"/>
                </a:solidFill>
              </a:rPr>
              <a:t>Competence</a:t>
            </a:r>
          </a:p>
        </p:txBody>
      </p:sp>
      <p:sp>
        <p:nvSpPr>
          <p:cNvPr id="4" name="Partial Circle 3"/>
          <p:cNvSpPr/>
          <p:nvPr/>
        </p:nvSpPr>
        <p:spPr>
          <a:xfrm>
            <a:off x="3406765" y="113425"/>
            <a:ext cx="2330471" cy="230082"/>
          </a:xfrm>
          <a:custGeom>
            <a:avLst/>
            <a:gdLst>
              <a:gd name="connsiteX0" fmla="*/ 2300247 w 8522979"/>
              <a:gd name="connsiteY0" fmla="*/ 478128 h 8522979"/>
              <a:gd name="connsiteX1" fmla="*/ 6232599 w 8522979"/>
              <a:gd name="connsiteY1" fmla="*/ 483259 h 8522979"/>
              <a:gd name="connsiteX2" fmla="*/ 4261490 w 8522979"/>
              <a:gd name="connsiteY2" fmla="*/ 4261490 h 8522979"/>
              <a:gd name="connsiteX3" fmla="*/ 2300247 w 8522979"/>
              <a:gd name="connsiteY3" fmla="*/ 478128 h 8522979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639002"/>
              <a:gd name="connsiteX1" fmla="*/ 0 w 3932352"/>
              <a:gd name="connsiteY1" fmla="*/ 478128 h 4639002"/>
              <a:gd name="connsiteX2" fmla="*/ 3932352 w 3932352"/>
              <a:gd name="connsiteY2" fmla="*/ 483259 h 4639002"/>
              <a:gd name="connsiteX3" fmla="*/ 2052683 w 3932352"/>
              <a:gd name="connsiteY3" fmla="*/ 4352930 h 4639002"/>
              <a:gd name="connsiteX4" fmla="*/ 2054327 w 3932352"/>
              <a:gd name="connsiteY4" fmla="*/ 4350943 h 4639002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261490"/>
              <a:gd name="connsiteX1" fmla="*/ 0 w 3932352"/>
              <a:gd name="connsiteY1" fmla="*/ 478128 h 4261490"/>
              <a:gd name="connsiteX2" fmla="*/ 3932352 w 3932352"/>
              <a:gd name="connsiteY2" fmla="*/ 483259 h 4261490"/>
              <a:gd name="connsiteX0" fmla="*/ 0 w 3932352"/>
              <a:gd name="connsiteY0" fmla="*/ 478128 h 483259"/>
              <a:gd name="connsiteX1" fmla="*/ 3932352 w 3932352"/>
              <a:gd name="connsiteY1" fmla="*/ 483259 h 4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2352" h="483259">
                <a:moveTo>
                  <a:pt x="0" y="478128"/>
                </a:moveTo>
                <a:cubicBezTo>
                  <a:pt x="1233274" y="-161184"/>
                  <a:pt x="2700751" y="-159269"/>
                  <a:pt x="3932352" y="483259"/>
                </a:cubicBezTo>
              </a:path>
            </a:pathLst>
          </a:custGeom>
          <a:noFill/>
          <a:ln w="444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/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4" name="Partial Circle 3"/>
          <p:cNvSpPr/>
          <p:nvPr/>
        </p:nvSpPr>
        <p:spPr>
          <a:xfrm rot="16200000">
            <a:off x="173489" y="3313959"/>
            <a:ext cx="2330471" cy="230082"/>
          </a:xfrm>
          <a:custGeom>
            <a:avLst/>
            <a:gdLst>
              <a:gd name="connsiteX0" fmla="*/ 2300247 w 8522979"/>
              <a:gd name="connsiteY0" fmla="*/ 478128 h 8522979"/>
              <a:gd name="connsiteX1" fmla="*/ 6232599 w 8522979"/>
              <a:gd name="connsiteY1" fmla="*/ 483259 h 8522979"/>
              <a:gd name="connsiteX2" fmla="*/ 4261490 w 8522979"/>
              <a:gd name="connsiteY2" fmla="*/ 4261490 h 8522979"/>
              <a:gd name="connsiteX3" fmla="*/ 2300247 w 8522979"/>
              <a:gd name="connsiteY3" fmla="*/ 478128 h 8522979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639002"/>
              <a:gd name="connsiteX1" fmla="*/ 0 w 3932352"/>
              <a:gd name="connsiteY1" fmla="*/ 478128 h 4639002"/>
              <a:gd name="connsiteX2" fmla="*/ 3932352 w 3932352"/>
              <a:gd name="connsiteY2" fmla="*/ 483259 h 4639002"/>
              <a:gd name="connsiteX3" fmla="*/ 2052683 w 3932352"/>
              <a:gd name="connsiteY3" fmla="*/ 4352930 h 4639002"/>
              <a:gd name="connsiteX4" fmla="*/ 2054327 w 3932352"/>
              <a:gd name="connsiteY4" fmla="*/ 4350943 h 4639002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261490"/>
              <a:gd name="connsiteX1" fmla="*/ 0 w 3932352"/>
              <a:gd name="connsiteY1" fmla="*/ 478128 h 4261490"/>
              <a:gd name="connsiteX2" fmla="*/ 3932352 w 3932352"/>
              <a:gd name="connsiteY2" fmla="*/ 483259 h 4261490"/>
              <a:gd name="connsiteX0" fmla="*/ 0 w 3932352"/>
              <a:gd name="connsiteY0" fmla="*/ 478128 h 483259"/>
              <a:gd name="connsiteX1" fmla="*/ 3932352 w 3932352"/>
              <a:gd name="connsiteY1" fmla="*/ 483259 h 4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2352" h="483259">
                <a:moveTo>
                  <a:pt x="0" y="478128"/>
                </a:moveTo>
                <a:cubicBezTo>
                  <a:pt x="1233274" y="-161184"/>
                  <a:pt x="2700751" y="-159269"/>
                  <a:pt x="3932352" y="483259"/>
                </a:cubicBezTo>
              </a:path>
            </a:pathLst>
          </a:custGeom>
          <a:noFill/>
          <a:ln w="444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/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5" name="Partial Circle 3"/>
          <p:cNvSpPr/>
          <p:nvPr/>
        </p:nvSpPr>
        <p:spPr>
          <a:xfrm rot="10800000">
            <a:off x="3406765" y="6521918"/>
            <a:ext cx="2330471" cy="230082"/>
          </a:xfrm>
          <a:custGeom>
            <a:avLst/>
            <a:gdLst>
              <a:gd name="connsiteX0" fmla="*/ 2300247 w 8522979"/>
              <a:gd name="connsiteY0" fmla="*/ 478128 h 8522979"/>
              <a:gd name="connsiteX1" fmla="*/ 6232599 w 8522979"/>
              <a:gd name="connsiteY1" fmla="*/ 483259 h 8522979"/>
              <a:gd name="connsiteX2" fmla="*/ 4261490 w 8522979"/>
              <a:gd name="connsiteY2" fmla="*/ 4261490 h 8522979"/>
              <a:gd name="connsiteX3" fmla="*/ 2300247 w 8522979"/>
              <a:gd name="connsiteY3" fmla="*/ 478128 h 8522979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639002"/>
              <a:gd name="connsiteX1" fmla="*/ 0 w 3932352"/>
              <a:gd name="connsiteY1" fmla="*/ 478128 h 4639002"/>
              <a:gd name="connsiteX2" fmla="*/ 3932352 w 3932352"/>
              <a:gd name="connsiteY2" fmla="*/ 483259 h 4639002"/>
              <a:gd name="connsiteX3" fmla="*/ 2052683 w 3932352"/>
              <a:gd name="connsiteY3" fmla="*/ 4352930 h 4639002"/>
              <a:gd name="connsiteX4" fmla="*/ 2054327 w 3932352"/>
              <a:gd name="connsiteY4" fmla="*/ 4350943 h 4639002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261490"/>
              <a:gd name="connsiteX1" fmla="*/ 0 w 3932352"/>
              <a:gd name="connsiteY1" fmla="*/ 478128 h 4261490"/>
              <a:gd name="connsiteX2" fmla="*/ 3932352 w 3932352"/>
              <a:gd name="connsiteY2" fmla="*/ 483259 h 4261490"/>
              <a:gd name="connsiteX0" fmla="*/ 0 w 3932352"/>
              <a:gd name="connsiteY0" fmla="*/ 478128 h 483259"/>
              <a:gd name="connsiteX1" fmla="*/ 3932352 w 3932352"/>
              <a:gd name="connsiteY1" fmla="*/ 483259 h 4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2352" h="483259">
                <a:moveTo>
                  <a:pt x="0" y="478128"/>
                </a:moveTo>
                <a:cubicBezTo>
                  <a:pt x="1233274" y="-161184"/>
                  <a:pt x="2700751" y="-159269"/>
                  <a:pt x="3932352" y="483259"/>
                </a:cubicBezTo>
              </a:path>
            </a:pathLst>
          </a:custGeom>
          <a:noFill/>
          <a:ln w="444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/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6" name="Partial Circle 3"/>
          <p:cNvSpPr/>
          <p:nvPr/>
        </p:nvSpPr>
        <p:spPr>
          <a:xfrm rot="5400000">
            <a:off x="6659170" y="3313959"/>
            <a:ext cx="2330471" cy="230082"/>
          </a:xfrm>
          <a:custGeom>
            <a:avLst/>
            <a:gdLst>
              <a:gd name="connsiteX0" fmla="*/ 2300247 w 8522979"/>
              <a:gd name="connsiteY0" fmla="*/ 478128 h 8522979"/>
              <a:gd name="connsiteX1" fmla="*/ 6232599 w 8522979"/>
              <a:gd name="connsiteY1" fmla="*/ 483259 h 8522979"/>
              <a:gd name="connsiteX2" fmla="*/ 4261490 w 8522979"/>
              <a:gd name="connsiteY2" fmla="*/ 4261490 h 8522979"/>
              <a:gd name="connsiteX3" fmla="*/ 2300247 w 8522979"/>
              <a:gd name="connsiteY3" fmla="*/ 478128 h 8522979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639002"/>
              <a:gd name="connsiteX1" fmla="*/ 0 w 3932352"/>
              <a:gd name="connsiteY1" fmla="*/ 478128 h 4639002"/>
              <a:gd name="connsiteX2" fmla="*/ 3932352 w 3932352"/>
              <a:gd name="connsiteY2" fmla="*/ 483259 h 4639002"/>
              <a:gd name="connsiteX3" fmla="*/ 2052683 w 3932352"/>
              <a:gd name="connsiteY3" fmla="*/ 4352930 h 4639002"/>
              <a:gd name="connsiteX4" fmla="*/ 2054327 w 3932352"/>
              <a:gd name="connsiteY4" fmla="*/ 4350943 h 4639002"/>
              <a:gd name="connsiteX0" fmla="*/ 1961243 w 3932352"/>
              <a:gd name="connsiteY0" fmla="*/ 4261490 h 4352930"/>
              <a:gd name="connsiteX1" fmla="*/ 0 w 3932352"/>
              <a:gd name="connsiteY1" fmla="*/ 478128 h 4352930"/>
              <a:gd name="connsiteX2" fmla="*/ 3932352 w 3932352"/>
              <a:gd name="connsiteY2" fmla="*/ 483259 h 4352930"/>
              <a:gd name="connsiteX3" fmla="*/ 2052683 w 3932352"/>
              <a:gd name="connsiteY3" fmla="*/ 4352930 h 4352930"/>
              <a:gd name="connsiteX0" fmla="*/ 1961243 w 3932352"/>
              <a:gd name="connsiteY0" fmla="*/ 4261490 h 4261490"/>
              <a:gd name="connsiteX1" fmla="*/ 0 w 3932352"/>
              <a:gd name="connsiteY1" fmla="*/ 478128 h 4261490"/>
              <a:gd name="connsiteX2" fmla="*/ 3932352 w 3932352"/>
              <a:gd name="connsiteY2" fmla="*/ 483259 h 4261490"/>
              <a:gd name="connsiteX0" fmla="*/ 0 w 3932352"/>
              <a:gd name="connsiteY0" fmla="*/ 478128 h 483259"/>
              <a:gd name="connsiteX1" fmla="*/ 3932352 w 3932352"/>
              <a:gd name="connsiteY1" fmla="*/ 483259 h 4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32352" h="483259">
                <a:moveTo>
                  <a:pt x="0" y="478128"/>
                </a:moveTo>
                <a:cubicBezTo>
                  <a:pt x="1233274" y="-161184"/>
                  <a:pt x="2700751" y="-159269"/>
                  <a:pt x="3932352" y="483259"/>
                </a:cubicBezTo>
              </a:path>
            </a:pathLst>
          </a:custGeom>
          <a:noFill/>
          <a:ln w="44450">
            <a:solidFill>
              <a:srgbClr val="C00000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/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 rot="18900000">
            <a:off x="-198000" y="-1341000"/>
            <a:ext cx="9540000" cy="954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800" i="1">
                <a:solidFill>
                  <a:srgbClr val="C00000"/>
                </a:solidFill>
              </a:rPr>
              <a:t> Integration</a:t>
            </a:r>
            <a:endParaRPr lang="nl-NL" sz="2800" i="1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 rot="13500000">
            <a:off x="-198000" y="-1341000"/>
            <a:ext cx="9540000" cy="954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800" i="1">
                <a:solidFill>
                  <a:srgbClr val="C00000"/>
                </a:solidFill>
              </a:rPr>
              <a:t> Reflection</a:t>
            </a:r>
            <a:endParaRPr lang="nl-NL" sz="2800" i="1" dirty="0">
              <a:solidFill>
                <a:srgbClr val="C00000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 rot="8100000">
            <a:off x="-198000" y="-1341000"/>
            <a:ext cx="9540000" cy="954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800" i="1">
                <a:solidFill>
                  <a:srgbClr val="C00000"/>
                </a:solidFill>
              </a:rPr>
              <a:t>Practice</a:t>
            </a:r>
            <a:endParaRPr lang="nl-NL" sz="2800" i="1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 rot="2700000">
            <a:off x="-198000" y="-1341000"/>
            <a:ext cx="9540000" cy="954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nl-NL" sz="2800" i="1">
                <a:solidFill>
                  <a:srgbClr val="C00000"/>
                </a:solidFill>
              </a:rPr>
              <a:t> Involvement</a:t>
            </a:r>
            <a:endParaRPr lang="nl-NL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979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</a:ln>
      </a:spPr>
      <a:bodyPr rtlCol="0" anchor="ctr">
        <a:prstTxWarp prst="textArchUp">
          <a:avLst/>
        </a:prstTxWarp>
      </a:bodyPr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2188</TotalTime>
  <Words>3571</Words>
  <Application>Microsoft Office PowerPoint</Application>
  <PresentationFormat>On-screen Show (4:3)</PresentationFormat>
  <Paragraphs>471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Bradley Hand ITC</vt:lpstr>
      <vt:lpstr>Calibri</vt:lpstr>
      <vt:lpstr>Times New Roman</vt:lpstr>
      <vt:lpstr>Wingdings</vt:lpstr>
      <vt:lpstr>Blank</vt:lpstr>
      <vt:lpstr>Default Design</vt:lpstr>
      <vt:lpstr>3_Blank</vt:lpstr>
      <vt:lpstr>4_Blank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</dc:creator>
  <cp:lastModifiedBy>Niko</cp:lastModifiedBy>
  <cp:revision>228</cp:revision>
  <dcterms:created xsi:type="dcterms:W3CDTF">2015-11-17T16:41:58Z</dcterms:created>
  <dcterms:modified xsi:type="dcterms:W3CDTF">2016-11-09T14:58:55Z</dcterms:modified>
</cp:coreProperties>
</file>